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8.xml" ContentType="application/vnd.openxmlformats-officedocument.presentationml.tags+xml"/>
  <Override PartName="/ppt/notesSlides/notesSlide1.xml" ContentType="application/vnd.openxmlformats-officedocument.presentationml.notesSlide+xml"/>
  <Override PartName="/ppt/tags/tag9.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0.xml" ContentType="application/vnd.openxmlformats-officedocument.presentationml.tags+xml"/>
  <Override PartName="/ppt/notesSlides/notesSlide4.xml" ContentType="application/vnd.openxmlformats-officedocument.presentationml.notesSlide+xml"/>
  <Override PartName="/ppt/tags/tag11.xml" ContentType="application/vnd.openxmlformats-officedocument.presentationml.tags+xml"/>
  <Override PartName="/ppt/notesSlides/notesSlide5.xml" ContentType="application/vnd.openxmlformats-officedocument.presentationml.notesSlide+xml"/>
  <Override PartName="/ppt/tags/tag12.xml" ContentType="application/vnd.openxmlformats-officedocument.presentationml.tags+xml"/>
  <Override PartName="/ppt/notesSlides/notesSlide6.xml" ContentType="application/vnd.openxmlformats-officedocument.presentationml.notesSlide+xml"/>
  <Override PartName="/ppt/tags/tag13.xml" ContentType="application/vnd.openxmlformats-officedocument.presentationml.tags+xml"/>
  <Override PartName="/ppt/notesSlides/notesSlide7.xml" ContentType="application/vnd.openxmlformats-officedocument.presentationml.notesSlide+xml"/>
  <Override PartName="/ppt/tags/tag14.xml" ContentType="application/vnd.openxmlformats-officedocument.presentationml.tags+xml"/>
  <Override PartName="/ppt/notesSlides/notesSlide8.xml" ContentType="application/vnd.openxmlformats-officedocument.presentationml.notesSlide+xml"/>
  <Override PartName="/ppt/tags/tag15.xml" ContentType="application/vnd.openxmlformats-officedocument.presentationml.tags+xml"/>
  <Override PartName="/ppt/notesSlides/notesSlide9.xml" ContentType="application/vnd.openxmlformats-officedocument.presentationml.notesSlide+xml"/>
  <Override PartName="/ppt/tags/tag16.xml" ContentType="application/vnd.openxmlformats-officedocument.presentationml.tags+xml"/>
  <Override PartName="/ppt/notesSlides/notesSlide10.xml" ContentType="application/vnd.openxmlformats-officedocument.presentationml.notesSlide+xml"/>
  <Override PartName="/ppt/tags/tag17.xml" ContentType="application/vnd.openxmlformats-officedocument.presentationml.tags+xml"/>
  <Override PartName="/ppt/notesSlides/notesSlide1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18.xml" ContentType="application/vnd.openxmlformats-officedocument.presentationml.tags+xml"/>
  <Override PartName="/ppt/notesSlides/notesSlide1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ags/tag19.xml" ContentType="application/vnd.openxmlformats-officedocument.presentationml.tags+xml"/>
  <Override PartName="/ppt/notesSlides/notesSlide13.xml" ContentType="application/vnd.openxmlformats-officedocument.presentationml.notesSlide+xml"/>
  <Override PartName="/ppt/tags/tag20.xml" ContentType="application/vnd.openxmlformats-officedocument.presentationml.tags+xml"/>
  <Override PartName="/ppt/notesSlides/notesSlide14.xml" ContentType="application/vnd.openxmlformats-officedocument.presentationml.notesSlide+xml"/>
  <Override PartName="/ppt/tags/tag21.xml" ContentType="application/vnd.openxmlformats-officedocument.presentationml.tags+xml"/>
  <Override PartName="/ppt/notesSlides/notesSlide15.xml" ContentType="application/vnd.openxmlformats-officedocument.presentationml.notesSlide+xml"/>
  <Override PartName="/ppt/tags/tag22.xml" ContentType="application/vnd.openxmlformats-officedocument.presentationml.tags+xml"/>
  <Override PartName="/ppt/notesSlides/notesSlide16.xml" ContentType="application/vnd.openxmlformats-officedocument.presentationml.notesSlide+xml"/>
  <Override PartName="/ppt/tags/tag23.xml" ContentType="application/vnd.openxmlformats-officedocument.presentationml.tags+xml"/>
  <Override PartName="/ppt/notesSlides/notesSlide17.xml" ContentType="application/vnd.openxmlformats-officedocument.presentationml.notesSlide+xml"/>
  <Override PartName="/ppt/tags/tag24.xml" ContentType="application/vnd.openxmlformats-officedocument.presentationml.tags+xml"/>
  <Override PartName="/ppt/notesSlides/notesSlide18.xml" ContentType="application/vnd.openxmlformats-officedocument.presentationml.notesSlide+xml"/>
  <Override PartName="/ppt/tags/tag25.xml" ContentType="application/vnd.openxmlformats-officedocument.presentationml.tags+xml"/>
  <Override PartName="/ppt/notesSlides/notesSlide19.xml" ContentType="application/vnd.openxmlformats-officedocument.presentationml.notesSlide+xml"/>
  <Override PartName="/ppt/tags/tag26.xml" ContentType="application/vnd.openxmlformats-officedocument.presentationml.tags+xml"/>
  <Override PartName="/ppt/notesSlides/notesSlide20.xml" ContentType="application/vnd.openxmlformats-officedocument.presentationml.notesSlide+xml"/>
  <Override PartName="/ppt/tags/tag27.xml" ContentType="application/vnd.openxmlformats-officedocument.presentationml.tags+xml"/>
  <Override PartName="/ppt/notesSlides/notesSlide21.xml" ContentType="application/vnd.openxmlformats-officedocument.presentationml.notesSlide+xml"/>
  <Override PartName="/ppt/tags/tag28.xml" ContentType="application/vnd.openxmlformats-officedocument.presentationml.tags+xml"/>
  <Override PartName="/ppt/notesSlides/notesSlide22.xml" ContentType="application/vnd.openxmlformats-officedocument.presentationml.notesSlide+xml"/>
  <Override PartName="/ppt/tags/tag29.xml" ContentType="application/vnd.openxmlformats-officedocument.presentationml.tags+xml"/>
  <Override PartName="/ppt/notesSlides/notesSlide23.xml" ContentType="application/vnd.openxmlformats-officedocument.presentationml.notesSlide+xml"/>
  <Override PartName="/ppt/tags/tag30.xml" ContentType="application/vnd.openxmlformats-officedocument.presentationml.tags+xml"/>
  <Override PartName="/ppt/notesSlides/notesSlide24.xml" ContentType="application/vnd.openxmlformats-officedocument.presentationml.notesSlide+xml"/>
  <Override PartName="/ppt/tags/tag31.xml" ContentType="application/vnd.openxmlformats-officedocument.presentationml.tags+xml"/>
  <Override PartName="/ppt/notesSlides/notesSlide25.xml" ContentType="application/vnd.openxmlformats-officedocument.presentationml.notesSlide+xml"/>
  <Override PartName="/ppt/tags/tag32.xml" ContentType="application/vnd.openxmlformats-officedocument.presentationml.tags+xml"/>
  <Override PartName="/ppt/notesSlides/notesSlide26.xml" ContentType="application/vnd.openxmlformats-officedocument.presentationml.notesSlide+xml"/>
  <Override PartName="/ppt/tags/tag33.xml" ContentType="application/vnd.openxmlformats-officedocument.presentationml.tags+xml"/>
  <Override PartName="/ppt/notesSlides/notesSlide27.xml" ContentType="application/vnd.openxmlformats-officedocument.presentationml.notesSlide+xml"/>
  <Override PartName="/ppt/tags/tag34.xml" ContentType="application/vnd.openxmlformats-officedocument.presentationml.tags+xml"/>
  <Override PartName="/ppt/notesSlides/notesSlide28.xml" ContentType="application/vnd.openxmlformats-officedocument.presentationml.notesSlide+xml"/>
  <Override PartName="/ppt/tags/tag35.xml" ContentType="application/vnd.openxmlformats-officedocument.presentationml.tags+xml"/>
  <Override PartName="/ppt/notesSlides/notesSlide29.xml" ContentType="application/vnd.openxmlformats-officedocument.presentationml.notesSlide+xml"/>
  <Override PartName="/ppt/tags/tag36.xml" ContentType="application/vnd.openxmlformats-officedocument.presentationml.tags+xml"/>
  <Override PartName="/ppt/notesSlides/notesSlide30.xml" ContentType="application/vnd.openxmlformats-officedocument.presentationml.notesSlide+xml"/>
  <Override PartName="/ppt/tags/tag37.xml" ContentType="application/vnd.openxmlformats-officedocument.presentationml.tags+xml"/>
  <Override PartName="/ppt/notesSlides/notesSlide31.xml" ContentType="application/vnd.openxmlformats-officedocument.presentationml.notesSlide+xml"/>
  <Override PartName="/ppt/tags/tag38.xml" ContentType="application/vnd.openxmlformats-officedocument.presentationml.tags+xml"/>
  <Override PartName="/ppt/notesSlides/notesSlide32.xml" ContentType="application/vnd.openxmlformats-officedocument.presentationml.notesSlide+xml"/>
  <Override PartName="/ppt/tags/tag39.xml" ContentType="application/vnd.openxmlformats-officedocument.presentationml.tags+xml"/>
  <Override PartName="/ppt/notesSlides/notesSlide33.xml" ContentType="application/vnd.openxmlformats-officedocument.presentationml.notesSlide+xml"/>
  <Override PartName="/ppt/tags/tag40.xml" ContentType="application/vnd.openxmlformats-officedocument.presentationml.tags+xml"/>
  <Override PartName="/ppt/notesSlides/notesSlide34.xml" ContentType="application/vnd.openxmlformats-officedocument.presentationml.notesSlide+xml"/>
  <Override PartName="/ppt/tags/tag41.xml" ContentType="application/vnd.openxmlformats-officedocument.presentationml.tags+xml"/>
  <Override PartName="/ppt/notesSlides/notesSlide35.xml" ContentType="application/vnd.openxmlformats-officedocument.presentationml.notesSlide+xml"/>
  <Override PartName="/ppt/tags/tag42.xml" ContentType="application/vnd.openxmlformats-officedocument.presentationml.tags+xml"/>
  <Override PartName="/ppt/notesSlides/notesSlide36.xml" ContentType="application/vnd.openxmlformats-officedocument.presentationml.notesSlide+xml"/>
  <Override PartName="/ppt/tags/tag43.xml" ContentType="application/vnd.openxmlformats-officedocument.presentationml.tags+xml"/>
  <Override PartName="/ppt/notesSlides/notesSlide37.xml" ContentType="application/vnd.openxmlformats-officedocument.presentationml.notesSlide+xml"/>
  <Override PartName="/ppt/tags/tag44.xml" ContentType="application/vnd.openxmlformats-officedocument.presentationml.tags+xml"/>
  <Override PartName="/ppt/notesSlides/notesSlide38.xml" ContentType="application/vnd.openxmlformats-officedocument.presentationml.notesSlide+xml"/>
  <Override PartName="/ppt/tags/tag45.xml" ContentType="application/vnd.openxmlformats-officedocument.presentationml.tags+xml"/>
  <Override PartName="/ppt/notesSlides/notesSlide39.xml" ContentType="application/vnd.openxmlformats-officedocument.presentationml.notesSlide+xml"/>
  <Override PartName="/ppt/tags/tag46.xml" ContentType="application/vnd.openxmlformats-officedocument.presentationml.tags+xml"/>
  <Override PartName="/ppt/notesSlides/notesSlide40.xml" ContentType="application/vnd.openxmlformats-officedocument.presentationml.notesSlide+xml"/>
  <Override PartName="/ppt/tags/tag47.xml" ContentType="application/vnd.openxmlformats-officedocument.presentationml.tags+xml"/>
  <Override PartName="/ppt/notesSlides/notesSlide41.xml" ContentType="application/vnd.openxmlformats-officedocument.presentationml.notesSlide+xml"/>
  <Override PartName="/ppt/tags/tag48.xml" ContentType="application/vnd.openxmlformats-officedocument.presentationml.tags+xml"/>
  <Override PartName="/ppt/notesSlides/notesSlide42.xml" ContentType="application/vnd.openxmlformats-officedocument.presentationml.notesSlide+xml"/>
  <Override PartName="/ppt/tags/tag49.xml" ContentType="application/vnd.openxmlformats-officedocument.presentationml.tags+xml"/>
  <Override PartName="/ppt/notesSlides/notesSlide43.xml" ContentType="application/vnd.openxmlformats-officedocument.presentationml.notesSlide+xml"/>
  <Override PartName="/ppt/tags/tag50.xml" ContentType="application/vnd.openxmlformats-officedocument.presentationml.tags+xml"/>
  <Override PartName="/ppt/notesSlides/notesSlide44.xml" ContentType="application/vnd.openxmlformats-officedocument.presentationml.notesSlide+xml"/>
  <Override PartName="/ppt/tags/tag51.xml" ContentType="application/vnd.openxmlformats-officedocument.presentationml.tags+xml"/>
  <Override PartName="/ppt/notesSlides/notesSlide45.xml" ContentType="application/vnd.openxmlformats-officedocument.presentationml.notesSlide+xml"/>
  <Override PartName="/ppt/tags/tag52.xml" ContentType="application/vnd.openxmlformats-officedocument.presentationml.tags+xml"/>
  <Override PartName="/ppt/notesSlides/notesSlide46.xml" ContentType="application/vnd.openxmlformats-officedocument.presentationml.notesSlide+xml"/>
  <Override PartName="/ppt/tags/tag53.xml" ContentType="application/vnd.openxmlformats-officedocument.presentationml.tags+xml"/>
  <Override PartName="/ppt/notesSlides/notesSlide47.xml" ContentType="application/vnd.openxmlformats-officedocument.presentationml.notesSlide+xml"/>
  <Override PartName="/ppt/tags/tag54.xml" ContentType="application/vnd.openxmlformats-officedocument.presentationml.tags+xml"/>
  <Override PartName="/ppt/notesSlides/notesSlide48.xml" ContentType="application/vnd.openxmlformats-officedocument.presentationml.notesSlide+xml"/>
  <Override PartName="/ppt/tags/tag55.xml" ContentType="application/vnd.openxmlformats-officedocument.presentationml.tags+xml"/>
  <Override PartName="/ppt/notesSlides/notesSlide49.xml" ContentType="application/vnd.openxmlformats-officedocument.presentationml.notesSlide+xml"/>
  <Override PartName="/ppt/tags/tag56.xml" ContentType="application/vnd.openxmlformats-officedocument.presentationml.tags+xml"/>
  <Override PartName="/ppt/notesSlides/notesSlide50.xml" ContentType="application/vnd.openxmlformats-officedocument.presentationml.notesSlide+xml"/>
  <Override PartName="/ppt/tags/tag57.xml" ContentType="application/vnd.openxmlformats-officedocument.presentationml.tags+xml"/>
  <Override PartName="/ppt/notesSlides/notesSlide51.xml" ContentType="application/vnd.openxmlformats-officedocument.presentationml.notesSlide+xml"/>
  <Override PartName="/ppt/tags/tag58.xml" ContentType="application/vnd.openxmlformats-officedocument.presentationml.tags+xml"/>
  <Override PartName="/ppt/notesSlides/notesSlide52.xml" ContentType="application/vnd.openxmlformats-officedocument.presentationml.notesSlide+xml"/>
  <Override PartName="/ppt/tags/tag59.xml" ContentType="application/vnd.openxmlformats-officedocument.presentationml.tags+xml"/>
  <Override PartName="/ppt/notesSlides/notesSlide53.xml" ContentType="application/vnd.openxmlformats-officedocument.presentationml.notesSlide+xml"/>
  <Override PartName="/ppt/tags/tag60.xml" ContentType="application/vnd.openxmlformats-officedocument.presentationml.tags+xml"/>
  <Override PartName="/ppt/notesSlides/notesSlide54.xml" ContentType="application/vnd.openxmlformats-officedocument.presentationml.notesSlide+xml"/>
  <Override PartName="/ppt/tags/tag61.xml" ContentType="application/vnd.openxmlformats-officedocument.presentationml.tags+xml"/>
  <Override PartName="/ppt/notesSlides/notesSlide55.xml" ContentType="application/vnd.openxmlformats-officedocument.presentationml.notesSlide+xml"/>
  <Override PartName="/ppt/tags/tag62.xml" ContentType="application/vnd.openxmlformats-officedocument.presentationml.tags+xml"/>
  <Override PartName="/ppt/notesSlides/notesSlide56.xml" ContentType="application/vnd.openxmlformats-officedocument.presentationml.notesSlide+xml"/>
  <Override PartName="/ppt/tags/tag63.xml" ContentType="application/vnd.openxmlformats-officedocument.presentationml.tags+xml"/>
  <Override PartName="/ppt/notesSlides/notesSlide57.xml" ContentType="application/vnd.openxmlformats-officedocument.presentationml.notesSlide+xml"/>
  <Override PartName="/ppt/tags/tag64.xml" ContentType="application/vnd.openxmlformats-officedocument.presentationml.tags+xml"/>
  <Override PartName="/ppt/notesSlides/notesSlide58.xml" ContentType="application/vnd.openxmlformats-officedocument.presentationml.notesSlide+xml"/>
  <Override PartName="/ppt/tags/tag65.xml" ContentType="application/vnd.openxmlformats-officedocument.presentationml.tags+xml"/>
  <Override PartName="/ppt/notesSlides/notesSlide59.xml" ContentType="application/vnd.openxmlformats-officedocument.presentationml.notesSlide+xml"/>
  <Override PartName="/ppt/tags/tag66.xml" ContentType="application/vnd.openxmlformats-officedocument.presentationml.tags+xml"/>
  <Override PartName="/ppt/notesSlides/notesSlide60.xml" ContentType="application/vnd.openxmlformats-officedocument.presentationml.notesSlide+xml"/>
  <Override PartName="/ppt/tags/tag67.xml" ContentType="application/vnd.openxmlformats-officedocument.presentationml.tags+xml"/>
  <Override PartName="/ppt/notesSlides/notesSlide61.xml" ContentType="application/vnd.openxmlformats-officedocument.presentationml.notesSlide+xml"/>
  <Override PartName="/ppt/tags/tag68.xml" ContentType="application/vnd.openxmlformats-officedocument.presentationml.tags+xml"/>
  <Override PartName="/ppt/notesSlides/notesSlide62.xml" ContentType="application/vnd.openxmlformats-officedocument.presentationml.notesSlide+xml"/>
  <Override PartName="/ppt/tags/tag69.xml" ContentType="application/vnd.openxmlformats-officedocument.presentationml.tags+xml"/>
  <Override PartName="/ppt/notesSlides/notesSlide63.xml" ContentType="application/vnd.openxmlformats-officedocument.presentationml.notesSlide+xml"/>
  <Override PartName="/ppt/tags/tag70.xml" ContentType="application/vnd.openxmlformats-officedocument.presentationml.tags+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tags/tag71.xml" ContentType="application/vnd.openxmlformats-officedocument.presentationml.tags+xml"/>
  <Override PartName="/ppt/notesSlides/notesSlide6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8"/>
  </p:notesMasterIdLst>
  <p:handoutMasterIdLst>
    <p:handoutMasterId r:id="rId69"/>
  </p:handoutMasterIdLst>
  <p:sldIdLst>
    <p:sldId id="256" r:id="rId2"/>
    <p:sldId id="401" r:id="rId3"/>
    <p:sldId id="402" r:id="rId4"/>
    <p:sldId id="476" r:id="rId5"/>
    <p:sldId id="289" r:id="rId6"/>
    <p:sldId id="290" r:id="rId7"/>
    <p:sldId id="291" r:id="rId8"/>
    <p:sldId id="477" r:id="rId9"/>
    <p:sldId id="293" r:id="rId10"/>
    <p:sldId id="294" r:id="rId11"/>
    <p:sldId id="295" r:id="rId12"/>
    <p:sldId id="478" r:id="rId13"/>
    <p:sldId id="296" r:id="rId14"/>
    <p:sldId id="297" r:id="rId15"/>
    <p:sldId id="298" r:id="rId16"/>
    <p:sldId id="299" r:id="rId17"/>
    <p:sldId id="300" r:id="rId18"/>
    <p:sldId id="479" r:id="rId19"/>
    <p:sldId id="302" r:id="rId20"/>
    <p:sldId id="349" r:id="rId21"/>
    <p:sldId id="304" r:id="rId22"/>
    <p:sldId id="350" r:id="rId23"/>
    <p:sldId id="306" r:id="rId24"/>
    <p:sldId id="307" r:id="rId25"/>
    <p:sldId id="308" r:id="rId26"/>
    <p:sldId id="309" r:id="rId27"/>
    <p:sldId id="310" r:id="rId28"/>
    <p:sldId id="311" r:id="rId29"/>
    <p:sldId id="312" r:id="rId30"/>
    <p:sldId id="313" r:id="rId31"/>
    <p:sldId id="314" r:id="rId32"/>
    <p:sldId id="315" r:id="rId33"/>
    <p:sldId id="316" r:id="rId34"/>
    <p:sldId id="317" r:id="rId35"/>
    <p:sldId id="351" r:id="rId36"/>
    <p:sldId id="319" r:id="rId37"/>
    <p:sldId id="320" r:id="rId38"/>
    <p:sldId id="352" r:id="rId39"/>
    <p:sldId id="322" r:id="rId40"/>
    <p:sldId id="323" r:id="rId41"/>
    <p:sldId id="324" r:id="rId42"/>
    <p:sldId id="325" r:id="rId43"/>
    <p:sldId id="326" r:id="rId44"/>
    <p:sldId id="353" r:id="rId45"/>
    <p:sldId id="328" r:id="rId46"/>
    <p:sldId id="329" r:id="rId47"/>
    <p:sldId id="330" r:id="rId48"/>
    <p:sldId id="331" r:id="rId49"/>
    <p:sldId id="332" r:id="rId50"/>
    <p:sldId id="333" r:id="rId51"/>
    <p:sldId id="334" r:id="rId52"/>
    <p:sldId id="335" r:id="rId53"/>
    <p:sldId id="336" r:id="rId54"/>
    <p:sldId id="337" r:id="rId55"/>
    <p:sldId id="338" r:id="rId56"/>
    <p:sldId id="339" r:id="rId57"/>
    <p:sldId id="340" r:id="rId58"/>
    <p:sldId id="341" r:id="rId59"/>
    <p:sldId id="354" r:id="rId60"/>
    <p:sldId id="344" r:id="rId61"/>
    <p:sldId id="345" r:id="rId62"/>
    <p:sldId id="346" r:id="rId63"/>
    <p:sldId id="347" r:id="rId64"/>
    <p:sldId id="480" r:id="rId65"/>
    <p:sldId id="533" r:id="rId66"/>
    <p:sldId id="260" r:id="rId67"/>
  </p:sldIdLst>
  <p:sldSz cx="12192000" cy="6858000"/>
  <p:notesSz cx="6858000" cy="9144000"/>
  <p:custDataLst>
    <p:tags r:id="rId70"/>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abik, Gabriel" initials="KG" lastIdx="13"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6911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366" autoAdjust="0"/>
    <p:restoredTop sz="81108" autoAdjust="0"/>
  </p:normalViewPr>
  <p:slideViewPr>
    <p:cSldViewPr snapToGrid="0" snapToObjects="1">
      <p:cViewPr varScale="1">
        <p:scale>
          <a:sx n="81" d="100"/>
          <a:sy n="81" d="100"/>
        </p:scale>
        <p:origin x="200" y="528"/>
      </p:cViewPr>
      <p:guideLst/>
    </p:cSldViewPr>
  </p:slideViewPr>
  <p:notesTextViewPr>
    <p:cViewPr>
      <p:scale>
        <a:sx n="100" d="100"/>
        <a:sy n="100" d="100"/>
      </p:scale>
      <p:origin x="0" y="0"/>
    </p:cViewPr>
  </p:notesTextViewPr>
  <p:notesViewPr>
    <p:cSldViewPr snapToGrid="0" snapToObjects="1">
      <p:cViewPr varScale="1">
        <p:scale>
          <a:sx n="48" d="100"/>
          <a:sy n="48" d="100"/>
        </p:scale>
        <p:origin x="2752" y="4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gs" Target="tags/tag1.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commentAuthors" Target="commentAuthors.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3442A31-0BBB-4561-B408-B4566EBCAD3A}" type="doc">
      <dgm:prSet loTypeId="urn:microsoft.com/office/officeart/2005/8/layout/bProcess4" loCatId="process" qsTypeId="urn:microsoft.com/office/officeart/2005/8/quickstyle/simple5" qsCatId="simple" csTypeId="urn:microsoft.com/office/officeart/2005/8/colors/colorful1" csCatId="colorful" phldr="1"/>
      <dgm:spPr/>
      <dgm:t>
        <a:bodyPr/>
        <a:lstStyle/>
        <a:p>
          <a:endParaRPr lang="en-US"/>
        </a:p>
      </dgm:t>
    </dgm:pt>
    <dgm:pt modelId="{0DCC37DE-09A4-4FDA-9085-B2B0038FA239}" type="pres">
      <dgm:prSet presAssocID="{03442A31-0BBB-4561-B408-B4566EBCAD3A}" presName="Name0" presStyleCnt="0">
        <dgm:presLayoutVars>
          <dgm:dir/>
          <dgm:resizeHandles/>
        </dgm:presLayoutVars>
      </dgm:prSet>
      <dgm:spPr/>
    </dgm:pt>
  </dgm:ptLst>
  <dgm:cxnLst>
    <dgm:cxn modelId="{FD3231D3-0D6D-2B4F-9F79-5EE7286D8470}" type="presOf" srcId="{03442A31-0BBB-4561-B408-B4566EBCAD3A}" destId="{0DCC37DE-09A4-4FDA-9085-B2B0038FA239}" srcOrd="0" destOrd="0" presId="urn:microsoft.com/office/officeart/2005/8/layout/bProcess4"/>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3442A31-0BBB-4561-B408-B4566EBCAD3A}" type="doc">
      <dgm:prSet loTypeId="urn:microsoft.com/office/officeart/2005/8/layout/bProcess4" loCatId="process" qsTypeId="urn:microsoft.com/office/officeart/2005/8/quickstyle/simple5" qsCatId="simple" csTypeId="urn:microsoft.com/office/officeart/2005/8/colors/colorful1" csCatId="colorful" phldr="1"/>
      <dgm:spPr/>
      <dgm:t>
        <a:bodyPr/>
        <a:lstStyle/>
        <a:p>
          <a:endParaRPr lang="en-US"/>
        </a:p>
      </dgm:t>
    </dgm:pt>
    <dgm:pt modelId="{0DCC37DE-09A4-4FDA-9085-B2B0038FA239}" type="pres">
      <dgm:prSet presAssocID="{03442A31-0BBB-4561-B408-B4566EBCAD3A}" presName="Name0" presStyleCnt="0">
        <dgm:presLayoutVars>
          <dgm:dir/>
          <dgm:resizeHandles/>
        </dgm:presLayoutVars>
      </dgm:prSet>
      <dgm:spPr/>
    </dgm:pt>
  </dgm:ptLst>
  <dgm:cxnLst>
    <dgm:cxn modelId="{FD3231D3-0D6D-2B4F-9F79-5EE7286D8470}" type="presOf" srcId="{03442A31-0BBB-4561-B408-B4566EBCAD3A}" destId="{0DCC37DE-09A4-4FDA-9085-B2B0038FA239}" srcOrd="0" destOrd="0" presId="urn:microsoft.com/office/officeart/2005/8/layout/bProcess4"/>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bProcess4">
  <dgm:title val=""/>
  <dgm:desc val=""/>
  <dgm:catLst>
    <dgm:cat type="process" pri="19000"/>
  </dgm:catLst>
  <dgm:sampData>
    <dgm:dataModel>
      <dgm:ptLst>
        <dgm:pt modelId="0" type="doc"/>
        <dgm:pt modelId="1">
          <dgm:prSet phldr="1"/>
        </dgm:pt>
        <dgm:pt modelId="2">
          <dgm:prSet phldr="1"/>
        </dgm:pt>
        <dgm:pt modelId="3">
          <dgm:prSet phldr="1"/>
        </dgm:pt>
        <dgm:pt modelId="4">
          <dgm:prSet phldr="1"/>
        </dgm:pt>
        <dgm:pt modelId="5">
          <dgm:prSet phldr="1"/>
        </dgm:pt>
        <dgm:pt modelId="6">
          <dgm:prSet phldr="1"/>
        </dgm:pt>
        <dgm:pt modelId="7">
          <dgm:prSet phldr="1"/>
        </dgm:pt>
        <dgm:pt modelId="8">
          <dgm:prSet phldr="1"/>
        </dgm:pt>
        <dgm:pt modelId="9">
          <dgm:prSet phldr="1"/>
        </dgm:pt>
      </dgm:ptLst>
      <dgm:cxnLst>
        <dgm:cxn modelId="10" srcId="0" destId="1" srcOrd="0" destOrd="0"/>
        <dgm:cxn modelId="11" srcId="0" destId="2" srcOrd="1" destOrd="0"/>
        <dgm:cxn modelId="12" srcId="0" destId="3" srcOrd="2" destOrd="0"/>
        <dgm:cxn modelId="13" srcId="0" destId="4" srcOrd="3" destOrd="0"/>
        <dgm:cxn modelId="14" srcId="0" destId="5" srcOrd="4" destOrd="0"/>
        <dgm:cxn modelId="15" srcId="0" destId="6" srcOrd="5" destOrd="0"/>
        <dgm:cxn modelId="16" srcId="0" destId="7" srcOrd="6" destOrd="0"/>
        <dgm:cxn modelId="17" srcId="0" destId="8" srcOrd="7" destOrd="0"/>
        <dgm:cxn modelId="18" srcId="0" destId="9" srcOrd="8"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dgm:varLst>
    <dgm:choose name="Name1">
      <dgm:if name="Name2" func="var" arg="dir" op="equ" val="norm">
        <dgm:alg type="snake">
          <dgm:param type="grDir" val="tL"/>
          <dgm:param type="flowDir" val="col"/>
          <dgm:param type="contDir" val="revDir"/>
          <dgm:param type="bkpt" val="bal"/>
        </dgm:alg>
      </dgm:if>
      <dgm:else name="Name3">
        <dgm:alg type="snake">
          <dgm:param type="grDir" val="tR"/>
          <dgm:param type="flowDir" val="col"/>
          <dgm:param type="contDir" val="revDir"/>
          <dgm:param type="bkpt" val="bal"/>
        </dgm:alg>
      </dgm:else>
    </dgm:choose>
    <dgm:shape xmlns:r="http://schemas.openxmlformats.org/officeDocument/2006/relationships" r:blip="">
      <dgm:adjLst/>
    </dgm:shape>
    <dgm:presOf/>
    <dgm:constrLst>
      <dgm:constr type="w" for="ch" forName="compNode" refType="w"/>
      <dgm:constr type="h" for="ch" forName="compNode" refType="w" fact="0.6"/>
      <dgm:constr type="h" for="ch" forName="sibTrans" refType="h" refFor="ch" refForName="compNode" op="equ" fact="0.25"/>
      <dgm:constr type="sp" refType="w" fact="0.33"/>
      <dgm:constr type="primFontSz" for="des" forName="node" op="equ" val="65"/>
    </dgm:constrLst>
    <dgm:ruleLst/>
    <dgm:forEach name="nodesForEach" axis="ch" ptType="node">
      <dgm:layoutNode name="compNode">
        <dgm:alg type="composite"/>
        <dgm:shape xmlns:r="http://schemas.openxmlformats.org/officeDocument/2006/relationships" r:blip="">
          <dgm:adjLst/>
        </dgm:shape>
        <dgm:presOf/>
        <dgm:choose name="Name4">
          <dgm:if name="Name5" axis="self" func="var" arg="dir" op="equ" val="norm">
            <dgm:constrLst>
              <dgm:constr type="l" for="ch" forName="dummyConnPt" refType="w" fact="0.2"/>
              <dgm:constr type="t" for="ch" forName="dummyConnPt" refType="w" fact="0.145"/>
              <dgm:constr type="l" for="ch" forName="node"/>
              <dgm:constr type="t" for="ch" forName="node"/>
              <dgm:constr type="h" for="ch" forName="node" refType="h"/>
              <dgm:constr type="w" for="ch" forName="node" refType="w"/>
            </dgm:constrLst>
          </dgm:if>
          <dgm:else name="Name6">
            <dgm:constrLst>
              <dgm:constr type="l" for="ch" forName="dummyConnPt" refType="w" fact="0.8"/>
              <dgm:constr type="t" for="ch" forName="dummyConnPt" refType="w" fact="0.145"/>
              <dgm:constr type="l" for="ch" forName="node"/>
              <dgm:constr type="t" for="ch" forName="node"/>
              <dgm:constr type="h" for="ch" forName="node" refType="h"/>
              <dgm:constr type="w" for="ch" forName="node" refType="w"/>
            </dgm:constrLst>
          </dgm:else>
        </dgm:choose>
        <dgm:ruleLst/>
        <dgm:layoutNode name="dummyConnPt" styleLbl="node1" moveWith="node">
          <dgm:alg type="sp"/>
          <dgm:shape xmlns:r="http://schemas.openxmlformats.org/officeDocument/2006/relationships" r:blip="">
            <dgm:adjLst/>
          </dgm:shape>
          <dgm:presOf/>
          <dgm:constrLst>
            <dgm:constr type="w" val="1"/>
            <dgm:constr type="h" val="1"/>
          </dgm:constrLst>
          <dgm:ruleLst/>
        </dgm:layout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 type="primFontSz" val="65"/>
          </dgm:constrLst>
          <dgm:ruleLst>
            <dgm:rule type="primFontSz" val="5" fact="NaN" max="NaN"/>
          </dgm:ruleLst>
        </dgm:layoutNode>
      </dgm:layoutNode>
      <dgm:forEach name="sibTransForEach" axis="followSib" cnt="1">
        <dgm:layoutNode name="sibTrans" styleLbl="bgSibTrans2D1">
          <dgm:choose name="Name7">
            <dgm:if name="Name8" axis="self" func="var" arg="dir" op="equ" val="norm">
              <dgm:alg type="conn">
                <dgm:param type="srcNode" val="dummyConnPt"/>
                <dgm:param type="dstNode" val="dummyConnPt"/>
                <dgm:param type="begPts" val="bCtr, midR, tCtr"/>
                <dgm:param type="endPts" val="tCtr, midL, bCtr"/>
                <dgm:param type="begSty" val="noArr"/>
                <dgm:param type="endSty" val="noArr"/>
              </dgm:alg>
            </dgm:if>
            <dgm:else name="Name9">
              <dgm:alg type="conn">
                <dgm:param type="srcNode" val="dummyConnPt"/>
                <dgm:param type="dstNode" val="dummyConnPt"/>
                <dgm:param type="begPts" val="bCtr, midL, tCtr"/>
                <dgm:param type="endPts" val="tCtr, midR, bCtr"/>
                <dgm:param type="begSty" val="noArr"/>
                <dgm:param type="endSty" val="noArr"/>
              </dgm:alg>
            </dgm:else>
          </dgm:choose>
          <dgm:shape xmlns:r="http://schemas.openxmlformats.org/officeDocument/2006/relationships" type="conn" r:blip="" zOrderOff="-2">
            <dgm:adjLst/>
          </dgm:shape>
          <dgm:presOf axis="self"/>
          <dgm:constrLst>
            <dgm:constr type="begPad"/>
            <dgm:constr type="endPad"/>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bProcess4">
  <dgm:title val=""/>
  <dgm:desc val=""/>
  <dgm:catLst>
    <dgm:cat type="process" pri="19000"/>
  </dgm:catLst>
  <dgm:sampData>
    <dgm:dataModel>
      <dgm:ptLst>
        <dgm:pt modelId="0" type="doc"/>
        <dgm:pt modelId="1">
          <dgm:prSet phldr="1"/>
        </dgm:pt>
        <dgm:pt modelId="2">
          <dgm:prSet phldr="1"/>
        </dgm:pt>
        <dgm:pt modelId="3">
          <dgm:prSet phldr="1"/>
        </dgm:pt>
        <dgm:pt modelId="4">
          <dgm:prSet phldr="1"/>
        </dgm:pt>
        <dgm:pt modelId="5">
          <dgm:prSet phldr="1"/>
        </dgm:pt>
        <dgm:pt modelId="6">
          <dgm:prSet phldr="1"/>
        </dgm:pt>
        <dgm:pt modelId="7">
          <dgm:prSet phldr="1"/>
        </dgm:pt>
        <dgm:pt modelId="8">
          <dgm:prSet phldr="1"/>
        </dgm:pt>
        <dgm:pt modelId="9">
          <dgm:prSet phldr="1"/>
        </dgm:pt>
      </dgm:ptLst>
      <dgm:cxnLst>
        <dgm:cxn modelId="10" srcId="0" destId="1" srcOrd="0" destOrd="0"/>
        <dgm:cxn modelId="11" srcId="0" destId="2" srcOrd="1" destOrd="0"/>
        <dgm:cxn modelId="12" srcId="0" destId="3" srcOrd="2" destOrd="0"/>
        <dgm:cxn modelId="13" srcId="0" destId="4" srcOrd="3" destOrd="0"/>
        <dgm:cxn modelId="14" srcId="0" destId="5" srcOrd="4" destOrd="0"/>
        <dgm:cxn modelId="15" srcId="0" destId="6" srcOrd="5" destOrd="0"/>
        <dgm:cxn modelId="16" srcId="0" destId="7" srcOrd="6" destOrd="0"/>
        <dgm:cxn modelId="17" srcId="0" destId="8" srcOrd="7" destOrd="0"/>
        <dgm:cxn modelId="18" srcId="0" destId="9" srcOrd="8"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dgm:varLst>
    <dgm:choose name="Name1">
      <dgm:if name="Name2" func="var" arg="dir" op="equ" val="norm">
        <dgm:alg type="snake">
          <dgm:param type="grDir" val="tL"/>
          <dgm:param type="flowDir" val="col"/>
          <dgm:param type="contDir" val="revDir"/>
          <dgm:param type="bkpt" val="bal"/>
        </dgm:alg>
      </dgm:if>
      <dgm:else name="Name3">
        <dgm:alg type="snake">
          <dgm:param type="grDir" val="tR"/>
          <dgm:param type="flowDir" val="col"/>
          <dgm:param type="contDir" val="revDir"/>
          <dgm:param type="bkpt" val="bal"/>
        </dgm:alg>
      </dgm:else>
    </dgm:choose>
    <dgm:shape xmlns:r="http://schemas.openxmlformats.org/officeDocument/2006/relationships" r:blip="">
      <dgm:adjLst/>
    </dgm:shape>
    <dgm:presOf/>
    <dgm:constrLst>
      <dgm:constr type="w" for="ch" forName="compNode" refType="w"/>
      <dgm:constr type="h" for="ch" forName="compNode" refType="w" fact="0.6"/>
      <dgm:constr type="h" for="ch" forName="sibTrans" refType="h" refFor="ch" refForName="compNode" op="equ" fact="0.25"/>
      <dgm:constr type="sp" refType="w" fact="0.33"/>
      <dgm:constr type="primFontSz" for="des" forName="node" op="equ" val="65"/>
    </dgm:constrLst>
    <dgm:ruleLst/>
    <dgm:forEach name="nodesForEach" axis="ch" ptType="node">
      <dgm:layoutNode name="compNode">
        <dgm:alg type="composite"/>
        <dgm:shape xmlns:r="http://schemas.openxmlformats.org/officeDocument/2006/relationships" r:blip="">
          <dgm:adjLst/>
        </dgm:shape>
        <dgm:presOf/>
        <dgm:choose name="Name4">
          <dgm:if name="Name5" axis="self" func="var" arg="dir" op="equ" val="norm">
            <dgm:constrLst>
              <dgm:constr type="l" for="ch" forName="dummyConnPt" refType="w" fact="0.2"/>
              <dgm:constr type="t" for="ch" forName="dummyConnPt" refType="w" fact="0.145"/>
              <dgm:constr type="l" for="ch" forName="node"/>
              <dgm:constr type="t" for="ch" forName="node"/>
              <dgm:constr type="h" for="ch" forName="node" refType="h"/>
              <dgm:constr type="w" for="ch" forName="node" refType="w"/>
            </dgm:constrLst>
          </dgm:if>
          <dgm:else name="Name6">
            <dgm:constrLst>
              <dgm:constr type="l" for="ch" forName="dummyConnPt" refType="w" fact="0.8"/>
              <dgm:constr type="t" for="ch" forName="dummyConnPt" refType="w" fact="0.145"/>
              <dgm:constr type="l" for="ch" forName="node"/>
              <dgm:constr type="t" for="ch" forName="node"/>
              <dgm:constr type="h" for="ch" forName="node" refType="h"/>
              <dgm:constr type="w" for="ch" forName="node" refType="w"/>
            </dgm:constrLst>
          </dgm:else>
        </dgm:choose>
        <dgm:ruleLst/>
        <dgm:layoutNode name="dummyConnPt" styleLbl="node1" moveWith="node">
          <dgm:alg type="sp"/>
          <dgm:shape xmlns:r="http://schemas.openxmlformats.org/officeDocument/2006/relationships" r:blip="">
            <dgm:adjLst/>
          </dgm:shape>
          <dgm:presOf/>
          <dgm:constrLst>
            <dgm:constr type="w" val="1"/>
            <dgm:constr type="h" val="1"/>
          </dgm:constrLst>
          <dgm:ruleLst/>
        </dgm:layout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 type="primFontSz" val="65"/>
          </dgm:constrLst>
          <dgm:ruleLst>
            <dgm:rule type="primFontSz" val="5" fact="NaN" max="NaN"/>
          </dgm:ruleLst>
        </dgm:layoutNode>
      </dgm:layoutNode>
      <dgm:forEach name="sibTransForEach" axis="followSib" cnt="1">
        <dgm:layoutNode name="sibTrans" styleLbl="bgSibTrans2D1">
          <dgm:choose name="Name7">
            <dgm:if name="Name8" axis="self" func="var" arg="dir" op="equ" val="norm">
              <dgm:alg type="conn">
                <dgm:param type="srcNode" val="dummyConnPt"/>
                <dgm:param type="dstNode" val="dummyConnPt"/>
                <dgm:param type="begPts" val="bCtr, midR, tCtr"/>
                <dgm:param type="endPts" val="tCtr, midL, bCtr"/>
                <dgm:param type="begSty" val="noArr"/>
                <dgm:param type="endSty" val="noArr"/>
              </dgm:alg>
            </dgm:if>
            <dgm:else name="Name9">
              <dgm:alg type="conn">
                <dgm:param type="srcNode" val="dummyConnPt"/>
                <dgm:param type="dstNode" val="dummyConnPt"/>
                <dgm:param type="begPts" val="bCtr, midL, tCtr"/>
                <dgm:param type="endPts" val="tCtr, midR, bCtr"/>
                <dgm:param type="begSty" val="noArr"/>
                <dgm:param type="endSty" val="noArr"/>
              </dgm:alg>
            </dgm:else>
          </dgm:choose>
          <dgm:shape xmlns:r="http://schemas.openxmlformats.org/officeDocument/2006/relationships" type="conn" r:blip="" zOrderOff="-2">
            <dgm:adjLst/>
          </dgm:shape>
          <dgm:presOf axis="self"/>
          <dgm:constrLst>
            <dgm:constr type="begPad"/>
            <dgm:constr type="endPad"/>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7.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0893DF8-D520-BB40-837C-91CE1787B0EB}" type="datetimeFigureOut">
              <a:rPr lang="en-US" smtClean="0"/>
              <a:t>4/9/19</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298FB97-EEE8-A641-B9BA-ACE8418557CD}" type="slidenum">
              <a:rPr lang="en-US" smtClean="0"/>
              <a:t>‹#›</a:t>
            </a:fld>
            <a:endParaRPr lang="en-US"/>
          </a:p>
        </p:txBody>
      </p:sp>
    </p:spTree>
    <p:extLst>
      <p:ext uri="{BB962C8B-B14F-4D97-AF65-F5344CB8AC3E}">
        <p14:creationId xmlns:p14="http://schemas.microsoft.com/office/powerpoint/2010/main" val="148526969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1EFA781-CA11-2141-A5F7-C7B0DDD8E00E}" type="datetimeFigureOut">
              <a:rPr lang="en-US" smtClean="0"/>
              <a:t>4/9/19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Tree>
    <p:extLst>
      <p:ext uri="{BB962C8B-B14F-4D97-AF65-F5344CB8AC3E}">
        <p14:creationId xmlns:p14="http://schemas.microsoft.com/office/powerpoint/2010/main" val="356964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3" Type="http://schemas.openxmlformats.org/officeDocument/2006/relationships/hyperlink" Target="https://aws.amazon.com/blogs/aws/how-tokyu-hands-architected-a-cost-effective-shopping-system-with-amazon-dynamodb/" TargetMode="External"/><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3" Type="http://schemas.openxmlformats.org/officeDocument/2006/relationships/hyperlink" Target="https://docs.aws.amazon.com/lambda/latest/dg/eventsources.html" TargetMode="External"/><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3" Type="http://schemas.openxmlformats.org/officeDocument/2006/relationships/hyperlink" Target="https://aws.amazon.com/lambda/pricing/" TargetMode="External"/><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latin typeface="Calibri" panose="020F0502020204030204" pitchFamily="34" charset="0"/>
              </a:rPr>
              <a:t>Welcome to Module 6: Decoupling Your Infrastructure.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dirty="0">
              <a:latin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latin typeface="Calibri" panose="020F0502020204030204" pitchFamily="34" charset="0"/>
              </a:rPr>
              <a:t>This module provides an in-depth analysis of </a:t>
            </a:r>
            <a:r>
              <a:rPr lang="en-US" sz="1000" dirty="0" err="1">
                <a:latin typeface="Calibri" panose="020F0502020204030204" pitchFamily="34" charset="0"/>
              </a:rPr>
              <a:t>microservices</a:t>
            </a:r>
            <a:r>
              <a:rPr lang="en-US" sz="1000" dirty="0">
                <a:latin typeface="Calibri" panose="020F0502020204030204" pitchFamily="34" charset="0"/>
              </a:rPr>
              <a:t> and </a:t>
            </a:r>
            <a:r>
              <a:rPr lang="en-US" sz="1000" dirty="0" err="1">
                <a:latin typeface="Calibri" panose="020F0502020204030204" pitchFamily="34" charset="0"/>
              </a:rPr>
              <a:t>serverless</a:t>
            </a:r>
            <a:r>
              <a:rPr lang="en-US" sz="1000" dirty="0">
                <a:latin typeface="Calibri" panose="020F0502020204030204" pitchFamily="34" charset="0"/>
              </a:rPr>
              <a:t> architectures, and it explains how these architectures can make infrastructures more resilient and cost effective. You will learn the fundamental concepts of these non-traditional approaches of deploying applications. You will also learn about decoupling design patterns and the need for reducing interdependencies between tiers. Finally, you will learn best practices for using </a:t>
            </a:r>
            <a:r>
              <a:rPr lang="en-US" sz="1000" dirty="0" err="1">
                <a:latin typeface="Calibri" panose="020F0502020204030204" pitchFamily="34" charset="0"/>
              </a:rPr>
              <a:t>microservices</a:t>
            </a:r>
            <a:r>
              <a:rPr lang="en-US" sz="1000" dirty="0">
                <a:latin typeface="Calibri" panose="020F0502020204030204" pitchFamily="34" charset="0"/>
              </a:rPr>
              <a:t> and designing solutions with components.</a:t>
            </a:r>
          </a:p>
        </p:txBody>
      </p:sp>
    </p:spTree>
    <p:extLst>
      <p:ext uri="{BB962C8B-B14F-4D97-AF65-F5344CB8AC3E}">
        <p14:creationId xmlns:p14="http://schemas.microsoft.com/office/powerpoint/2010/main" val="1285113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600"/>
              </a:spcAft>
              <a:buClrTx/>
              <a:buSzTx/>
              <a:buFontTx/>
              <a:buNone/>
              <a:tabLst/>
              <a:defRPr/>
            </a:pPr>
            <a:r>
              <a:rPr lang="en-US" baseline="0" dirty="0"/>
              <a:t>Now focus on implementing a service-oriented architecture, or SOA. An SOA is an architectural approach in which application components provide services to other components via a communications protocol. Services are self-contained units of functionality that can function regardless of the operating system, language, or location used by the service.</a:t>
            </a:r>
          </a:p>
          <a:p>
            <a:pPr marL="0" marR="0" indent="0" algn="l" defTabSz="457200" rtl="0" eaLnBrk="1" fontAlgn="auto" latinLnBrk="0" hangingPunct="1">
              <a:lnSpc>
                <a:spcPct val="100000"/>
              </a:lnSpc>
              <a:spcBef>
                <a:spcPts val="0"/>
              </a:spcBef>
              <a:spcAft>
                <a:spcPts val="600"/>
              </a:spcAft>
              <a:buClrTx/>
              <a:buSzTx/>
              <a:buFontTx/>
              <a:buNone/>
              <a:tabLst/>
              <a:defRPr/>
            </a:pPr>
            <a:endParaRPr lang="en-US" baseline="0" dirty="0"/>
          </a:p>
          <a:p>
            <a:pPr marL="0" marR="0" indent="0" algn="l" defTabSz="457200" rtl="0" eaLnBrk="1" fontAlgn="auto" latinLnBrk="0" hangingPunct="1">
              <a:lnSpc>
                <a:spcPct val="100000"/>
              </a:lnSpc>
              <a:spcBef>
                <a:spcPts val="0"/>
              </a:spcBef>
              <a:spcAft>
                <a:spcPts val="600"/>
              </a:spcAft>
              <a:buClrTx/>
              <a:buSzTx/>
              <a:buFontTx/>
              <a:buNone/>
              <a:tabLst/>
              <a:defRPr/>
            </a:pPr>
            <a:r>
              <a:rPr lang="en-US" baseline="0" dirty="0"/>
              <a:t>In general, a service-oriented architecture makes application modules available in a way that makes implementation details irrelevant. Application users are no longer concerned with implementation details like operating system, language, or location. Services are available via an endpoint.</a:t>
            </a:r>
          </a:p>
          <a:p>
            <a:pPr marL="0" marR="0" indent="0" algn="l" defTabSz="457200" rtl="0" eaLnBrk="1" fontAlgn="auto" latinLnBrk="0" hangingPunct="1">
              <a:lnSpc>
                <a:spcPct val="100000"/>
              </a:lnSpc>
              <a:spcBef>
                <a:spcPts val="0"/>
              </a:spcBef>
              <a:spcAft>
                <a:spcPts val="600"/>
              </a:spcAft>
              <a:buClrTx/>
              <a:buSzTx/>
              <a:buFontTx/>
              <a:buNone/>
              <a:tabLst/>
              <a:defRPr/>
            </a:pPr>
            <a:endParaRPr lang="en-US" baseline="0" dirty="0"/>
          </a:p>
          <a:p>
            <a:pPr marL="0" marR="0" indent="0" algn="l" defTabSz="457200" rtl="0" eaLnBrk="1" fontAlgn="auto" latinLnBrk="0" hangingPunct="1">
              <a:lnSpc>
                <a:spcPct val="100000"/>
              </a:lnSpc>
              <a:spcBef>
                <a:spcPts val="0"/>
              </a:spcBef>
              <a:spcAft>
                <a:spcPts val="600"/>
              </a:spcAft>
              <a:buClrTx/>
              <a:buSzTx/>
              <a:buFontTx/>
              <a:buNone/>
              <a:tabLst/>
              <a:defRPr/>
            </a:pPr>
            <a:r>
              <a:rPr lang="en-US" baseline="0" dirty="0"/>
              <a:t>Services  also take  monolithic applications, in which most or all of the application's operations are completed in the same part of the architecture, and spread out  the operations to individual “units” that operate independently. The goal of using an SOA is to loosen the coupling of an application's services.</a:t>
            </a:r>
          </a:p>
          <a:p>
            <a:pPr marL="0" marR="0" indent="0" algn="l" defTabSz="457200" rtl="0" eaLnBrk="1" fontAlgn="auto" latinLnBrk="0" hangingPunct="1">
              <a:lnSpc>
                <a:spcPct val="100000"/>
              </a:lnSpc>
              <a:spcBef>
                <a:spcPts val="0"/>
              </a:spcBef>
              <a:spcAft>
                <a:spcPts val="600"/>
              </a:spcAft>
              <a:buClrTx/>
              <a:buSzTx/>
              <a:buFontTx/>
              <a:buNone/>
              <a:tabLst/>
              <a:defRPr/>
            </a:pPr>
            <a:endParaRPr lang="en-US" baseline="0" dirty="0"/>
          </a:p>
        </p:txBody>
      </p:sp>
    </p:spTree>
    <p:extLst>
      <p:ext uri="{BB962C8B-B14F-4D97-AF65-F5344CB8AC3E}">
        <p14:creationId xmlns:p14="http://schemas.microsoft.com/office/powerpoint/2010/main" val="5370891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4743451"/>
          </a:xfrm>
        </p:spPr>
        <p:txBody>
          <a:bodyPr/>
          <a:lstStyle/>
          <a:p>
            <a:r>
              <a:rPr lang="en-US" sz="1100" b="0" kern="1200" dirty="0">
                <a:solidFill>
                  <a:schemeClr val="tx1"/>
                </a:solidFill>
                <a:effectLst/>
                <a:ea typeface="+mn-ea"/>
                <a:cs typeface="+mn-cs"/>
              </a:rPr>
              <a:t>What do you get with </a:t>
            </a:r>
            <a:r>
              <a:rPr lang="en-US" sz="1100" b="0" kern="1200" dirty="0" err="1">
                <a:solidFill>
                  <a:schemeClr val="tx1"/>
                </a:solidFill>
                <a:effectLst/>
                <a:ea typeface="+mn-ea"/>
                <a:cs typeface="+mn-cs"/>
              </a:rPr>
              <a:t>microservices</a:t>
            </a:r>
            <a:r>
              <a:rPr lang="en-US" sz="1100" b="0" kern="1200" dirty="0">
                <a:solidFill>
                  <a:schemeClr val="tx1"/>
                </a:solidFill>
                <a:effectLst/>
                <a:ea typeface="+mn-ea"/>
                <a:cs typeface="+mn-cs"/>
              </a:rPr>
              <a:t>?  </a:t>
            </a:r>
            <a:r>
              <a:rPr lang="en-US" sz="1100" b="0" kern="1200" dirty="0" err="1">
                <a:solidFill>
                  <a:schemeClr val="tx1"/>
                </a:solidFill>
                <a:effectLst/>
                <a:ea typeface="+mn-ea"/>
                <a:cs typeface="+mn-cs"/>
              </a:rPr>
              <a:t>Microservices</a:t>
            </a:r>
            <a:r>
              <a:rPr lang="en-US" sz="1100" b="0" kern="1200" dirty="0">
                <a:solidFill>
                  <a:schemeClr val="tx1"/>
                </a:solidFill>
                <a:effectLst/>
                <a:ea typeface="+mn-ea"/>
                <a:cs typeface="+mn-cs"/>
              </a:rPr>
              <a:t> are small, fine-grained, independent processes in a services-oriented architecture. Each process focuses on completing one small task. Processes communicate to each other using language-agnostic APIs that leverage JSON or REST.</a:t>
            </a:r>
          </a:p>
          <a:p>
            <a:endParaRPr lang="en-US" sz="1100" b="0" kern="1200" dirty="0">
              <a:solidFill>
                <a:schemeClr val="tx1"/>
              </a:solidFill>
              <a:effectLst/>
              <a:ea typeface="+mn-ea"/>
              <a:cs typeface="+mn-cs"/>
            </a:endParaRPr>
          </a:p>
          <a:p>
            <a:r>
              <a:rPr lang="en-US" sz="1100" b="0" kern="1200" dirty="0" err="1">
                <a:solidFill>
                  <a:schemeClr val="tx1"/>
                </a:solidFill>
                <a:effectLst/>
                <a:ea typeface="+mn-ea"/>
                <a:cs typeface="+mn-cs"/>
              </a:rPr>
              <a:t>Microservices</a:t>
            </a:r>
            <a:r>
              <a:rPr lang="en-US" sz="1100" b="0" kern="1200" dirty="0">
                <a:solidFill>
                  <a:schemeClr val="tx1"/>
                </a:solidFill>
                <a:effectLst/>
                <a:ea typeface="+mn-ea"/>
                <a:cs typeface="+mn-cs"/>
              </a:rPr>
              <a:t> are independently scalable, which enables expanding or shrinking relevant system components, while leaving the rest of the system  untouched.</a:t>
            </a:r>
          </a:p>
          <a:p>
            <a:endParaRPr lang="en-US" sz="1100" b="0" kern="1200" dirty="0">
              <a:solidFill>
                <a:schemeClr val="tx1"/>
              </a:solidFill>
              <a:effectLst/>
              <a:ea typeface="+mn-ea"/>
              <a:cs typeface="+mn-cs"/>
            </a:endParaRPr>
          </a:p>
          <a:p>
            <a:r>
              <a:rPr lang="en-US" sz="1100" b="0" kern="1200" dirty="0">
                <a:solidFill>
                  <a:schemeClr val="tx1"/>
                </a:solidFill>
                <a:effectLst/>
                <a:ea typeface="+mn-ea"/>
                <a:cs typeface="+mn-cs"/>
              </a:rPr>
              <a:t>A system that employs </a:t>
            </a:r>
            <a:r>
              <a:rPr lang="en-US" sz="1100" b="0" kern="1200" dirty="0" err="1">
                <a:solidFill>
                  <a:schemeClr val="tx1"/>
                </a:solidFill>
                <a:effectLst/>
                <a:ea typeface="+mn-ea"/>
                <a:cs typeface="+mn-cs"/>
              </a:rPr>
              <a:t>microservices</a:t>
            </a:r>
            <a:r>
              <a:rPr lang="en-US" sz="1100" b="0" kern="1200" dirty="0">
                <a:solidFill>
                  <a:schemeClr val="tx1"/>
                </a:solidFill>
                <a:effectLst/>
                <a:ea typeface="+mn-ea"/>
                <a:cs typeface="+mn-cs"/>
              </a:rPr>
              <a:t> can more easily withstand incidents than a traditional system.  Availability can be degraded gracefully. The system should not experience cascading failures. With </a:t>
            </a:r>
            <a:r>
              <a:rPr lang="en-US" sz="1100" b="0" kern="1200" dirty="0" err="1">
                <a:solidFill>
                  <a:schemeClr val="tx1"/>
                </a:solidFill>
                <a:effectLst/>
                <a:ea typeface="+mn-ea"/>
                <a:cs typeface="+mn-cs"/>
              </a:rPr>
              <a:t>microservices</a:t>
            </a:r>
            <a:r>
              <a:rPr lang="en-US" sz="1100" b="0" kern="1200" dirty="0">
                <a:solidFill>
                  <a:schemeClr val="tx1"/>
                </a:solidFill>
                <a:effectLst/>
                <a:ea typeface="+mn-ea"/>
                <a:cs typeface="+mn-cs"/>
              </a:rPr>
              <a:t>, a system becomes fault tolerant, built with failure in mind.</a:t>
            </a:r>
          </a:p>
          <a:p>
            <a:endParaRPr lang="en-US" sz="1100" b="0" kern="1200" dirty="0">
              <a:solidFill>
                <a:schemeClr val="tx1"/>
              </a:solidFill>
              <a:effectLst/>
              <a:ea typeface="+mn-ea"/>
              <a:cs typeface="+mn-cs"/>
            </a:endParaRPr>
          </a:p>
          <a:p>
            <a:r>
              <a:rPr lang="en-US" sz="1100" b="0" kern="1200" dirty="0" err="1">
                <a:solidFill>
                  <a:schemeClr val="tx1"/>
                </a:solidFill>
                <a:effectLst/>
                <a:ea typeface="+mn-ea"/>
                <a:cs typeface="+mn-cs"/>
              </a:rPr>
              <a:t>Microservices</a:t>
            </a:r>
            <a:r>
              <a:rPr lang="en-US" sz="1100" b="0" kern="1200" dirty="0">
                <a:solidFill>
                  <a:schemeClr val="tx1"/>
                </a:solidFill>
                <a:effectLst/>
                <a:ea typeface="+mn-ea"/>
                <a:cs typeface="+mn-cs"/>
              </a:rPr>
              <a:t> are meant  to deliver the base functionality required. Further customization is performed at higher application layers. </a:t>
            </a:r>
            <a:r>
              <a:rPr lang="en-US" sz="1100" b="0" kern="1200" dirty="0" err="1">
                <a:solidFill>
                  <a:schemeClr val="tx1"/>
                </a:solidFill>
                <a:effectLst/>
                <a:ea typeface="+mn-ea"/>
                <a:cs typeface="+mn-cs"/>
              </a:rPr>
              <a:t>Microservices</a:t>
            </a:r>
            <a:r>
              <a:rPr lang="en-US" sz="1100" b="0" kern="1200" dirty="0">
                <a:solidFill>
                  <a:schemeClr val="tx1"/>
                </a:solidFill>
                <a:effectLst/>
                <a:ea typeface="+mn-ea"/>
                <a:cs typeface="+mn-cs"/>
              </a:rPr>
              <a:t> are swappable. Updating or upgrading a specific part translates to replacing one component with another one.</a:t>
            </a:r>
          </a:p>
          <a:p>
            <a:endParaRPr lang="en-US" sz="1100" b="0" kern="1200" dirty="0">
              <a:solidFill>
                <a:schemeClr val="tx1"/>
              </a:solidFill>
              <a:effectLst/>
              <a:ea typeface="+mn-ea"/>
              <a:cs typeface="+mn-cs"/>
            </a:endParaRPr>
          </a:p>
          <a:p>
            <a:r>
              <a:rPr lang="en-US" sz="1100" b="0" kern="1200" dirty="0">
                <a:solidFill>
                  <a:schemeClr val="tx1"/>
                </a:solidFill>
                <a:effectLst/>
                <a:ea typeface="+mn-ea"/>
                <a:cs typeface="+mn-cs"/>
              </a:rPr>
              <a:t>Finally, </a:t>
            </a:r>
            <a:r>
              <a:rPr lang="en-US" sz="1100" b="0" kern="1200" dirty="0" err="1">
                <a:solidFill>
                  <a:schemeClr val="tx1"/>
                </a:solidFill>
                <a:effectLst/>
                <a:ea typeface="+mn-ea"/>
                <a:cs typeface="+mn-cs"/>
              </a:rPr>
              <a:t>microservices</a:t>
            </a:r>
            <a:r>
              <a:rPr lang="en-US" sz="1100" b="0" kern="1200" dirty="0">
                <a:solidFill>
                  <a:schemeClr val="tx1"/>
                </a:solidFill>
                <a:effectLst/>
                <a:ea typeface="+mn-ea"/>
                <a:cs typeface="+mn-cs"/>
              </a:rPr>
              <a:t> are minimal. To some people, minimal means “small enough to be rewritten in a few days;” to others, minimal means “it does one task and does it right.” Minimal can also mean “as small as possible while adding business value.” Ultimately, minimal is defined by each organization as “what makes the most sense.” Teams can identify when a service is not so micro.</a:t>
            </a:r>
          </a:p>
          <a:p>
            <a:endParaRPr lang="en-US" sz="1100" b="0" kern="1200" dirty="0">
              <a:solidFill>
                <a:schemeClr val="tx1"/>
              </a:solidFill>
              <a:effectLst/>
              <a:ea typeface="+mn-ea"/>
              <a:cs typeface="+mn-cs"/>
            </a:endParaRPr>
          </a:p>
          <a:p>
            <a:r>
              <a:rPr lang="en-US" sz="1100" b="0" kern="1200" dirty="0">
                <a:solidFill>
                  <a:schemeClr val="tx1"/>
                </a:solidFill>
                <a:effectLst/>
                <a:ea typeface="+mn-ea"/>
                <a:cs typeface="+mn-cs"/>
              </a:rPr>
              <a:t>The clear advantage of </a:t>
            </a:r>
            <a:r>
              <a:rPr lang="en-US" sz="1100" b="0" kern="1200" dirty="0" err="1">
                <a:solidFill>
                  <a:schemeClr val="tx1"/>
                </a:solidFill>
                <a:effectLst/>
                <a:ea typeface="+mn-ea"/>
                <a:cs typeface="+mn-cs"/>
              </a:rPr>
              <a:t>microservices</a:t>
            </a:r>
            <a:r>
              <a:rPr lang="en-US" sz="1100" b="0" kern="1200" dirty="0">
                <a:solidFill>
                  <a:schemeClr val="tx1"/>
                </a:solidFill>
                <a:effectLst/>
                <a:ea typeface="+mn-ea"/>
                <a:cs typeface="+mn-cs"/>
              </a:rPr>
              <a:t> is that you have a smaller surface area of code to maintain. </a:t>
            </a:r>
            <a:r>
              <a:rPr lang="en-US" sz="1100" b="0" kern="1200" dirty="0" err="1">
                <a:solidFill>
                  <a:schemeClr val="tx1"/>
                </a:solidFill>
                <a:effectLst/>
                <a:ea typeface="+mn-ea"/>
                <a:cs typeface="+mn-cs"/>
              </a:rPr>
              <a:t>Microservices</a:t>
            </a:r>
            <a:r>
              <a:rPr lang="en-US" sz="1100" b="0" kern="1200" dirty="0">
                <a:solidFill>
                  <a:schemeClr val="tx1"/>
                </a:solidFill>
                <a:effectLst/>
                <a:ea typeface="+mn-ea"/>
                <a:cs typeface="+mn-cs"/>
              </a:rPr>
              <a:t> should be complete. You can build with no external dependencies; all prerequisites are included in </a:t>
            </a:r>
            <a:r>
              <a:rPr lang="en-US" sz="1100" b="0" kern="1200" dirty="0" err="1">
                <a:solidFill>
                  <a:schemeClr val="tx1"/>
                </a:solidFill>
                <a:effectLst/>
                <a:ea typeface="+mn-ea"/>
                <a:cs typeface="+mn-cs"/>
              </a:rPr>
              <a:t>microservices</a:t>
            </a:r>
            <a:r>
              <a:rPr lang="en-US" sz="1100" b="0" kern="1200" dirty="0">
                <a:solidFill>
                  <a:schemeClr val="tx1"/>
                </a:solidFill>
                <a:effectLst/>
                <a:ea typeface="+mn-ea"/>
                <a:cs typeface="+mn-cs"/>
              </a:rPr>
              <a:t>, which enables loose coupling.</a:t>
            </a:r>
          </a:p>
          <a:p>
            <a:endParaRPr lang="en-US" sz="1100" b="0" kern="1200" dirty="0">
              <a:solidFill>
                <a:schemeClr val="tx1"/>
              </a:solidFill>
              <a:effectLst/>
              <a:ea typeface="+mn-ea"/>
              <a:cs typeface="+mn-cs"/>
            </a:endParaRPr>
          </a:p>
        </p:txBody>
      </p:sp>
    </p:spTree>
    <p:extLst>
      <p:ext uri="{BB962C8B-B14F-4D97-AF65-F5344CB8AC3E}">
        <p14:creationId xmlns:p14="http://schemas.microsoft.com/office/powerpoint/2010/main" val="1349384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4743451"/>
          </a:xfrm>
        </p:spPr>
        <p:txBody>
          <a:bodyPr/>
          <a:lstStyle/>
          <a:p>
            <a:r>
              <a:rPr lang="en-US" sz="1050" b="0" kern="1200" dirty="0">
                <a:solidFill>
                  <a:schemeClr val="tx1"/>
                </a:solidFill>
                <a:effectLst/>
                <a:ea typeface="+mn-ea"/>
                <a:cs typeface="+mn-cs"/>
              </a:rPr>
              <a:t>Several years ago, Netflix had a data center fire that led them to embrace the </a:t>
            </a:r>
            <a:r>
              <a:rPr lang="en-US" sz="1050" b="0" kern="1200" dirty="0" err="1">
                <a:solidFill>
                  <a:schemeClr val="tx1"/>
                </a:solidFill>
                <a:effectLst/>
                <a:ea typeface="+mn-ea"/>
                <a:cs typeface="+mn-cs"/>
              </a:rPr>
              <a:t>microservices</a:t>
            </a:r>
            <a:r>
              <a:rPr lang="en-US" sz="1050" b="0" kern="1200" dirty="0">
                <a:solidFill>
                  <a:schemeClr val="tx1"/>
                </a:solidFill>
                <a:effectLst/>
                <a:ea typeface="+mn-ea"/>
                <a:cs typeface="+mn-cs"/>
              </a:rPr>
              <a:t> standard.</a:t>
            </a:r>
          </a:p>
          <a:p>
            <a:endParaRPr lang="en-US" sz="1050" b="0" kern="1200" dirty="0">
              <a:solidFill>
                <a:schemeClr val="tx1"/>
              </a:solidFill>
              <a:effectLst/>
              <a:ea typeface="+mn-ea"/>
              <a:cs typeface="+mn-cs"/>
            </a:endParaRPr>
          </a:p>
          <a:p>
            <a:r>
              <a:rPr lang="en-US" sz="1050" b="0" kern="1200" dirty="0">
                <a:solidFill>
                  <a:schemeClr val="tx1"/>
                </a:solidFill>
                <a:effectLst/>
                <a:ea typeface="+mn-ea"/>
                <a:cs typeface="+mn-cs"/>
              </a:rPr>
              <a:t>Chaos Monkey is a tool invented in 2011 by Netflix  to test its IT infrastructure resiliency. Chaos Monkey randomly terminates virtual machine instances and containers that run inside of a production environment to test how remaining systems respond to the outage. This provides the opportunity to test a redundant architecture to ensure that a server failure will not noticeably impact end users. If you are a developer for Netflix, you've got to be certain that the code you are writing is going to survive the chaos. Chaos Monkey exposes engineers to failures more frequently and incentivizes them to build resilient services.</a:t>
            </a:r>
          </a:p>
          <a:p>
            <a:r>
              <a:rPr lang="en-US" sz="1050" b="0" kern="1200" dirty="0">
                <a:solidFill>
                  <a:schemeClr val="tx1"/>
                </a:solidFill>
                <a:effectLst/>
                <a:ea typeface="+mn-ea"/>
                <a:cs typeface="+mn-cs"/>
              </a:rPr>
              <a:t>A second tool, Chaos Gorilla, terminates an entire Amazon Availability Zone. A suite of tools called the Simian Army can be used to test the reliability, security, or resiliency of the Netflix’s Amazon Web Services infrastructure.</a:t>
            </a:r>
          </a:p>
          <a:p>
            <a:r>
              <a:rPr lang="en-US" sz="1050" b="0" kern="1200" dirty="0">
                <a:solidFill>
                  <a:schemeClr val="tx1"/>
                </a:solidFill>
                <a:effectLst/>
                <a:ea typeface="+mn-ea"/>
                <a:cs typeface="+mn-cs"/>
              </a:rPr>
              <a:t>This is what </a:t>
            </a:r>
            <a:r>
              <a:rPr lang="en-US" sz="1050" b="0" kern="1200" dirty="0" err="1">
                <a:solidFill>
                  <a:schemeClr val="tx1"/>
                </a:solidFill>
                <a:effectLst/>
                <a:ea typeface="+mn-ea"/>
                <a:cs typeface="+mn-cs"/>
              </a:rPr>
              <a:t>microservices</a:t>
            </a:r>
            <a:r>
              <a:rPr lang="en-US" sz="1050" b="0" kern="1200" dirty="0">
                <a:solidFill>
                  <a:schemeClr val="tx1"/>
                </a:solidFill>
                <a:effectLst/>
                <a:ea typeface="+mn-ea"/>
                <a:cs typeface="+mn-cs"/>
              </a:rPr>
              <a:t> are all about. You can lose parts of your infrastructure, and yet, your site stays up, and you can still serve customers.</a:t>
            </a:r>
          </a:p>
        </p:txBody>
      </p:sp>
    </p:spTree>
    <p:extLst>
      <p:ext uri="{BB962C8B-B14F-4D97-AF65-F5344CB8AC3E}">
        <p14:creationId xmlns:p14="http://schemas.microsoft.com/office/powerpoint/2010/main" val="36960486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how does a traditional architecture compare to a </a:t>
            </a:r>
            <a:r>
              <a:rPr lang="en-US" dirty="0" err="1"/>
              <a:t>microservices</a:t>
            </a:r>
            <a:r>
              <a:rPr lang="en-US" dirty="0"/>
              <a:t>-based architecture?</a:t>
            </a:r>
          </a:p>
          <a:p>
            <a:endParaRPr lang="en-US" dirty="0"/>
          </a:p>
          <a:p>
            <a:r>
              <a:rPr lang="en-US" dirty="0"/>
              <a:t>Traditional application architectures are monolithic—all components of the system are tightly coupled together. For example, the architecture on the left illustrates a traditional monolithic architecture, with a database containing inventory, statistics, orders, shopping cart contents, and customer suggestions.</a:t>
            </a:r>
          </a:p>
          <a:p>
            <a:endParaRPr lang="en-US" dirty="0"/>
          </a:p>
          <a:p>
            <a:r>
              <a:rPr lang="en-US" dirty="0"/>
              <a:t>In contrast, </a:t>
            </a:r>
            <a:r>
              <a:rPr lang="en-US" dirty="0" err="1"/>
              <a:t>microservices</a:t>
            </a:r>
            <a:r>
              <a:rPr lang="en-US" dirty="0"/>
              <a:t>-based architectures treat components as independent services connected together in a loosely coupled manner, as illustrated in the architecture shown on the right. This architecture implements more than one database for orders, uses multiple tables, and includes multiple backups of the inventory database. The cart, statistics, and suggestions are separate, so they can be easily scaled. With this </a:t>
            </a:r>
            <a:r>
              <a:rPr lang="en-US" dirty="0" err="1"/>
              <a:t>microservices</a:t>
            </a:r>
            <a:r>
              <a:rPr lang="en-US" dirty="0"/>
              <a:t> structure, if any part of the site goes down, the site can survive and continue to serve customers.</a:t>
            </a:r>
          </a:p>
          <a:p>
            <a:endParaRPr lang="en-US" dirty="0"/>
          </a:p>
        </p:txBody>
      </p:sp>
    </p:spTree>
    <p:extLst>
      <p:ext uri="{BB962C8B-B14F-4D97-AF65-F5344CB8AC3E}">
        <p14:creationId xmlns:p14="http://schemas.microsoft.com/office/powerpoint/2010/main" val="6425388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kern="1200" dirty="0">
                <a:solidFill>
                  <a:schemeClr val="tx1"/>
                </a:solidFill>
                <a:effectLst/>
                <a:ea typeface="+mn-ea"/>
                <a:cs typeface="+mn-cs"/>
              </a:rPr>
              <a:t>What are the advantages of </a:t>
            </a:r>
            <a:r>
              <a:rPr lang="en-US" b="0" kern="1200" dirty="0" err="1">
                <a:solidFill>
                  <a:schemeClr val="tx1"/>
                </a:solidFill>
                <a:effectLst/>
                <a:ea typeface="+mn-ea"/>
                <a:cs typeface="+mn-cs"/>
              </a:rPr>
              <a:t>microservices</a:t>
            </a:r>
            <a:r>
              <a:rPr lang="en-US" b="0" kern="1200" dirty="0">
                <a:solidFill>
                  <a:schemeClr val="tx1"/>
                </a:solidFill>
                <a:effectLst/>
                <a:ea typeface="+mn-ea"/>
                <a:cs typeface="+mn-cs"/>
              </a:rPr>
              <a:t>?</a:t>
            </a:r>
          </a:p>
          <a:p>
            <a:endParaRPr lang="en-US" b="0" kern="1200" dirty="0">
              <a:solidFill>
                <a:schemeClr val="tx1"/>
              </a:solidFill>
              <a:effectLst/>
              <a:ea typeface="+mn-ea"/>
              <a:cs typeface="+mn-cs"/>
            </a:endParaRPr>
          </a:p>
          <a:p>
            <a:r>
              <a:rPr lang="en-US" b="0" kern="1200" dirty="0">
                <a:solidFill>
                  <a:schemeClr val="tx1"/>
                </a:solidFill>
                <a:effectLst/>
                <a:ea typeface="+mn-ea"/>
                <a:cs typeface="+mn-cs"/>
              </a:rPr>
              <a:t>You can create applications made of small independent components, which constitute smaller parts to iterate on. When a smaller part is lost, it doesn’t impact the entire site. The test surface area is reduced. This means that the cost, size, and risk of change is reduced, which increases the rate of change.</a:t>
            </a:r>
          </a:p>
          <a:p>
            <a:endParaRPr lang="en-US" b="0" kern="1200" dirty="0">
              <a:solidFill>
                <a:schemeClr val="tx1"/>
              </a:solidFill>
              <a:effectLst/>
              <a:ea typeface="+mn-ea"/>
              <a:cs typeface="+mn-cs"/>
            </a:endParaRPr>
          </a:p>
          <a:p>
            <a:r>
              <a:rPr lang="en-US" b="0" kern="1200" dirty="0">
                <a:solidFill>
                  <a:schemeClr val="tx1"/>
                </a:solidFill>
                <a:effectLst/>
                <a:ea typeface="+mn-ea"/>
                <a:cs typeface="+mn-cs"/>
              </a:rPr>
              <a:t>A best practice to use individual horizontally scalable parts in a </a:t>
            </a:r>
            <a:r>
              <a:rPr lang="en-US" b="0" kern="1200" dirty="0" err="1">
                <a:solidFill>
                  <a:schemeClr val="tx1"/>
                </a:solidFill>
                <a:effectLst/>
                <a:ea typeface="+mn-ea"/>
                <a:cs typeface="+mn-cs"/>
              </a:rPr>
              <a:t>microservices</a:t>
            </a:r>
            <a:r>
              <a:rPr lang="en-US" b="0" kern="1200" dirty="0">
                <a:solidFill>
                  <a:schemeClr val="tx1"/>
                </a:solidFill>
                <a:effectLst/>
                <a:ea typeface="+mn-ea"/>
                <a:cs typeface="+mn-cs"/>
              </a:rPr>
              <a:t> architecture.</a:t>
            </a:r>
          </a:p>
          <a:p>
            <a:endParaRPr lang="en-US" b="0" kern="1200" dirty="0">
              <a:solidFill>
                <a:schemeClr val="tx1"/>
              </a:solidFill>
              <a:effectLst/>
              <a:ea typeface="+mn-ea"/>
              <a:cs typeface="+mn-cs"/>
            </a:endParaRPr>
          </a:p>
        </p:txBody>
      </p:sp>
    </p:spTree>
    <p:extLst>
      <p:ext uri="{BB962C8B-B14F-4D97-AF65-F5344CB8AC3E}">
        <p14:creationId xmlns:p14="http://schemas.microsoft.com/office/powerpoint/2010/main" val="21302003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kern="1200" dirty="0">
                <a:solidFill>
                  <a:schemeClr val="tx1"/>
                </a:solidFill>
                <a:effectLst/>
                <a:ea typeface="+mn-ea"/>
                <a:cs typeface="+mn-cs"/>
              </a:rPr>
              <a:t>To replicate a business domain, you need to integrate the services you have built . How can you do this in the best possible way? First, always be aware that you are maintaining a contract with your subscribers and clients. You want to iterate faster without breaking functionality. The interface is crucial. You also need to be considerate of other teams that depend on your product.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kern="1200" dirty="0">
              <a:solidFill>
                <a:schemeClr val="tx1"/>
              </a:solidFill>
              <a:effectLs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kern="1200" dirty="0">
                <a:solidFill>
                  <a:schemeClr val="tx1"/>
                </a:solidFill>
                <a:effectLst/>
                <a:ea typeface="+mn-ea"/>
                <a:cs typeface="+mn-cs"/>
              </a:rPr>
              <a:t>The best practices for </a:t>
            </a:r>
            <a:r>
              <a:rPr lang="en-US" b="0" kern="1200" dirty="0" err="1">
                <a:solidFill>
                  <a:schemeClr val="tx1"/>
                </a:solidFill>
                <a:effectLst/>
                <a:ea typeface="+mn-ea"/>
                <a:cs typeface="+mn-cs"/>
              </a:rPr>
              <a:t>microservices</a:t>
            </a:r>
            <a:r>
              <a:rPr lang="en-US" b="0" kern="1200" dirty="0">
                <a:solidFill>
                  <a:schemeClr val="tx1"/>
                </a:solidFill>
                <a:effectLst/>
                <a:ea typeface="+mn-ea"/>
                <a:cs typeface="+mn-cs"/>
              </a:rPr>
              <a:t> are to:</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kern="1200" dirty="0">
                <a:solidFill>
                  <a:schemeClr val="tx1"/>
                </a:solidFill>
                <a:effectLst/>
                <a:ea typeface="+mn-ea"/>
                <a:cs typeface="+mn-cs"/>
              </a:rPr>
              <a:t>•</a:t>
            </a:r>
            <a:r>
              <a:rPr lang="en-US" b="0" kern="1200" baseline="0" dirty="0">
                <a:solidFill>
                  <a:schemeClr val="tx1"/>
                </a:solidFill>
                <a:effectLst/>
                <a:ea typeface="+mn-ea"/>
                <a:cs typeface="+mn-cs"/>
              </a:rPr>
              <a:t>  </a:t>
            </a:r>
            <a:r>
              <a:rPr lang="en-US" b="0" kern="1200" dirty="0">
                <a:solidFill>
                  <a:schemeClr val="tx1"/>
                </a:solidFill>
                <a:effectLst/>
                <a:ea typeface="+mn-ea"/>
                <a:cs typeface="+mn-cs"/>
              </a:rPr>
              <a:t>Enable the ability to change components with breaking them. Treat the interface as a contract. Modifying capabilities in the application should not affect consumers.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kern="1200" dirty="0">
                <a:solidFill>
                  <a:schemeClr val="tx1"/>
                </a:solidFill>
                <a:effectLst/>
                <a:ea typeface="+mn-ea"/>
                <a:cs typeface="+mn-cs"/>
              </a:rPr>
              <a:t>•</a:t>
            </a:r>
            <a:r>
              <a:rPr lang="en-US" b="0" kern="1200" baseline="0" dirty="0">
                <a:solidFill>
                  <a:schemeClr val="tx1"/>
                </a:solidFill>
                <a:effectLst/>
                <a:ea typeface="+mn-ea"/>
                <a:cs typeface="+mn-cs"/>
              </a:rPr>
              <a:t>  </a:t>
            </a:r>
            <a:r>
              <a:rPr lang="en-US" b="0" kern="1200" dirty="0">
                <a:solidFill>
                  <a:schemeClr val="tx1"/>
                </a:solidFill>
                <a:effectLst/>
                <a:ea typeface="+mn-ea"/>
                <a:cs typeface="+mn-cs"/>
              </a:rPr>
              <a:t>Make the APIs as simple as possible. This lowers the cost of using your service because they  are easy to change. The service will also be easier to maintain and change later. Because interfacing is so important, choosing a unified solution for inter-service communication to occur is tempting. Be careful to avoid integrating with smart, controlling, complex middleware, which would force tighter coupling.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kern="1200" dirty="0">
              <a:solidFill>
                <a:schemeClr val="tx1"/>
              </a:solidFill>
              <a:effectLst/>
              <a:ea typeface="+mn-ea"/>
              <a:cs typeface="+mn-cs"/>
            </a:endParaRPr>
          </a:p>
        </p:txBody>
      </p:sp>
    </p:spTree>
    <p:extLst>
      <p:ext uri="{BB962C8B-B14F-4D97-AF65-F5344CB8AC3E}">
        <p14:creationId xmlns:p14="http://schemas.microsoft.com/office/powerpoint/2010/main" val="6195410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ea typeface="+mn-ea"/>
                <a:cs typeface="+mn-cs"/>
              </a:rPr>
              <a:t>Some additional </a:t>
            </a:r>
            <a:r>
              <a:rPr lang="en-US" sz="1100" kern="1200" dirty="0" err="1">
                <a:solidFill>
                  <a:schemeClr val="tx1"/>
                </a:solidFill>
                <a:effectLst/>
                <a:ea typeface="+mn-ea"/>
                <a:cs typeface="+mn-cs"/>
              </a:rPr>
              <a:t>microservices</a:t>
            </a:r>
            <a:r>
              <a:rPr lang="en-US" sz="1100" kern="1200" dirty="0">
                <a:solidFill>
                  <a:schemeClr val="tx1"/>
                </a:solidFill>
                <a:effectLst/>
                <a:ea typeface="+mn-ea"/>
                <a:cs typeface="+mn-cs"/>
              </a:rPr>
              <a:t> best practices are to stay technology agnostic, design with failure in mind, and monitor your environment.</a:t>
            </a:r>
          </a:p>
          <a:p>
            <a:r>
              <a:rPr lang="en-US" sz="1100" kern="1200" dirty="0">
                <a:solidFill>
                  <a:schemeClr val="tx1"/>
                </a:solidFill>
                <a:effectLst/>
                <a:ea typeface="+mn-ea"/>
                <a:cs typeface="+mn-cs"/>
              </a:rPr>
              <a:t>•</a:t>
            </a:r>
            <a:r>
              <a:rPr lang="en-US" sz="1100" kern="1200" baseline="0" dirty="0">
                <a:solidFill>
                  <a:schemeClr val="tx1"/>
                </a:solidFill>
                <a:effectLst/>
                <a:ea typeface="+mn-ea"/>
                <a:cs typeface="+mn-cs"/>
              </a:rPr>
              <a:t>  </a:t>
            </a:r>
            <a:r>
              <a:rPr lang="en-US" sz="1100" kern="1200" dirty="0">
                <a:solidFill>
                  <a:schemeClr val="tx1"/>
                </a:solidFill>
                <a:effectLst/>
                <a:ea typeface="+mn-ea"/>
                <a:cs typeface="+mn-cs"/>
              </a:rPr>
              <a:t>By staying technology agnostic, </a:t>
            </a:r>
            <a:r>
              <a:rPr lang="en-US" sz="1100" kern="1200" dirty="0" err="1">
                <a:solidFill>
                  <a:schemeClr val="tx1"/>
                </a:solidFill>
                <a:effectLst/>
                <a:ea typeface="+mn-ea"/>
                <a:cs typeface="+mn-cs"/>
              </a:rPr>
              <a:t>microservices</a:t>
            </a:r>
            <a:r>
              <a:rPr lang="en-US" sz="1100" kern="1200" dirty="0">
                <a:solidFill>
                  <a:schemeClr val="tx1"/>
                </a:solidFill>
                <a:effectLst/>
                <a:ea typeface="+mn-ea"/>
                <a:cs typeface="+mn-cs"/>
              </a:rPr>
              <a:t> enable you to choose the best technology for your workload. This helps your system perform more efficiently, but it also means that your customers can ingest your services in a variety of ways. This is critical in the constantly changing world of mobile devices, tablets, and desktops. For example, you might use in-memory cache, such as </a:t>
            </a:r>
            <a:r>
              <a:rPr lang="en-US" sz="1100" kern="1200" dirty="0" err="1">
                <a:solidFill>
                  <a:schemeClr val="tx1"/>
                </a:solidFill>
                <a:effectLst/>
                <a:ea typeface="+mn-ea"/>
                <a:cs typeface="+mn-cs"/>
              </a:rPr>
              <a:t>Memcached</a:t>
            </a:r>
            <a:r>
              <a:rPr lang="en-US" sz="1100" kern="1200" dirty="0">
                <a:solidFill>
                  <a:schemeClr val="tx1"/>
                </a:solidFill>
                <a:effectLst/>
                <a:ea typeface="+mn-ea"/>
                <a:cs typeface="+mn-cs"/>
              </a:rPr>
              <a:t> or </a:t>
            </a:r>
            <a:r>
              <a:rPr lang="en-US" sz="1100" kern="1200" dirty="0" err="1">
                <a:solidFill>
                  <a:schemeClr val="tx1"/>
                </a:solidFill>
                <a:effectLst/>
                <a:ea typeface="+mn-ea"/>
                <a:cs typeface="+mn-cs"/>
              </a:rPr>
              <a:t>Redis</a:t>
            </a:r>
            <a:r>
              <a:rPr lang="en-US" sz="1100" kern="1200" dirty="0">
                <a:solidFill>
                  <a:schemeClr val="tx1"/>
                </a:solidFill>
                <a:effectLst/>
                <a:ea typeface="+mn-ea"/>
                <a:cs typeface="+mn-cs"/>
              </a:rPr>
              <a:t>, for fast access to your data, but in another service, you might be better served with a traditional relational database. The same goes for your chosen programming language and other technology choices—remaining flexible is both a benefit and a mandate.</a:t>
            </a:r>
          </a:p>
          <a:p>
            <a:r>
              <a:rPr lang="en-US" sz="1100" kern="1200" dirty="0">
                <a:solidFill>
                  <a:schemeClr val="tx1"/>
                </a:solidFill>
                <a:effectLst/>
                <a:ea typeface="+mn-ea"/>
                <a:cs typeface="+mn-cs"/>
              </a:rPr>
              <a:t>•</a:t>
            </a:r>
            <a:r>
              <a:rPr lang="en-US" sz="1100" kern="1200" baseline="0" dirty="0">
                <a:solidFill>
                  <a:schemeClr val="tx1"/>
                </a:solidFill>
                <a:effectLst/>
                <a:ea typeface="+mn-ea"/>
                <a:cs typeface="+mn-cs"/>
              </a:rPr>
              <a:t>  </a:t>
            </a:r>
            <a:r>
              <a:rPr lang="en-US" sz="1100" kern="1200" dirty="0">
                <a:solidFill>
                  <a:schemeClr val="tx1"/>
                </a:solidFill>
                <a:effectLst/>
                <a:ea typeface="+mn-ea"/>
                <a:cs typeface="+mn-cs"/>
              </a:rPr>
              <a:t>A far as designing with failure in mind, failure scenarios happen all the time in production, but they rarely happen when you are testing, unless you force them. You should design services so they can handle a failure, keep running, and continue to provide services.</a:t>
            </a:r>
          </a:p>
          <a:p>
            <a:r>
              <a:rPr lang="en-US" sz="1100" kern="1200" dirty="0">
                <a:solidFill>
                  <a:schemeClr val="tx1"/>
                </a:solidFill>
                <a:effectLst/>
                <a:ea typeface="+mn-ea"/>
                <a:cs typeface="+mn-cs"/>
              </a:rPr>
              <a:t>•</a:t>
            </a:r>
            <a:r>
              <a:rPr lang="en-US" sz="1100" kern="1200" baseline="0" dirty="0">
                <a:solidFill>
                  <a:schemeClr val="tx1"/>
                </a:solidFill>
                <a:effectLst/>
                <a:ea typeface="+mn-ea"/>
                <a:cs typeface="+mn-cs"/>
              </a:rPr>
              <a:t>  </a:t>
            </a:r>
            <a:r>
              <a:rPr lang="en-US" sz="1100" kern="1200" dirty="0">
                <a:solidFill>
                  <a:schemeClr val="tx1"/>
                </a:solidFill>
                <a:effectLst/>
                <a:ea typeface="+mn-ea"/>
                <a:cs typeface="+mn-cs"/>
              </a:rPr>
              <a:t>When you monitor your environment, extract health status information from the infrastructure and the applications to ensure everything is healthy and responding. You can use an application load balancer for this. Remember, a server can respond to pings even if it isn’t serving web traffic.</a:t>
            </a:r>
          </a:p>
          <a:p>
            <a:endParaRPr lang="en-US" sz="1100" kern="1200" dirty="0">
              <a:solidFill>
                <a:schemeClr val="tx1"/>
              </a:solidFill>
              <a:effectLst/>
              <a:ea typeface="+mn-ea"/>
              <a:cs typeface="+mn-cs"/>
            </a:endParaRPr>
          </a:p>
        </p:txBody>
      </p:sp>
    </p:spTree>
    <p:extLst>
      <p:ext uri="{BB962C8B-B14F-4D97-AF65-F5344CB8AC3E}">
        <p14:creationId xmlns:p14="http://schemas.microsoft.com/office/powerpoint/2010/main" val="18933864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ea typeface="+mn-ea"/>
                <a:cs typeface="+mn-cs"/>
              </a:rPr>
              <a:t>Finally, treat servers as stateless. Stateless means that servers can be seen as interchangeable members of a group. You don’t want to use sticky sessions.</a:t>
            </a:r>
          </a:p>
          <a:p>
            <a:endParaRPr lang="en-US" sz="1100" kern="1200" dirty="0">
              <a:solidFill>
                <a:schemeClr val="tx1"/>
              </a:solidFill>
              <a:effectLst/>
              <a:ea typeface="+mn-ea"/>
              <a:cs typeface="+mn-cs"/>
            </a:endParaRPr>
          </a:p>
          <a:p>
            <a:r>
              <a:rPr lang="en-US" sz="1100" kern="1200" dirty="0">
                <a:solidFill>
                  <a:schemeClr val="tx1"/>
                </a:solidFill>
                <a:effectLst/>
                <a:ea typeface="+mn-ea"/>
                <a:cs typeface="+mn-cs"/>
              </a:rPr>
              <a:t>For example, imagine a customer shopping on a website who has spent hours reading reviews, doing research, and putting items into the shopping cart. Then, the server with the cart data goes down. The customer is not going to be happy when a new server doesn’t have the shopping cart data. Using tools like Amazon </a:t>
            </a:r>
            <a:r>
              <a:rPr lang="en-US" sz="1100" kern="1200" dirty="0" err="1">
                <a:solidFill>
                  <a:schemeClr val="tx1"/>
                </a:solidFill>
                <a:effectLst/>
                <a:ea typeface="+mn-ea"/>
                <a:cs typeface="+mn-cs"/>
              </a:rPr>
              <a:t>ElastiCache</a:t>
            </a:r>
            <a:r>
              <a:rPr lang="en-US" sz="1100" kern="1200" dirty="0">
                <a:solidFill>
                  <a:schemeClr val="tx1"/>
                </a:solidFill>
                <a:effectLst/>
                <a:ea typeface="+mn-ea"/>
                <a:cs typeface="+mn-cs"/>
              </a:rPr>
              <a:t> or Amazon </a:t>
            </a:r>
            <a:r>
              <a:rPr lang="en-US" sz="1100" kern="1200" dirty="0" err="1">
                <a:solidFill>
                  <a:schemeClr val="tx1"/>
                </a:solidFill>
                <a:effectLst/>
                <a:ea typeface="+mn-ea"/>
                <a:cs typeface="+mn-cs"/>
              </a:rPr>
              <a:t>DynamoDB</a:t>
            </a:r>
            <a:r>
              <a:rPr lang="en-US" sz="1100" kern="1200" dirty="0">
                <a:solidFill>
                  <a:schemeClr val="tx1"/>
                </a:solidFill>
                <a:effectLst/>
                <a:ea typeface="+mn-ea"/>
                <a:cs typeface="+mn-cs"/>
              </a:rPr>
              <a:t> to store session data enables apps to be stateless. This would enable the customer in our example to use a new server that can access the shopping cart data and complete the transaction.</a:t>
            </a:r>
          </a:p>
          <a:p>
            <a:endParaRPr lang="en-US" sz="1100" kern="1200" dirty="0">
              <a:solidFill>
                <a:schemeClr val="tx1"/>
              </a:solidFill>
              <a:effectLst/>
              <a:ea typeface="+mn-ea"/>
              <a:cs typeface="+mn-cs"/>
            </a:endParaRPr>
          </a:p>
          <a:p>
            <a:r>
              <a:rPr lang="en-US" sz="1100" kern="1200" dirty="0">
                <a:solidFill>
                  <a:schemeClr val="tx1"/>
                </a:solidFill>
                <a:effectLst/>
                <a:ea typeface="+mn-ea"/>
                <a:cs typeface="+mn-cs"/>
              </a:rPr>
              <a:t>For servers, your focus should be on determining if there is enough capacity to handle your workload. Adding and removing instances with automatic scaling is much easier with a stateless approach.</a:t>
            </a:r>
          </a:p>
          <a:p>
            <a:endParaRPr lang="en-US" sz="1100" kern="1200" dirty="0">
              <a:solidFill>
                <a:schemeClr val="tx1"/>
              </a:solidFill>
              <a:effectLst/>
              <a:ea typeface="+mn-ea"/>
              <a:cs typeface="+mn-cs"/>
            </a:endParaRPr>
          </a:p>
          <a:p>
            <a:r>
              <a:rPr lang="en-US" sz="1100" kern="1200" dirty="0">
                <a:solidFill>
                  <a:schemeClr val="tx1"/>
                </a:solidFill>
                <a:effectLst/>
                <a:ea typeface="+mn-ea"/>
                <a:cs typeface="+mn-cs"/>
              </a:rPr>
              <a:t>Good  monitoring means proactively preventing an outage with proper rerouting, scaling, and managed degradation. You want services to offer and push their own health status to the monitoring layer, because the service knows its status better than anyone else. This can be accomplished in many ways, including by using plugins or writing to a monitoring API.</a:t>
            </a:r>
          </a:p>
          <a:p>
            <a:endParaRPr lang="en-US" sz="1100" kern="1200" dirty="0">
              <a:solidFill>
                <a:schemeClr val="tx1"/>
              </a:solidFill>
              <a:effectLst/>
              <a:ea typeface="+mn-ea"/>
              <a:cs typeface="+mn-cs"/>
            </a:endParaRPr>
          </a:p>
          <a:p>
            <a:endParaRPr lang="en-US" sz="1100" kern="1200" dirty="0">
              <a:solidFill>
                <a:schemeClr val="tx1"/>
              </a:solidFill>
              <a:effectLst/>
              <a:ea typeface="+mn-ea"/>
              <a:cs typeface="+mn-cs"/>
            </a:endParaRPr>
          </a:p>
        </p:txBody>
      </p:sp>
    </p:spTree>
    <p:extLst>
      <p:ext uri="{BB962C8B-B14F-4D97-AF65-F5344CB8AC3E}">
        <p14:creationId xmlns:p14="http://schemas.microsoft.com/office/powerpoint/2010/main" val="12887903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D6164AEC-E7FB-3B47-9EB4-CE70B42D0988}"/>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Introducing Part</a:t>
            </a:r>
            <a:r>
              <a:rPr lang="en-US" baseline="0" dirty="0"/>
              <a:t> 3: Communicating easily and reliably among components. </a:t>
            </a:r>
            <a:br>
              <a:rPr lang="en-US" baseline="0" dirty="0"/>
            </a:br>
            <a:r>
              <a:rPr lang="en-US" dirty="0"/>
              <a:t>This section will focus on Amazon Simple Queue Service, or SQS, to decouple an infrastructure.</a:t>
            </a:r>
          </a:p>
        </p:txBody>
      </p:sp>
    </p:spTree>
    <p:extLst>
      <p:ext uri="{BB962C8B-B14F-4D97-AF65-F5344CB8AC3E}">
        <p14:creationId xmlns:p14="http://schemas.microsoft.com/office/powerpoint/2010/main" val="27802366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Amazon Simple Queue Service, or SQS, is a fully managed </a:t>
            </a:r>
            <a:r>
              <a:rPr lang="en-US" sz="1200" b="1" kern="1200" dirty="0">
                <a:solidFill>
                  <a:schemeClr val="tx1"/>
                </a:solidFill>
                <a:effectLst/>
                <a:latin typeface="+mn-lt"/>
                <a:ea typeface="+mn-ea"/>
                <a:cs typeface="+mn-cs"/>
              </a:rPr>
              <a:t>message</a:t>
            </a:r>
            <a:r>
              <a:rPr lang="en-US" sz="120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queueing service</a:t>
            </a:r>
            <a:r>
              <a:rPr lang="en-US" sz="1200" kern="1200" dirty="0">
                <a:solidFill>
                  <a:schemeClr val="tx1"/>
                </a:solidFill>
                <a:effectLst/>
                <a:latin typeface="+mn-lt"/>
                <a:ea typeface="+mn-ea"/>
                <a:cs typeface="+mn-cs"/>
              </a:rPr>
              <a:t>. Messages are generated by one component for consumption by another and can contain 256 KB of text in any format. Any </a:t>
            </a:r>
            <a:r>
              <a:rPr lang="en-US" sz="1200" b="1" kern="1200" dirty="0">
                <a:solidFill>
                  <a:schemeClr val="tx1"/>
                </a:solidFill>
                <a:effectLst/>
                <a:latin typeface="+mn-lt"/>
                <a:ea typeface="+mn-ea"/>
                <a:cs typeface="+mn-cs"/>
              </a:rPr>
              <a:t>volume of messages </a:t>
            </a:r>
            <a:r>
              <a:rPr lang="en-US" sz="1200" kern="1200" dirty="0">
                <a:solidFill>
                  <a:schemeClr val="tx1"/>
                </a:solidFill>
                <a:effectLst/>
                <a:latin typeface="+mn-lt"/>
                <a:ea typeface="+mn-ea"/>
                <a:cs typeface="+mn-cs"/>
              </a:rPr>
              <a:t>at </a:t>
            </a:r>
            <a:r>
              <a:rPr lang="en-US" sz="1200" b="1" kern="1200" dirty="0">
                <a:solidFill>
                  <a:schemeClr val="tx1"/>
                </a:solidFill>
                <a:effectLst/>
                <a:latin typeface="+mn-lt"/>
                <a:ea typeface="+mn-ea"/>
                <a:cs typeface="+mn-cs"/>
              </a:rPr>
              <a:t>any level of throughput </a:t>
            </a:r>
            <a:r>
              <a:rPr lang="en-US" sz="1200" kern="1200" dirty="0">
                <a:solidFill>
                  <a:schemeClr val="tx1"/>
                </a:solidFill>
                <a:effectLst/>
                <a:latin typeface="+mn-lt"/>
                <a:ea typeface="+mn-ea"/>
                <a:cs typeface="+mn-cs"/>
              </a:rPr>
              <a:t>can be transmitted without losing messages or requiring other services to be always available.</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The Amazon SQS queue can support multiple readers and writers on the same queue. The queues are the repository for messages awaiting processing. They wait for messages and act as a buffer between senders and receivers.</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This points to a key difference between Amazon SQS and Amazon Simple Notification Service, or SNS. Amazon SQS is pull, while Amazon SNS is push.</a:t>
            </a:r>
          </a:p>
        </p:txBody>
      </p:sp>
    </p:spTree>
    <p:extLst>
      <p:ext uri="{BB962C8B-B14F-4D97-AF65-F5344CB8AC3E}">
        <p14:creationId xmlns:p14="http://schemas.microsoft.com/office/powerpoint/2010/main" val="12844559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kern="1200" dirty="0">
                <a:solidFill>
                  <a:schemeClr val="tx1"/>
                </a:solidFill>
                <a:effectLst/>
                <a:latin typeface="Calibri" panose="020F0502020204030204" pitchFamily="34" charset="0"/>
                <a:ea typeface="+mn-ea"/>
                <a:cs typeface="+mn-cs"/>
              </a:rPr>
              <a:t>In this module, Parts 1 and 2 define loose coupling and present strategies for using it to improve your architecture. Part 3 looks at methods for communicating easily and reliably among components, and Part 4 addresses loose coupling with Amazon </a:t>
            </a:r>
            <a:r>
              <a:rPr lang="en-US" sz="1000" kern="1200" dirty="0" err="1">
                <a:solidFill>
                  <a:schemeClr val="tx1"/>
                </a:solidFill>
                <a:effectLst/>
                <a:latin typeface="Calibri" panose="020F0502020204030204" pitchFamily="34" charset="0"/>
                <a:ea typeface="+mn-ea"/>
                <a:cs typeface="+mn-cs"/>
              </a:rPr>
              <a:t>DynamoDB</a:t>
            </a:r>
            <a:r>
              <a:rPr lang="en-US" sz="1000" kern="1200" dirty="0">
                <a:solidFill>
                  <a:schemeClr val="tx1"/>
                </a:solidFill>
                <a:effectLst/>
                <a:latin typeface="Calibri" panose="020F0502020204030204" pitchFamily="34" charset="0"/>
                <a:ea typeface="+mn-ea"/>
                <a:cs typeface="+mn-cs"/>
              </a:rPr>
              <a:t>. In Part 5, you will learn how to use Amazon API Gateway for loose coupling, and in Part 6, you will learn about </a:t>
            </a:r>
            <a:r>
              <a:rPr lang="en-US" sz="1000" kern="1200" dirty="0" err="1">
                <a:solidFill>
                  <a:schemeClr val="tx1"/>
                </a:solidFill>
                <a:effectLst/>
                <a:latin typeface="Calibri" panose="020F0502020204030204" pitchFamily="34" charset="0"/>
                <a:ea typeface="+mn-ea"/>
                <a:cs typeface="+mn-cs"/>
              </a:rPr>
              <a:t>serverless</a:t>
            </a:r>
            <a:r>
              <a:rPr lang="en-US" sz="1000" kern="1200" dirty="0">
                <a:solidFill>
                  <a:schemeClr val="tx1"/>
                </a:solidFill>
                <a:effectLst/>
                <a:latin typeface="Calibri" panose="020F0502020204030204" pitchFamily="34" charset="0"/>
                <a:ea typeface="+mn-ea"/>
                <a:cs typeface="+mn-cs"/>
              </a:rPr>
              <a:t> architectures with AWS Lambda. Finally, Part 7 pulls everything together with several decoupling examples.</a:t>
            </a:r>
          </a:p>
        </p:txBody>
      </p:sp>
    </p:spTree>
    <p:extLst>
      <p:ext uri="{BB962C8B-B14F-4D97-AF65-F5344CB8AC3E}">
        <p14:creationId xmlns:p14="http://schemas.microsoft.com/office/powerpoint/2010/main" val="193398441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Amazon SQS queue types are standard and first in first out, or FIFO:</a:t>
            </a:r>
          </a:p>
          <a:p>
            <a:r>
              <a:rPr lang="en-US" dirty="0"/>
              <a:t>•</a:t>
            </a:r>
            <a:r>
              <a:rPr lang="en-US" baseline="0" dirty="0"/>
              <a:t>  </a:t>
            </a:r>
            <a:r>
              <a:rPr lang="en-US" dirty="0"/>
              <a:t>The standard queue offers at least once delivery and best effort ordering.</a:t>
            </a:r>
          </a:p>
          <a:p>
            <a:r>
              <a:rPr lang="en-US" dirty="0"/>
              <a:t>•</a:t>
            </a:r>
            <a:r>
              <a:rPr lang="en-US" baseline="0" dirty="0"/>
              <a:t>  </a:t>
            </a:r>
            <a:r>
              <a:rPr lang="en-US" dirty="0"/>
              <a:t>The first in first out queue allows you to order elements that aren’t ordered programmatically. This queue offers exactly once processing, and duplicates are not introduced. If you use the FIFO queue, be aware that throughput is limited to up to 300 sends, receives, or deletes per second.</a:t>
            </a:r>
          </a:p>
        </p:txBody>
      </p:sp>
    </p:spTree>
    <p:extLst>
      <p:ext uri="{BB962C8B-B14F-4D97-AF65-F5344CB8AC3E}">
        <p14:creationId xmlns:p14="http://schemas.microsoft.com/office/powerpoint/2010/main" val="13678238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Notes Placeholder 3"/>
          <p:cNvSpPr>
            <a:spLocks noGrp="1"/>
          </p:cNvSpPr>
          <p:nvPr>
            <p:ph type="body" sz="quarter" idx="10"/>
          </p:nvPr>
        </p:nvSpPr>
        <p:spPr>
          <a:xfrm>
            <a:off x="685800" y="4400549"/>
            <a:ext cx="5486400" cy="3921648"/>
          </a:xfrm>
        </p:spPr>
        <p:txBody>
          <a:bodyPr/>
          <a:lstStyle/>
          <a:p>
            <a:r>
              <a:rPr lang="en-US" sz="1200" kern="1200" dirty="0">
                <a:solidFill>
                  <a:schemeClr val="tx1"/>
                </a:solidFill>
                <a:effectLst/>
                <a:latin typeface="+mn-lt"/>
                <a:ea typeface="+mn-ea"/>
                <a:cs typeface="+mn-cs"/>
              </a:rPr>
              <a:t>This example shows a queuing chain pattern that enables asynchronous processing. Asynchronous processing enables various processes to run at the same time.</a:t>
            </a: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An example of image processing is the sequential operations of uploading, storing, and encoding the image, creating a thumbnail, and copyrighting are tightly linked to each other. This tight linkage complicates the recovery operations when a failure occurs.</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In this diagram, you can see an Amazon EC2 automatic scaling group that completes six processes. To begin, it puts a message in the first queue. The message stays in the queue until the second group executes the get message, which pulls it out and processes the job. When the job is done, a put message is sent to the next queue, and the processed message is deleted. A get message is then sent to the third set of EC2 servers.</a:t>
            </a: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You can achieve loose coupling of systems by using queues between systems and exchanging messages that transfer jobs. This enables asynchronous linking of systems. This method lets you increase the number of virtual servers that receive and process the messages in parallel. If there is no image to process, you can configure Auto Scaling to terminate the excess servers.</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While you can use this pattern without cloud technology, the queue itself is provided as an AWS Cloud service called Amazon SQS, which makes using this pattern easier.</a:t>
            </a:r>
          </a:p>
          <a:p>
            <a:r>
              <a:rPr lang="en-US" sz="1200" kern="1200" dirty="0">
                <a:solidFill>
                  <a:schemeClr val="tx1"/>
                </a:solidFill>
                <a:effectLst/>
                <a:latin typeface="+mn-lt"/>
                <a:ea typeface="+mn-ea"/>
                <a:cs typeface="+mn-cs"/>
              </a:rPr>
              <a:t> </a:t>
            </a:r>
          </a:p>
          <a:p>
            <a:r>
              <a:rPr lang="en-US" sz="1200" b="1" kern="1200" dirty="0">
                <a:solidFill>
                  <a:schemeClr val="tx1"/>
                </a:solidFill>
                <a:effectLst/>
                <a:latin typeface="+mn-lt"/>
                <a:ea typeface="+mn-ea"/>
                <a:cs typeface="+mn-cs"/>
              </a:rPr>
              <a:t>Some benefits are to: </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Use asynchronous processing to return responses quickly.</a:t>
            </a:r>
          </a:p>
          <a:p>
            <a:r>
              <a:rPr lang="en-US" sz="1200" kern="1200" dirty="0">
                <a:solidFill>
                  <a:schemeClr val="tx1"/>
                </a:solidFill>
                <a:effectLst/>
                <a:latin typeface="+mn-lt"/>
                <a:ea typeface="+mn-ea"/>
                <a:cs typeface="+mn-cs"/>
              </a:rPr>
              <a:t>•  Structure the system through loose coupling of Amazon EC2 instances.</a:t>
            </a:r>
          </a:p>
          <a:p>
            <a:r>
              <a:rPr lang="en-US" sz="1200" kern="1200" dirty="0">
                <a:solidFill>
                  <a:schemeClr val="tx1"/>
                </a:solidFill>
                <a:effectLst/>
                <a:latin typeface="+mn-lt"/>
                <a:ea typeface="+mn-ea"/>
                <a:cs typeface="+mn-cs"/>
              </a:rPr>
              <a:t>•  Handle performance and service requirements by merely increasing or decreasing the number of Amazon EC2 instances used in job processing.</a:t>
            </a:r>
          </a:p>
          <a:p>
            <a:r>
              <a:rPr lang="en-US" sz="1200" kern="1200" dirty="0">
                <a:solidFill>
                  <a:schemeClr val="tx1"/>
                </a:solidFill>
                <a:effectLst/>
                <a:latin typeface="+mn-lt"/>
                <a:ea typeface="+mn-ea"/>
                <a:cs typeface="+mn-cs"/>
              </a:rPr>
              <a:t>•  If an Amazon EC2 instance fails, a message remains in the queue service, which enables processing to continue immediately when the Amazon EC2 instance recovers. This produces a system that is robust to failure.</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Queuing chain pattern is one of the cloud design patterns. Select the link to learn more.  </a:t>
            </a:r>
          </a:p>
          <a:p>
            <a:r>
              <a:rPr lang="en-US" sz="1200" kern="1200" dirty="0">
                <a:solidFill>
                  <a:schemeClr val="tx1"/>
                </a:solidFill>
                <a:effectLst/>
                <a:latin typeface="+mn-lt"/>
                <a:ea typeface="+mn-ea"/>
                <a:cs typeface="+mn-cs"/>
              </a:rPr>
              <a:t>http://en.clouddesignpattern.org/index.php/CDP:Queuing_Chain_Pattern</a:t>
            </a:r>
          </a:p>
          <a:p>
            <a:endParaRPr lang="en-US" sz="12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14372252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Amazon SQS offers several additional benefits. It is scalable to potentially millions of messages. It is a reliable service that stores all messages redundantly on multiple servers in multiple data centers. It can simultaneously read and write. And finally, it is secure and requires API credentials.</a:t>
            </a:r>
          </a:p>
          <a:p>
            <a:endParaRPr lang="en-US" dirty="0"/>
          </a:p>
          <a:p>
            <a:r>
              <a:rPr lang="en-US" dirty="0"/>
              <a:t>Amazon SQS offers a free tier. New and existing customers can receive one million queuing requests for free each month. Some applications may be able to operate within this free tier limit.</a:t>
            </a:r>
          </a:p>
          <a:p>
            <a:endParaRPr lang="en-US" dirty="0"/>
          </a:p>
        </p:txBody>
      </p:sp>
    </p:spTree>
    <p:extLst>
      <p:ext uri="{BB962C8B-B14F-4D97-AF65-F5344CB8AC3E}">
        <p14:creationId xmlns:p14="http://schemas.microsoft.com/office/powerpoint/2010/main" val="29830132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a:xfrm>
            <a:off x="685800" y="4343400"/>
            <a:ext cx="5486400" cy="4221866"/>
          </a:xfrm>
        </p:spPr>
        <p:txBody>
          <a:bodyPr/>
          <a:lstStyle/>
          <a:p>
            <a:r>
              <a:rPr lang="en-US" dirty="0"/>
              <a:t>This diagram shows the short polling behavior of a message being returned after a system component makes a receive request. Amazon SQS samples several servers, shown in gray, and returns the messages from the servers—messages A, C, D, and B, in this example. Message E is not returned for this particular request, but it would be returned for a subsequent request.</a:t>
            </a:r>
          </a:p>
          <a:p>
            <a:endParaRPr lang="en-US" dirty="0"/>
          </a:p>
          <a:p>
            <a:r>
              <a:rPr lang="en-US" b="1" dirty="0"/>
              <a:t>Message Order </a:t>
            </a:r>
          </a:p>
          <a:p>
            <a:r>
              <a:rPr lang="en-US" dirty="0"/>
              <a:t>Amazon SQS makes a best effort to preserve the order of messages, but because of the distributed nature of the queue, you might not receive messages in the exact order you sent them. If your system requires the order to be preserved, you should place sequencing information in each message, so you can reorder the messages on receipt.</a:t>
            </a:r>
          </a:p>
          <a:p>
            <a:endParaRPr lang="en-US" b="1" dirty="0"/>
          </a:p>
          <a:p>
            <a:r>
              <a:rPr lang="en-US" b="1" dirty="0"/>
              <a:t>At-Least-Once Delivery</a:t>
            </a:r>
          </a:p>
          <a:p>
            <a:r>
              <a:rPr lang="en-US" dirty="0"/>
              <a:t>Amazon SQS stores copies of your message on multiple servers for redundancy and high availability. On rare occasions, one of the servers storing a copy of a message might be unavailable when you receive or delete a message. If that occurs, the copy of the message will not be deleted on the unavailable server, and you might get that message copy again when you receive messages. Because of this, you must design your application to be idempotent—in other words, it must not be adversely affected if it processes the same message more than once.</a:t>
            </a:r>
          </a:p>
          <a:p>
            <a:endParaRPr lang="en-US" b="1" dirty="0"/>
          </a:p>
          <a:p>
            <a:r>
              <a:rPr lang="en-US" b="1" dirty="0"/>
              <a:t>Message Sample</a:t>
            </a:r>
          </a:p>
          <a:p>
            <a:r>
              <a:rPr lang="en-US" dirty="0"/>
              <a:t>How messages are retrieved from the queue depends on whether you are using short, or standard, polling, which is the default behavior, or long polling. When you retrieve messages from the queue with short polling, Amazon SQS samples a subset of the servers, based on a weighted, random distribution. Then, it returns messages from just those servers. This means that a particular receive request might not return all your messages. Or, if you have a small number of messages in your queue, such as less than 1,000, a particular request might not return any of your messages, whereas a subsequent request will. If you keep retrieving from your queues, Amazon SQS will sample all the servers, and you will receive all your messages.</a:t>
            </a:r>
          </a:p>
          <a:p>
            <a:endParaRPr lang="en-US" dirty="0"/>
          </a:p>
        </p:txBody>
      </p:sp>
      <p:sp>
        <p:nvSpPr>
          <p:cNvPr id="5" name="Slide Image Placeholder 4"/>
          <p:cNvSpPr>
            <a:spLocks noGrp="1" noRot="1" noChangeAspect="1"/>
          </p:cNvSpPr>
          <p:nvPr>
            <p:ph type="sldImg"/>
          </p:nvPr>
        </p:nvSpPr>
        <p:spPr/>
      </p:sp>
    </p:spTree>
    <p:extLst>
      <p:ext uri="{BB962C8B-B14F-4D97-AF65-F5344CB8AC3E}">
        <p14:creationId xmlns:p14="http://schemas.microsoft.com/office/powerpoint/2010/main" val="193223265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kern="1200" dirty="0">
                <a:solidFill>
                  <a:schemeClr val="tx1"/>
                </a:solidFill>
                <a:effectLst/>
                <a:ea typeface="+mn-ea"/>
                <a:cs typeface="+mn-cs"/>
              </a:rPr>
              <a:t>Visibility timeout prevents multiple components from processing the same message. Visibility timeout is the period of time in which a message is invisible to the rest of the application after an application component gets the message from the queue.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kern="1200" dirty="0">
              <a:solidFill>
                <a:schemeClr val="tx1"/>
              </a:solidFill>
              <a:effectLs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kern="1200" dirty="0">
                <a:solidFill>
                  <a:schemeClr val="tx1"/>
                </a:solidFill>
                <a:effectLst/>
                <a:ea typeface="+mn-ea"/>
                <a:cs typeface="+mn-cs"/>
              </a:rPr>
              <a:t>When a message is received, it is locked while being processed. This prevents it from being processed by other components. The component that receives the message processes it and then deletes it from the queue. If the message processing fails, the lock expires, and the message is available again. This protects the message to ensure it is always processed. For example, if an instance fails and the lock never times out, the message stays invisible. The timeout enables the message to become unlocked, and visible, so it can be processed by another instance.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kern="1200" dirty="0">
              <a:solidFill>
                <a:schemeClr val="tx1"/>
              </a:solidFill>
              <a:effectLs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kern="1200" dirty="0">
                <a:solidFill>
                  <a:schemeClr val="tx1"/>
                </a:solidFill>
                <a:effectLst/>
                <a:ea typeface="+mn-ea"/>
                <a:cs typeface="+mn-cs"/>
              </a:rPr>
              <a:t>When the application needs more time for processing, the “invisible” timeout can be changed dynamically via the </a:t>
            </a:r>
            <a:r>
              <a:rPr lang="en-US" sz="1100" kern="1200" dirty="0" err="1">
                <a:solidFill>
                  <a:schemeClr val="tx1"/>
                </a:solidFill>
                <a:effectLst/>
                <a:ea typeface="+mn-ea"/>
                <a:cs typeface="+mn-cs"/>
              </a:rPr>
              <a:t>ChangeMessageVisibility</a:t>
            </a:r>
            <a:r>
              <a:rPr lang="en-US" sz="1100" kern="1200" dirty="0">
                <a:solidFill>
                  <a:schemeClr val="tx1"/>
                </a:solidFill>
                <a:effectLst/>
                <a:ea typeface="+mn-ea"/>
                <a:cs typeface="+mn-cs"/>
              </a:rPr>
              <a:t> operation.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kern="1200" dirty="0">
              <a:solidFill>
                <a:schemeClr val="tx1"/>
              </a:solidFill>
              <a:effectLst/>
              <a:ea typeface="+mn-ea"/>
              <a:cs typeface="+mn-cs"/>
            </a:endParaRPr>
          </a:p>
        </p:txBody>
      </p:sp>
    </p:spTree>
    <p:extLst>
      <p:ext uri="{BB962C8B-B14F-4D97-AF65-F5344CB8AC3E}">
        <p14:creationId xmlns:p14="http://schemas.microsoft.com/office/powerpoint/2010/main" val="4769223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kern="1200" dirty="0">
                <a:solidFill>
                  <a:schemeClr val="tx1"/>
                </a:solidFill>
                <a:effectLst/>
                <a:ea typeface="+mn-ea"/>
                <a:cs typeface="+mn-cs"/>
              </a:rPr>
              <a:t>A dead letter queue, or DLQ, is a queue of messages that could not be processed. A DLQ receives messages after a maximum number of processing attempts is reached. It provides the ability to sideline and isolate messages that cannot be processed for analysis out of band. A DLQ restores message flow when FIFO is enabled and a message cannot be processed.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kern="1200" dirty="0">
              <a:solidFill>
                <a:schemeClr val="tx1"/>
              </a:solidFill>
              <a:effectLs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kern="1200" dirty="0">
                <a:solidFill>
                  <a:schemeClr val="tx1"/>
                </a:solidFill>
                <a:effectLst/>
                <a:ea typeface="+mn-ea"/>
                <a:cs typeface="+mn-cs"/>
              </a:rPr>
              <a:t>A dead letter queue is like any other Amazon SQS queue. Messages can be sent to it and received from it. You can create a DLQ from the SQS API and the SQS console.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kern="1200" dirty="0">
              <a:solidFill>
                <a:schemeClr val="tx1"/>
              </a:solidFill>
              <a:effectLst/>
              <a:ea typeface="+mn-ea"/>
              <a:cs typeface="+mn-cs"/>
            </a:endParaRPr>
          </a:p>
        </p:txBody>
      </p:sp>
    </p:spTree>
    <p:extLst>
      <p:ext uri="{BB962C8B-B14F-4D97-AF65-F5344CB8AC3E}">
        <p14:creationId xmlns:p14="http://schemas.microsoft.com/office/powerpoint/2010/main" val="160330329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1800"/>
              </a:spcBef>
              <a:spcAft>
                <a:spcPts val="0"/>
              </a:spcAft>
              <a:buClrTx/>
              <a:buSzTx/>
              <a:buFontTx/>
              <a:buNone/>
              <a:tabLst/>
              <a:defRPr/>
            </a:pPr>
            <a:r>
              <a:rPr lang="en-US" sz="1100" kern="1200" dirty="0">
                <a:solidFill>
                  <a:schemeClr val="tx1"/>
                </a:solidFill>
                <a:effectLst/>
                <a:latin typeface="+mn-lt"/>
                <a:ea typeface="+mn-ea"/>
                <a:cs typeface="+mn-cs"/>
              </a:rPr>
              <a:t>Queues can be shared with other AWS accounts and anonymously. The owner of the queue pays for shared queue access.</a:t>
            </a:r>
          </a:p>
          <a:p>
            <a:pPr marL="0" marR="0" lvl="0" indent="0" algn="l" defTabSz="914400" rtl="0" eaLnBrk="1" fontAlgn="auto" latinLnBrk="0" hangingPunct="1">
              <a:lnSpc>
                <a:spcPct val="100000"/>
              </a:lnSpc>
              <a:spcBef>
                <a:spcPts val="1800"/>
              </a:spcBef>
              <a:spcAft>
                <a:spcPts val="0"/>
              </a:spcAft>
              <a:buClrTx/>
              <a:buSzTx/>
              <a:buFontTx/>
              <a:buNone/>
              <a:tabLst/>
              <a:defRPr/>
            </a:pPr>
            <a:endParaRPr lang="en-US" sz="11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1800"/>
              </a:spcBef>
              <a:spcAft>
                <a:spcPts val="0"/>
              </a:spcAft>
              <a:buClrTx/>
              <a:buSzTx/>
              <a:buFontTx/>
              <a:buNone/>
              <a:tabLst/>
              <a:defRPr/>
            </a:pPr>
            <a:r>
              <a:rPr lang="en-US" sz="1100" kern="1200" dirty="0">
                <a:solidFill>
                  <a:schemeClr val="tx1"/>
                </a:solidFill>
                <a:effectLst/>
                <a:latin typeface="+mn-lt"/>
                <a:ea typeface="+mn-ea"/>
                <a:cs typeface="+mn-cs"/>
              </a:rPr>
              <a:t>A permission gives access to another person to use your queue in a particular way. A developer associates an access policy statement, which specifies the permissions being granted, with the queue to be shared. A policy is the actual document that contains the permissions you granted.</a:t>
            </a:r>
          </a:p>
          <a:p>
            <a:pPr marL="0" marR="0" lvl="0" indent="0" algn="l" defTabSz="914400" rtl="0" eaLnBrk="1" fontAlgn="auto" latinLnBrk="0" hangingPunct="1">
              <a:lnSpc>
                <a:spcPct val="100000"/>
              </a:lnSpc>
              <a:spcBef>
                <a:spcPts val="1800"/>
              </a:spcBef>
              <a:spcAft>
                <a:spcPts val="0"/>
              </a:spcAft>
              <a:buClrTx/>
              <a:buSzTx/>
              <a:buFontTx/>
              <a:buNone/>
              <a:tabLst/>
              <a:defRPr/>
            </a:pPr>
            <a:endParaRPr lang="en-US" sz="11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1800"/>
              </a:spcBef>
              <a:spcAft>
                <a:spcPts val="0"/>
              </a:spcAft>
              <a:buClrTx/>
              <a:buSzTx/>
              <a:buFontTx/>
              <a:buNone/>
              <a:tabLst/>
              <a:defRPr/>
            </a:pPr>
            <a:r>
              <a:rPr lang="en-US" sz="1100" kern="1200" dirty="0">
                <a:solidFill>
                  <a:schemeClr val="tx1"/>
                </a:solidFill>
                <a:effectLst/>
                <a:latin typeface="+mn-lt"/>
                <a:ea typeface="+mn-ea"/>
                <a:cs typeface="+mn-cs"/>
              </a:rPr>
              <a:t>Amazon SQS in each Region is independent in message stores and queue names; therefore, the messages cannot be shared between queues in different Regions.</a:t>
            </a:r>
          </a:p>
          <a:p>
            <a:pPr marL="0" marR="0" lvl="0" indent="0" algn="l" defTabSz="914400" rtl="0" eaLnBrk="1" fontAlgn="auto" latinLnBrk="0" hangingPunct="1">
              <a:lnSpc>
                <a:spcPct val="100000"/>
              </a:lnSpc>
              <a:spcBef>
                <a:spcPts val="1800"/>
              </a:spcBef>
              <a:spcAft>
                <a:spcPts val="0"/>
              </a:spcAft>
              <a:buClrTx/>
              <a:buSzTx/>
              <a:buFontTx/>
              <a:buNone/>
              <a:tabLst/>
              <a:defRPr/>
            </a:pPr>
            <a:endParaRPr lang="en-US" sz="11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1800"/>
              </a:spcBef>
              <a:spcAft>
                <a:spcPts val="0"/>
              </a:spcAft>
              <a:buClrTx/>
              <a:buSzTx/>
              <a:buFontTx/>
              <a:buNone/>
              <a:tabLst/>
              <a:defRPr/>
            </a:pPr>
            <a:r>
              <a:rPr lang="en-US" sz="1100" kern="1200" dirty="0">
                <a:solidFill>
                  <a:schemeClr val="tx1"/>
                </a:solidFill>
                <a:effectLst/>
                <a:latin typeface="+mn-lt"/>
                <a:ea typeface="+mn-ea"/>
                <a:cs typeface="+mn-cs"/>
              </a:rPr>
              <a:t>Amazon SQS provides APIs to create and manage the access policy statements, which are </a:t>
            </a:r>
            <a:r>
              <a:rPr lang="en-US" sz="1100" kern="1200" dirty="0" err="1">
                <a:solidFill>
                  <a:schemeClr val="tx1"/>
                </a:solidFill>
                <a:effectLst/>
                <a:latin typeface="+mn-lt"/>
                <a:ea typeface="+mn-ea"/>
                <a:cs typeface="+mn-cs"/>
              </a:rPr>
              <a:t>AddPermission</a:t>
            </a:r>
            <a:r>
              <a:rPr lang="en-US" sz="1100" kern="1200" dirty="0">
                <a:solidFill>
                  <a:schemeClr val="tx1"/>
                </a:solidFill>
                <a:effectLst/>
                <a:latin typeface="+mn-lt"/>
                <a:ea typeface="+mn-ea"/>
                <a:cs typeface="+mn-cs"/>
              </a:rPr>
              <a:t>, </a:t>
            </a:r>
            <a:r>
              <a:rPr lang="en-US" sz="1100" kern="1200" dirty="0" err="1">
                <a:solidFill>
                  <a:schemeClr val="tx1"/>
                </a:solidFill>
                <a:effectLst/>
                <a:latin typeface="+mn-lt"/>
                <a:ea typeface="+mn-ea"/>
                <a:cs typeface="+mn-cs"/>
              </a:rPr>
              <a:t>RemovePermission</a:t>
            </a:r>
            <a:r>
              <a:rPr lang="en-US" sz="1100" kern="1200" dirty="0">
                <a:solidFill>
                  <a:schemeClr val="tx1"/>
                </a:solidFill>
                <a:effectLst/>
                <a:latin typeface="+mn-lt"/>
                <a:ea typeface="+mn-ea"/>
                <a:cs typeface="+mn-cs"/>
              </a:rPr>
              <a:t>, </a:t>
            </a:r>
            <a:r>
              <a:rPr lang="en-US" sz="1100" kern="1200" dirty="0" err="1">
                <a:solidFill>
                  <a:schemeClr val="tx1"/>
                </a:solidFill>
                <a:effectLst/>
                <a:latin typeface="+mn-lt"/>
                <a:ea typeface="+mn-ea"/>
                <a:cs typeface="+mn-cs"/>
              </a:rPr>
              <a:t>SetQueueAttributes</a:t>
            </a:r>
            <a:r>
              <a:rPr lang="en-US" sz="1100" kern="1200" dirty="0">
                <a:solidFill>
                  <a:schemeClr val="tx1"/>
                </a:solidFill>
                <a:effectLst/>
                <a:latin typeface="+mn-lt"/>
                <a:ea typeface="+mn-ea"/>
                <a:cs typeface="+mn-cs"/>
              </a:rPr>
              <a:t>, and </a:t>
            </a:r>
            <a:r>
              <a:rPr lang="en-US" sz="1100" kern="1200" dirty="0" err="1">
                <a:solidFill>
                  <a:schemeClr val="tx1"/>
                </a:solidFill>
                <a:effectLst/>
                <a:latin typeface="+mn-lt"/>
                <a:ea typeface="+mn-ea"/>
                <a:cs typeface="+mn-cs"/>
              </a:rPr>
              <a:t>GetQueueAttributes</a:t>
            </a:r>
            <a:r>
              <a:rPr lang="en-US" sz="1100" kern="1200" dirty="0">
                <a:solidFill>
                  <a:schemeClr val="tx1"/>
                </a:solidFill>
                <a:effectLst/>
                <a:latin typeface="+mn-lt"/>
                <a:ea typeface="+mn-ea"/>
                <a:cs typeface="+mn-cs"/>
              </a:rPr>
              <a:t>. Refer to the latest API specification for more details.</a:t>
            </a:r>
          </a:p>
          <a:p>
            <a:pPr marL="0" marR="0" lvl="0" indent="0" algn="l" defTabSz="914400" rtl="0" eaLnBrk="1" fontAlgn="auto" latinLnBrk="0" hangingPunct="1">
              <a:lnSpc>
                <a:spcPct val="100000"/>
              </a:lnSpc>
              <a:spcBef>
                <a:spcPts val="1800"/>
              </a:spcBef>
              <a:spcAft>
                <a:spcPts val="0"/>
              </a:spcAft>
              <a:buClrTx/>
              <a:buSzTx/>
              <a:buFontTx/>
              <a:buNone/>
              <a:tabLst/>
              <a:defRPr/>
            </a:pPr>
            <a:endParaRPr lang="en-US" sz="11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1800"/>
              </a:spcBef>
              <a:spcAft>
                <a:spcPts val="0"/>
              </a:spcAft>
              <a:buClrTx/>
              <a:buSzTx/>
              <a:buFontTx/>
              <a:buNone/>
              <a:tabLst/>
              <a:defRPr/>
            </a:pPr>
            <a:endParaRPr lang="en-US" sz="11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59804876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4153141"/>
          </a:xfrm>
        </p:spPr>
        <p:txBody>
          <a:bodyPr/>
          <a:lstStyle/>
          <a:p>
            <a:r>
              <a:rPr lang="en-US" kern="1200" dirty="0">
                <a:solidFill>
                  <a:schemeClr val="tx1"/>
                </a:solidFill>
                <a:effectLst/>
                <a:ea typeface="+mn-ea"/>
                <a:cs typeface="+mn-cs"/>
              </a:rPr>
              <a:t>Amazon SQS use cases include work queues, buffering batch operations, request offloading, fan-out, and Auto Scaling. </a:t>
            </a:r>
          </a:p>
          <a:p>
            <a:r>
              <a:rPr lang="en-US" kern="1200" dirty="0">
                <a:solidFill>
                  <a:schemeClr val="tx1"/>
                </a:solidFill>
                <a:effectLst/>
                <a:ea typeface="+mn-ea"/>
                <a:cs typeface="+mn-cs"/>
              </a:rPr>
              <a:t>For </a:t>
            </a:r>
            <a:r>
              <a:rPr lang="en-US" b="1" kern="1200" dirty="0">
                <a:solidFill>
                  <a:schemeClr val="tx1"/>
                </a:solidFill>
                <a:effectLst/>
                <a:ea typeface="+mn-ea"/>
                <a:cs typeface="+mn-cs"/>
              </a:rPr>
              <a:t>Work Queues</a:t>
            </a:r>
            <a:r>
              <a:rPr lang="en-US" kern="1200" dirty="0">
                <a:solidFill>
                  <a:schemeClr val="tx1"/>
                </a:solidFill>
                <a:effectLst/>
                <a:ea typeface="+mn-ea"/>
                <a:cs typeface="+mn-cs"/>
              </a:rPr>
              <a:t>, decouple components of a distributed application that might not process the same amount of work simultaneously.</a:t>
            </a:r>
          </a:p>
          <a:p>
            <a:endParaRPr lang="en-US" kern="1200" dirty="0">
              <a:solidFill>
                <a:schemeClr val="tx1"/>
              </a:solidFill>
              <a:effectLst/>
              <a:ea typeface="+mn-ea"/>
              <a:cs typeface="+mn-cs"/>
            </a:endParaRPr>
          </a:p>
          <a:p>
            <a:r>
              <a:rPr lang="en-US" kern="1200" dirty="0">
                <a:solidFill>
                  <a:schemeClr val="tx1"/>
                </a:solidFill>
                <a:effectLst/>
                <a:ea typeface="+mn-ea"/>
                <a:cs typeface="+mn-cs"/>
              </a:rPr>
              <a:t>By </a:t>
            </a:r>
            <a:r>
              <a:rPr lang="en-US" b="1" kern="1200" dirty="0">
                <a:solidFill>
                  <a:schemeClr val="tx1"/>
                </a:solidFill>
                <a:effectLst/>
                <a:ea typeface="+mn-ea"/>
                <a:cs typeface="+mn-cs"/>
              </a:rPr>
              <a:t>Buffering Batch Operations</a:t>
            </a:r>
            <a:r>
              <a:rPr lang="en-US" kern="1200" dirty="0">
                <a:solidFill>
                  <a:schemeClr val="tx1"/>
                </a:solidFill>
                <a:effectLst/>
                <a:ea typeface="+mn-ea"/>
                <a:cs typeface="+mn-cs"/>
              </a:rPr>
              <a:t>, you can add scalability and reliability to your architecture, and smooth out temporary volume spikes without losing messages or increasing latency.</a:t>
            </a:r>
          </a:p>
          <a:p>
            <a:endParaRPr lang="en-US" kern="1200" dirty="0">
              <a:solidFill>
                <a:schemeClr val="tx1"/>
              </a:solidFill>
              <a:effectLst/>
              <a:ea typeface="+mn-ea"/>
              <a:cs typeface="+mn-cs"/>
            </a:endParaRPr>
          </a:p>
          <a:p>
            <a:r>
              <a:rPr lang="en-US" kern="1200" dirty="0">
                <a:solidFill>
                  <a:schemeClr val="tx1"/>
                </a:solidFill>
                <a:effectLst/>
                <a:ea typeface="+mn-ea"/>
                <a:cs typeface="+mn-cs"/>
              </a:rPr>
              <a:t>For </a:t>
            </a:r>
            <a:r>
              <a:rPr lang="en-US" b="1" kern="1200" dirty="0">
                <a:solidFill>
                  <a:schemeClr val="tx1"/>
                </a:solidFill>
                <a:effectLst/>
                <a:ea typeface="+mn-ea"/>
                <a:cs typeface="+mn-cs"/>
              </a:rPr>
              <a:t>Request Offloading</a:t>
            </a:r>
            <a:r>
              <a:rPr lang="en-US" kern="1200" dirty="0">
                <a:solidFill>
                  <a:schemeClr val="tx1"/>
                </a:solidFill>
                <a:effectLst/>
                <a:ea typeface="+mn-ea"/>
                <a:cs typeface="+mn-cs"/>
              </a:rPr>
              <a:t>, move slow operations off interactive request paths by </a:t>
            </a:r>
            <a:r>
              <a:rPr lang="en-US" kern="1200" dirty="0" err="1">
                <a:solidFill>
                  <a:schemeClr val="tx1"/>
                </a:solidFill>
                <a:effectLst/>
                <a:ea typeface="+mn-ea"/>
                <a:cs typeface="+mn-cs"/>
              </a:rPr>
              <a:t>enqueueing</a:t>
            </a:r>
            <a:r>
              <a:rPr lang="en-US" kern="1200" dirty="0">
                <a:solidFill>
                  <a:schemeClr val="tx1"/>
                </a:solidFill>
                <a:effectLst/>
                <a:ea typeface="+mn-ea"/>
                <a:cs typeface="+mn-cs"/>
              </a:rPr>
              <a:t> the request.</a:t>
            </a:r>
          </a:p>
          <a:p>
            <a:endParaRPr lang="en-US" kern="1200" dirty="0">
              <a:solidFill>
                <a:schemeClr val="tx1"/>
              </a:solidFill>
              <a:effectLst/>
              <a:ea typeface="+mn-ea"/>
              <a:cs typeface="+mn-cs"/>
            </a:endParaRPr>
          </a:p>
          <a:p>
            <a:r>
              <a:rPr lang="en-US" kern="1200" dirty="0">
                <a:solidFill>
                  <a:schemeClr val="tx1"/>
                </a:solidFill>
                <a:effectLst/>
                <a:ea typeface="+mn-ea"/>
                <a:cs typeface="+mn-cs"/>
              </a:rPr>
              <a:t>To use </a:t>
            </a:r>
            <a:r>
              <a:rPr lang="en-US" b="1" kern="1200" dirty="0">
                <a:solidFill>
                  <a:schemeClr val="tx1"/>
                </a:solidFill>
                <a:effectLst/>
                <a:ea typeface="+mn-ea"/>
                <a:cs typeface="+mn-cs"/>
              </a:rPr>
              <a:t>Fan-out</a:t>
            </a:r>
            <a:r>
              <a:rPr lang="en-US" kern="1200" dirty="0">
                <a:solidFill>
                  <a:schemeClr val="tx1"/>
                </a:solidFill>
                <a:effectLst/>
                <a:ea typeface="+mn-ea"/>
                <a:cs typeface="+mn-cs"/>
              </a:rPr>
              <a:t>, combine Amazon SQS with Amazon SNS to send identical copies of a message to multiple queues in parallel, for simultaneous processing.</a:t>
            </a:r>
          </a:p>
          <a:p>
            <a:endParaRPr lang="en-US" kern="1200" dirty="0">
              <a:solidFill>
                <a:schemeClr val="tx1"/>
              </a:solidFill>
              <a:effectLst/>
              <a:ea typeface="+mn-ea"/>
              <a:cs typeface="+mn-cs"/>
            </a:endParaRPr>
          </a:p>
          <a:p>
            <a:r>
              <a:rPr lang="en-US" kern="1200" dirty="0">
                <a:solidFill>
                  <a:schemeClr val="tx1"/>
                </a:solidFill>
                <a:effectLst/>
                <a:ea typeface="+mn-ea"/>
                <a:cs typeface="+mn-cs"/>
              </a:rPr>
              <a:t>To benefit from </a:t>
            </a:r>
            <a:r>
              <a:rPr lang="en-US" b="1" kern="1200" dirty="0">
                <a:solidFill>
                  <a:schemeClr val="tx1"/>
                </a:solidFill>
                <a:effectLst/>
                <a:ea typeface="+mn-ea"/>
                <a:cs typeface="+mn-cs"/>
              </a:rPr>
              <a:t>Auto Scaling</a:t>
            </a:r>
            <a:r>
              <a:rPr lang="en-US" kern="1200" dirty="0">
                <a:solidFill>
                  <a:schemeClr val="tx1"/>
                </a:solidFill>
                <a:effectLst/>
                <a:ea typeface="+mn-ea"/>
                <a:cs typeface="+mn-cs"/>
              </a:rPr>
              <a:t>, use Amazon SQS queues to determine the load on an application, and then combine with Auto Scaling to scale the number of Amazon EC2 instances out or in, depending on the traffic volume.</a:t>
            </a:r>
          </a:p>
          <a:p>
            <a:endParaRPr lang="en-US" kern="1200" dirty="0">
              <a:solidFill>
                <a:schemeClr val="tx1"/>
              </a:solidFill>
              <a:effectLst/>
              <a:ea typeface="+mn-ea"/>
              <a:cs typeface="+mn-cs"/>
            </a:endParaRPr>
          </a:p>
        </p:txBody>
      </p:sp>
    </p:spTree>
    <p:extLst>
      <p:ext uri="{BB962C8B-B14F-4D97-AF65-F5344CB8AC3E}">
        <p14:creationId xmlns:p14="http://schemas.microsoft.com/office/powerpoint/2010/main" val="48039437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a:xfrm>
            <a:off x="685800" y="4343399"/>
            <a:ext cx="5486400" cy="4291315"/>
          </a:xfrm>
        </p:spPr>
        <p:txBody>
          <a:bodyPr/>
          <a:lstStyle/>
          <a:p>
            <a:r>
              <a:rPr lang="en-US" sz="1100" dirty="0"/>
              <a:t>Amazon Simple Notification Service, or SNS, is a web service that enables you to set up, operate, and send notifications to subscribing services from the cloud.</a:t>
            </a:r>
          </a:p>
          <a:p>
            <a:endParaRPr lang="en-US" sz="1100" dirty="0"/>
          </a:p>
          <a:p>
            <a:r>
              <a:rPr lang="en-US" sz="1100" dirty="0"/>
              <a:t>When using Amazon SNS, you, as the owner, create a topic, and control access to it by defining policies that determine which publishers and subscribers can communicate with the topic. A publisher can send messages to topics they created as well as topics for which they have publishing permission rights to. Instead of including a specific destination address in each message, a publisher sends a message to the topic. Amazon SNS matches the topic to a list of subscribers who have subscribed to that topic, and delivers the message to each of those subscribers. Each topic has a unique name that identifies the Amazon SNS endpoint for publishers to post messages and subscribers to register for notifications. Subscribers receive all messages published to their subscribed topics, and all topic subscribers receive the same messages. </a:t>
            </a:r>
          </a:p>
          <a:p>
            <a:endParaRPr lang="en-US" sz="1100" dirty="0"/>
          </a:p>
          <a:p>
            <a:r>
              <a:rPr lang="en-US" sz="1100" dirty="0"/>
              <a:t>Amazon SNS also lets you push messages to mobile devices or distributed services via API or an easy-to-use management console. You can seamlessly scale from a handful of messages per day to millions of messages , or more.</a:t>
            </a:r>
          </a:p>
          <a:p>
            <a:endParaRPr lang="en-US" sz="1100" dirty="0"/>
          </a:p>
          <a:p>
            <a:r>
              <a:rPr lang="en-US" sz="1100" dirty="0"/>
              <a:t>With SNS, you can publish a message once and deliver it one or more times. So, you can choose to direct unique messages to individual Apple, Google, or Amazon  devices, or broadcast deliveries to many mobile devices, with a single publish request.</a:t>
            </a:r>
          </a:p>
          <a:p>
            <a:endParaRPr lang="en-US" sz="1100" dirty="0"/>
          </a:p>
          <a:p>
            <a:r>
              <a:rPr lang="en-US" sz="1100" dirty="0"/>
              <a:t>You can also use topics to group multiple recipients. A topic is an “access point” for allowing recipients to dynamically subscribe for identical copies of the same notification. One topic can support deliveries to multiple endpoint types. For example, you can group iOS, Android, and short message service, or SMS, recipients. When you publish to a topic, SNS delivers appropriately formatted copies of your message to each subscriber.</a:t>
            </a:r>
          </a:p>
          <a:p>
            <a:endParaRPr lang="en-US" sz="1100" dirty="0"/>
          </a:p>
        </p:txBody>
      </p:sp>
      <p:sp>
        <p:nvSpPr>
          <p:cNvPr id="5" name="Slide Image Placeholder 4"/>
          <p:cNvSpPr>
            <a:spLocks noGrp="1" noRot="1" noChangeAspect="1"/>
          </p:cNvSpPr>
          <p:nvPr>
            <p:ph type="sldImg"/>
          </p:nvPr>
        </p:nvSpPr>
        <p:spPr/>
      </p:sp>
    </p:spTree>
    <p:extLst>
      <p:ext uri="{BB962C8B-B14F-4D97-AF65-F5344CB8AC3E}">
        <p14:creationId xmlns:p14="http://schemas.microsoft.com/office/powerpoint/2010/main" val="27768121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Amazon SNS supports a number of subscriber types for communication, including:</a:t>
            </a:r>
          </a:p>
          <a:p>
            <a:r>
              <a:rPr lang="en-US" sz="1100" dirty="0"/>
              <a:t>•</a:t>
            </a:r>
            <a:r>
              <a:rPr lang="en-US" sz="1100" baseline="0" dirty="0"/>
              <a:t>  </a:t>
            </a:r>
            <a:r>
              <a:rPr lang="en-US" sz="1100" dirty="0"/>
              <a:t>Email, plain or JSON</a:t>
            </a:r>
          </a:p>
          <a:p>
            <a:r>
              <a:rPr lang="en-US" sz="1100" dirty="0"/>
              <a:t>•</a:t>
            </a:r>
            <a:r>
              <a:rPr lang="en-US" sz="1100" baseline="0" dirty="0"/>
              <a:t>  </a:t>
            </a:r>
            <a:r>
              <a:rPr lang="en-US" sz="1100" dirty="0"/>
              <a:t>Web ports 80 or 443</a:t>
            </a:r>
          </a:p>
          <a:p>
            <a:r>
              <a:rPr lang="en-US" sz="1100" dirty="0"/>
              <a:t>•</a:t>
            </a:r>
            <a:r>
              <a:rPr lang="en-US" sz="1100" baseline="0" dirty="0"/>
              <a:t>  </a:t>
            </a:r>
            <a:r>
              <a:rPr lang="en-US" sz="1100" dirty="0"/>
              <a:t>Short message service</a:t>
            </a:r>
          </a:p>
          <a:p>
            <a:r>
              <a:rPr lang="en-US" sz="1100" dirty="0"/>
              <a:t>•</a:t>
            </a:r>
            <a:r>
              <a:rPr lang="en-US" sz="1100" baseline="0" dirty="0"/>
              <a:t>  </a:t>
            </a:r>
            <a:r>
              <a:rPr lang="en-US" sz="1100" dirty="0"/>
              <a:t>Amazon SQS</a:t>
            </a:r>
          </a:p>
          <a:p>
            <a:r>
              <a:rPr lang="en-US" sz="1100" dirty="0"/>
              <a:t>•</a:t>
            </a:r>
            <a:r>
              <a:rPr lang="en-US" sz="1100" baseline="0" dirty="0"/>
              <a:t>  </a:t>
            </a:r>
            <a:r>
              <a:rPr lang="en-US" sz="1100" dirty="0"/>
              <a:t>Mobile push messaging, and</a:t>
            </a:r>
          </a:p>
          <a:p>
            <a:r>
              <a:rPr lang="en-US" sz="1100" dirty="0"/>
              <a:t>•</a:t>
            </a:r>
            <a:r>
              <a:rPr lang="en-US" sz="1100" baseline="0" dirty="0"/>
              <a:t>  </a:t>
            </a:r>
            <a:r>
              <a:rPr lang="en-US" sz="1100" dirty="0"/>
              <a:t>AWS Lambda function</a:t>
            </a:r>
          </a:p>
        </p:txBody>
      </p:sp>
    </p:spTree>
    <p:extLst>
      <p:ext uri="{BB962C8B-B14F-4D97-AF65-F5344CB8AC3E}">
        <p14:creationId xmlns:p14="http://schemas.microsoft.com/office/powerpoint/2010/main" val="1998933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kern="1200" dirty="0">
                <a:solidFill>
                  <a:schemeClr val="tx1"/>
                </a:solidFill>
                <a:latin typeface="Calibri" panose="020F0502020204030204" pitchFamily="34" charset="0"/>
                <a:ea typeface="+mn-ea"/>
                <a:cs typeface="+mn-cs"/>
              </a:rPr>
              <a:t>After completion of this module, you will be able to:</a:t>
            </a:r>
          </a:p>
          <a:p>
            <a:pPr marL="171450" indent="-171450">
              <a:buFont typeface="Arial" panose="020B0604020202020204" pitchFamily="34" charset="0"/>
              <a:buChar char="•"/>
            </a:pPr>
            <a:r>
              <a:rPr lang="en-US" sz="1000" kern="1200" dirty="0">
                <a:solidFill>
                  <a:schemeClr val="tx1"/>
                </a:solidFill>
                <a:latin typeface="Calibri" panose="020F0502020204030204" pitchFamily="34" charset="0"/>
                <a:ea typeface="+mn-ea"/>
                <a:cs typeface="+mn-cs"/>
              </a:rPr>
              <a:t>Articulate the importance of making systems highly cohesive and loosely coupled.</a:t>
            </a:r>
          </a:p>
          <a:p>
            <a:pPr marL="171450" indent="-171450">
              <a:buFont typeface="Arial" panose="020B0604020202020204" pitchFamily="34" charset="0"/>
              <a:buChar char="•"/>
            </a:pPr>
            <a:r>
              <a:rPr lang="en-US" sz="1000" kern="1200" dirty="0">
                <a:solidFill>
                  <a:schemeClr val="tx1"/>
                </a:solidFill>
                <a:latin typeface="Calibri" panose="020F0502020204030204" pitchFamily="34" charset="0"/>
                <a:ea typeface="+mn-ea"/>
                <a:cs typeface="+mn-cs"/>
              </a:rPr>
              <a:t>And recall the multidimensional facets of system coupling to support the distributed nature of the applications built for the cloud.</a:t>
            </a:r>
          </a:p>
        </p:txBody>
      </p:sp>
      <p:sp>
        <p:nvSpPr>
          <p:cNvPr id="4" name="Slide Number Placeholder 3"/>
          <p:cNvSpPr>
            <a:spLocks noGrp="1"/>
          </p:cNvSpPr>
          <p:nvPr>
            <p:ph type="sldNum" sz="quarter" idx="10"/>
          </p:nvPr>
        </p:nvSpPr>
        <p:spPr/>
        <p:txBody>
          <a:bodyPr/>
          <a:lstStyle/>
          <a:p>
            <a:fld id="{FE092397-0699-5249-96BB-FDA4CA85BF35}" type="slidenum">
              <a:rPr lang="en-US" smtClean="0"/>
              <a:t>3</a:t>
            </a:fld>
            <a:endParaRPr lang="en-US" dirty="0"/>
          </a:p>
        </p:txBody>
      </p:sp>
    </p:spTree>
    <p:extLst>
      <p:ext uri="{BB962C8B-B14F-4D97-AF65-F5344CB8AC3E}">
        <p14:creationId xmlns:p14="http://schemas.microsoft.com/office/powerpoint/2010/main" val="331445508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4650854"/>
          </a:xfrm>
        </p:spPr>
        <p:txBody>
          <a:bodyPr/>
          <a:lstStyle/>
          <a:p>
            <a:r>
              <a:rPr lang="en-US" sz="1100" kern="1200" dirty="0">
                <a:solidFill>
                  <a:schemeClr val="tx1"/>
                </a:solidFill>
                <a:effectLst/>
              </a:rPr>
              <a:t>For Amazon SNS, you are guaranteed a one-to-many communication and each message is delivered at least once. However, there is no guarantee that a message will be received or processed, which is why SNS should be used with a managed service, like Amazon SQS. Other characteristics of SNS are that message order is not guaranteed or relevant, and messages cannot be recalled. Also, SNS allows for HTTP/HTTPS retry, and the maximum size per message is 256 KB.</a:t>
            </a:r>
          </a:p>
          <a:p>
            <a:endParaRPr lang="en-US" sz="1100" kern="1200" dirty="0">
              <a:solidFill>
                <a:schemeClr val="tx1"/>
              </a:solidFill>
              <a:effectLst/>
            </a:endParaRPr>
          </a:p>
          <a:p>
            <a:r>
              <a:rPr lang="en-US" sz="1100" kern="1200" dirty="0">
                <a:solidFill>
                  <a:schemeClr val="tx1"/>
                </a:solidFill>
                <a:effectLst/>
              </a:rPr>
              <a:t>To summarize, the Amazon SNS characteristics include:</a:t>
            </a:r>
          </a:p>
          <a:p>
            <a:r>
              <a:rPr lang="en-US" sz="1100" kern="1200" dirty="0">
                <a:solidFill>
                  <a:schemeClr val="tx1"/>
                </a:solidFill>
                <a:effectLst/>
              </a:rPr>
              <a:t>Single published message, which means all notification messages contain a single published message.</a:t>
            </a:r>
          </a:p>
          <a:p>
            <a:endParaRPr lang="en-US" sz="1100" kern="1200" dirty="0">
              <a:solidFill>
                <a:schemeClr val="tx1"/>
              </a:solidFill>
              <a:effectLst/>
            </a:endParaRPr>
          </a:p>
          <a:p>
            <a:r>
              <a:rPr lang="en-US" sz="1100" kern="1200" dirty="0">
                <a:solidFill>
                  <a:schemeClr val="tx1"/>
                </a:solidFill>
                <a:effectLst/>
              </a:rPr>
              <a:t>Message order is not guaranteed. Amazon SNS attempts to deliver messages from the publisher in the order in which they were published into the topic. However, network issues can potentially result in out-of-order messages at the subscriber end.</a:t>
            </a:r>
          </a:p>
          <a:p>
            <a:endParaRPr lang="en-US" sz="1100" kern="1200" dirty="0">
              <a:solidFill>
                <a:schemeClr val="tx1"/>
              </a:solidFill>
              <a:effectLst/>
            </a:endParaRPr>
          </a:p>
          <a:p>
            <a:r>
              <a:rPr lang="en-US" sz="1100" kern="1200" dirty="0">
                <a:solidFill>
                  <a:schemeClr val="tx1"/>
                </a:solidFill>
                <a:effectLst/>
              </a:rPr>
              <a:t>Amazon SNS has no recall. In other words, once a message is delivered successfully, there is no recall feature.</a:t>
            </a:r>
          </a:p>
          <a:p>
            <a:endParaRPr lang="en-US" sz="1100" kern="1200" dirty="0">
              <a:solidFill>
                <a:schemeClr val="tx1"/>
              </a:solidFill>
              <a:effectLst/>
            </a:endParaRPr>
          </a:p>
          <a:p>
            <a:r>
              <a:rPr lang="en-US" sz="1100" kern="1200" dirty="0">
                <a:solidFill>
                  <a:schemeClr val="tx1"/>
                </a:solidFill>
                <a:effectLst/>
              </a:rPr>
              <a:t>HTTP/HTTPS retry means that an Amazon SNS delivery policy can be used to control the retry pattern—such as linear, geometric, or exponential </a:t>
            </a:r>
            <a:r>
              <a:rPr lang="en-US" sz="1100" kern="1200" dirty="0" err="1">
                <a:solidFill>
                  <a:schemeClr val="tx1"/>
                </a:solidFill>
                <a:effectLst/>
              </a:rPr>
              <a:t>backoff</a:t>
            </a:r>
            <a:r>
              <a:rPr lang="en-US" sz="1100" kern="1200" dirty="0">
                <a:solidFill>
                  <a:schemeClr val="tx1"/>
                </a:solidFill>
                <a:effectLst/>
              </a:rPr>
              <a:t>—as well as control maximum and minimum retry delays, and other parameters.</a:t>
            </a:r>
          </a:p>
          <a:p>
            <a:endParaRPr lang="en-US" sz="1100" kern="1200" dirty="0">
              <a:solidFill>
                <a:schemeClr val="tx1"/>
              </a:solidFill>
              <a:effectLst/>
            </a:endParaRPr>
          </a:p>
          <a:p>
            <a:r>
              <a:rPr lang="en-US" sz="1100" kern="1200" dirty="0">
                <a:solidFill>
                  <a:schemeClr val="tx1"/>
                </a:solidFill>
                <a:effectLst/>
              </a:rPr>
              <a:t>For non-SMS messages, such as XML, JSON, and unformatted text, Amazon SNS allows up to 64 KB per message, with a maximum of 256 KB, for four requests of 64 KB each. Each 64 KB chunk of published data is billed as one request. For example, a single API call with a 256 KB payload is billed as four requests.</a:t>
            </a:r>
          </a:p>
          <a:p>
            <a:endParaRPr lang="en-US" sz="1100" kern="1200" dirty="0">
              <a:solidFill>
                <a:schemeClr val="tx1"/>
              </a:solidFill>
              <a:effectLst/>
            </a:endParaRPr>
          </a:p>
          <a:p>
            <a:endParaRPr lang="en-US" sz="1100" kern="1200" dirty="0">
              <a:solidFill>
                <a:schemeClr val="tx1"/>
              </a:solidFill>
              <a:effectLst/>
            </a:endParaRPr>
          </a:p>
        </p:txBody>
      </p:sp>
    </p:spTree>
    <p:extLst>
      <p:ext uri="{BB962C8B-B14F-4D97-AF65-F5344CB8AC3E}">
        <p14:creationId xmlns:p14="http://schemas.microsoft.com/office/powerpoint/2010/main" val="173884746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kern="1200" dirty="0">
                <a:solidFill>
                  <a:schemeClr val="tx1"/>
                </a:solidFill>
                <a:effectLst/>
                <a:ea typeface="+mn-ea"/>
                <a:cs typeface="+mn-cs"/>
              </a:rPr>
              <a:t>Amazon SQS and Amazon SNS are both AWS messaging services. You should know the differences between them.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kern="1200" dirty="0">
              <a:solidFill>
                <a:schemeClr val="tx1"/>
              </a:solidFill>
              <a:effectLs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kern="1200" dirty="0">
                <a:solidFill>
                  <a:schemeClr val="tx1"/>
                </a:solidFill>
                <a:effectLst/>
                <a:ea typeface="+mn-ea"/>
                <a:cs typeface="+mn-cs"/>
              </a:rPr>
              <a:t>One key difference is that Amazon SNS does not offer message persistence. This is why using Amazon SQS with SNS is important. If you are using a fan-out case, Amazon SQS provides a place where the message will be caught or processed, because SQS is always available. Due to the invisibility timeout and locks, Amazon SQS has message persistence, and messages are guaranteed to be processed.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kern="1200" dirty="0">
              <a:solidFill>
                <a:schemeClr val="tx1"/>
              </a:solidFill>
              <a:effectLs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kern="1200" dirty="0">
                <a:solidFill>
                  <a:schemeClr val="tx1"/>
                </a:solidFill>
                <a:effectLst/>
                <a:ea typeface="+mn-ea"/>
                <a:cs typeface="+mn-cs"/>
              </a:rPr>
              <a:t>As far as delivery differences, Amazon SNS allows applications to send time-critical messages to multiple subscribers through a push mechanism. Amazon SQS exchanges messages through a polling model—sending and receiving components are decoupled.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kern="1200" dirty="0">
              <a:solidFill>
                <a:schemeClr val="tx1"/>
              </a:solidFill>
              <a:effectLs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kern="1200" dirty="0">
                <a:solidFill>
                  <a:schemeClr val="tx1"/>
                </a:solidFill>
                <a:effectLst/>
                <a:ea typeface="+mn-ea"/>
                <a:cs typeface="+mn-cs"/>
              </a:rPr>
              <a:t>When comparing producer and consumer differences, Amazon SNS uses a publish and subscribe mechanism, while Amazon SQS is a send and receive model.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kern="1200" dirty="0">
              <a:solidFill>
                <a:schemeClr val="tx1"/>
              </a:solidFill>
              <a:effectLs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kern="1200" dirty="0">
                <a:solidFill>
                  <a:schemeClr val="tx1"/>
                </a:solidFill>
                <a:effectLst/>
                <a:ea typeface="+mn-ea"/>
                <a:cs typeface="+mn-cs"/>
              </a:rPr>
              <a:t>In addition, the SNS distribution model is one to many, and the Amazon SQS distribution model is one to one. Amazon SQS provides flexibility for distributed components of applications to send and receive messages, without requiring each component to be concurrently available.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kern="1200" dirty="0">
              <a:solidFill>
                <a:schemeClr val="tx1"/>
              </a:solidFill>
              <a:effectLst/>
              <a:ea typeface="+mn-ea"/>
              <a:cs typeface="+mn-cs"/>
            </a:endParaRPr>
          </a:p>
        </p:txBody>
      </p:sp>
    </p:spTree>
    <p:extLst>
      <p:ext uri="{BB962C8B-B14F-4D97-AF65-F5344CB8AC3E}">
        <p14:creationId xmlns:p14="http://schemas.microsoft.com/office/powerpoint/2010/main" val="71492713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ea typeface="+mn-ea"/>
                <a:cs typeface="+mn-cs"/>
              </a:rPr>
              <a:t>Now consider another use case for fan-out.</a:t>
            </a:r>
          </a:p>
          <a:p>
            <a:endParaRPr lang="en-US" sz="1100" kern="1200" dirty="0">
              <a:solidFill>
                <a:schemeClr val="tx1"/>
              </a:solidFill>
              <a:effectLst/>
              <a:ea typeface="+mn-ea"/>
              <a:cs typeface="+mn-cs"/>
            </a:endParaRPr>
          </a:p>
          <a:p>
            <a:r>
              <a:rPr lang="en-US" sz="1100" kern="1200" dirty="0">
                <a:solidFill>
                  <a:schemeClr val="tx1"/>
                </a:solidFill>
                <a:effectLst/>
                <a:ea typeface="+mn-ea"/>
                <a:cs typeface="+mn-cs"/>
              </a:rPr>
              <a:t>This scenario involves a mobile phone uploading a cute kitten picture. There is an SNS topic for the kitten picture. Once the upload is complete, the kitten picture is sent to three SQS queues:</a:t>
            </a:r>
          </a:p>
          <a:p>
            <a:r>
              <a:rPr lang="en-US" sz="1100" kern="1200" dirty="0">
                <a:solidFill>
                  <a:schemeClr val="tx1"/>
                </a:solidFill>
                <a:effectLst/>
                <a:ea typeface="+mn-ea"/>
                <a:cs typeface="+mn-cs"/>
              </a:rPr>
              <a:t>•</a:t>
            </a:r>
            <a:r>
              <a:rPr lang="en-US" sz="1100" kern="1200" baseline="0" dirty="0">
                <a:solidFill>
                  <a:schemeClr val="tx1"/>
                </a:solidFill>
                <a:effectLst/>
                <a:ea typeface="+mn-ea"/>
                <a:cs typeface="+mn-cs"/>
              </a:rPr>
              <a:t>  </a:t>
            </a:r>
            <a:r>
              <a:rPr lang="en-US" sz="1100" kern="1200" dirty="0">
                <a:solidFill>
                  <a:schemeClr val="tx1"/>
                </a:solidFill>
                <a:effectLst/>
                <a:ea typeface="+mn-ea"/>
                <a:cs typeface="+mn-cs"/>
              </a:rPr>
              <a:t>One to generate a thumbnail</a:t>
            </a:r>
          </a:p>
          <a:p>
            <a:r>
              <a:rPr lang="en-US" sz="1100" kern="1200" dirty="0">
                <a:solidFill>
                  <a:schemeClr val="tx1"/>
                </a:solidFill>
                <a:effectLst/>
                <a:ea typeface="+mn-ea"/>
                <a:cs typeface="+mn-cs"/>
              </a:rPr>
              <a:t>•</a:t>
            </a:r>
            <a:r>
              <a:rPr lang="en-US" sz="1100" kern="1200" baseline="0" dirty="0">
                <a:solidFill>
                  <a:schemeClr val="tx1"/>
                </a:solidFill>
                <a:effectLst/>
                <a:ea typeface="+mn-ea"/>
                <a:cs typeface="+mn-cs"/>
              </a:rPr>
              <a:t>  </a:t>
            </a:r>
            <a:r>
              <a:rPr lang="en-US" sz="1100" kern="1200" dirty="0">
                <a:solidFill>
                  <a:schemeClr val="tx1"/>
                </a:solidFill>
                <a:effectLst/>
                <a:ea typeface="+mn-ea"/>
                <a:cs typeface="+mn-cs"/>
              </a:rPr>
              <a:t>One to size the image for mobile, and </a:t>
            </a:r>
          </a:p>
          <a:p>
            <a:r>
              <a:rPr lang="en-US" sz="1100" kern="1200" dirty="0">
                <a:solidFill>
                  <a:schemeClr val="tx1"/>
                </a:solidFill>
                <a:effectLst/>
                <a:ea typeface="+mn-ea"/>
                <a:cs typeface="+mn-cs"/>
              </a:rPr>
              <a:t>•</a:t>
            </a:r>
            <a:r>
              <a:rPr lang="en-US" sz="1100" kern="1200" baseline="0" dirty="0">
                <a:solidFill>
                  <a:schemeClr val="tx1"/>
                </a:solidFill>
                <a:effectLst/>
                <a:ea typeface="+mn-ea"/>
                <a:cs typeface="+mn-cs"/>
              </a:rPr>
              <a:t>  </a:t>
            </a:r>
            <a:r>
              <a:rPr lang="en-US" sz="1100" kern="1200" dirty="0">
                <a:solidFill>
                  <a:schemeClr val="tx1"/>
                </a:solidFill>
                <a:effectLst/>
                <a:ea typeface="+mn-ea"/>
                <a:cs typeface="+mn-cs"/>
              </a:rPr>
              <a:t>One to size the image for the web</a:t>
            </a:r>
          </a:p>
          <a:p>
            <a:r>
              <a:rPr lang="en-US" sz="1100" kern="1200" dirty="0">
                <a:solidFill>
                  <a:schemeClr val="tx1"/>
                </a:solidFill>
                <a:effectLst/>
                <a:ea typeface="+mn-ea"/>
                <a:cs typeface="+mn-cs"/>
              </a:rPr>
              <a:t>In this scenario, the SNS and SQS work together to produce the fan-out. It is the same message but it has three sets of instructions for one image.</a:t>
            </a:r>
          </a:p>
          <a:p>
            <a:endParaRPr lang="en-US" sz="1100" kern="1200" dirty="0">
              <a:solidFill>
                <a:schemeClr val="tx1"/>
              </a:solidFill>
              <a:effectLst/>
              <a:ea typeface="+mn-ea"/>
              <a:cs typeface="+mn-cs"/>
            </a:endParaRPr>
          </a:p>
          <a:p>
            <a:r>
              <a:rPr lang="en-US" sz="1100" kern="1200" dirty="0">
                <a:solidFill>
                  <a:schemeClr val="tx1"/>
                </a:solidFill>
                <a:effectLst/>
                <a:ea typeface="+mn-ea"/>
                <a:cs typeface="+mn-cs"/>
              </a:rPr>
              <a:t>Amazon SNS works closely with Amazon SQS. Both services provide different benefits for developers. Amazon SNS allows applications to send time-critical messages to multiple subscribers through a “push” mechanism, which eliminates the need to periodically check or “poll” for updates. Amazon SQS is a message queue service used by distributed applications to exchange messages through a polling model and can be used to decouple sending and receiving components without requiring each component to be concurrently available. By using Amazon SNS and Amazon SQS together, messages can be delivered to applications that require immediate notification of an event and also persisted in an Amazon SQS queue for other applications to process at a later time.</a:t>
            </a:r>
          </a:p>
          <a:p>
            <a:endParaRPr lang="en-US" sz="1100" kern="1200" dirty="0">
              <a:solidFill>
                <a:schemeClr val="tx1"/>
              </a:solidFill>
              <a:effectLst/>
              <a:ea typeface="+mn-ea"/>
              <a:cs typeface="+mn-cs"/>
            </a:endParaRPr>
          </a:p>
        </p:txBody>
      </p:sp>
    </p:spTree>
    <p:extLst>
      <p:ext uri="{BB962C8B-B14F-4D97-AF65-F5344CB8AC3E}">
        <p14:creationId xmlns:p14="http://schemas.microsoft.com/office/powerpoint/2010/main" val="162855546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kern="1200" dirty="0">
                <a:solidFill>
                  <a:schemeClr val="tx1"/>
                </a:solidFill>
                <a:effectLst/>
                <a:ea typeface="+mn-ea"/>
                <a:cs typeface="+mn-cs"/>
              </a:rPr>
              <a:t>Now, review this end-to-end image processing scenario, in which uploading an image to Amazon S3 triggers an event notification, which sends the message to the SNS topic automatically.</a:t>
            </a:r>
          </a:p>
          <a:p>
            <a:endParaRPr lang="en-US" kern="1200" dirty="0">
              <a:solidFill>
                <a:schemeClr val="tx1"/>
              </a:solidFill>
              <a:effectLst/>
              <a:ea typeface="+mn-ea"/>
              <a:cs typeface="+mn-cs"/>
            </a:endParaRPr>
          </a:p>
          <a:p>
            <a:r>
              <a:rPr lang="en-US" kern="1200" dirty="0">
                <a:solidFill>
                  <a:schemeClr val="tx1"/>
                </a:solidFill>
                <a:effectLst/>
                <a:ea typeface="+mn-ea"/>
                <a:cs typeface="+mn-cs"/>
              </a:rPr>
              <a:t>In this scenario, the mobile phone uploads the kitten picture to an Amazon S3 bucket for ingestion. The S3 bucket sends an event notification to the SNS topic, which sends it to the SQS queues to process the work based on the size of the image. Next, SQS connects to the Auto Scaling groups that each have a job to do .</a:t>
            </a:r>
          </a:p>
          <a:p>
            <a:endParaRPr lang="en-US" kern="1200" dirty="0">
              <a:solidFill>
                <a:schemeClr val="tx1"/>
              </a:solidFill>
              <a:effectLst/>
              <a:ea typeface="+mn-ea"/>
              <a:cs typeface="+mn-cs"/>
            </a:endParaRPr>
          </a:p>
          <a:p>
            <a:r>
              <a:rPr lang="en-US" kern="1200" dirty="0">
                <a:solidFill>
                  <a:schemeClr val="tx1"/>
                </a:solidFill>
                <a:effectLst/>
                <a:ea typeface="+mn-ea"/>
                <a:cs typeface="+mn-cs"/>
              </a:rPr>
              <a:t>Once the message is processed, the Auto Scaling groups send it to the Amazon S3 bucket, which is serving content to Amazon </a:t>
            </a:r>
            <a:r>
              <a:rPr lang="en-US" kern="1200" dirty="0" err="1">
                <a:solidFill>
                  <a:schemeClr val="tx1"/>
                </a:solidFill>
                <a:effectLst/>
                <a:ea typeface="+mn-ea"/>
                <a:cs typeface="+mn-cs"/>
              </a:rPr>
              <a:t>CloudFront</a:t>
            </a:r>
            <a:r>
              <a:rPr lang="en-US" kern="1200" dirty="0">
                <a:solidFill>
                  <a:schemeClr val="tx1"/>
                </a:solidFill>
                <a:effectLst/>
                <a:ea typeface="+mn-ea"/>
                <a:cs typeface="+mn-cs"/>
              </a:rPr>
              <a:t>. From </a:t>
            </a:r>
            <a:r>
              <a:rPr lang="en-US" kern="1200" dirty="0" err="1">
                <a:solidFill>
                  <a:schemeClr val="tx1"/>
                </a:solidFill>
                <a:effectLst/>
                <a:ea typeface="+mn-ea"/>
                <a:cs typeface="+mn-cs"/>
              </a:rPr>
              <a:t>CloudFront</a:t>
            </a:r>
            <a:r>
              <a:rPr lang="en-US" kern="1200" dirty="0">
                <a:solidFill>
                  <a:schemeClr val="tx1"/>
                </a:solidFill>
                <a:effectLst/>
                <a:ea typeface="+mn-ea"/>
                <a:cs typeface="+mn-cs"/>
              </a:rPr>
              <a:t>, the appropriately sized picture can be downloaded.</a:t>
            </a:r>
          </a:p>
          <a:p>
            <a:endParaRPr lang="en-US" kern="1200" dirty="0">
              <a:solidFill>
                <a:schemeClr val="tx1"/>
              </a:solidFill>
              <a:effectLst/>
              <a:ea typeface="+mn-ea"/>
              <a:cs typeface="+mn-cs"/>
            </a:endParaRPr>
          </a:p>
        </p:txBody>
      </p:sp>
    </p:spTree>
    <p:extLst>
      <p:ext uri="{BB962C8B-B14F-4D97-AF65-F5344CB8AC3E}">
        <p14:creationId xmlns:p14="http://schemas.microsoft.com/office/powerpoint/2010/main" val="185994283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baseline="0" dirty="0"/>
              <a:t>This next example is a </a:t>
            </a:r>
            <a:r>
              <a:rPr lang="en-US" b="0" baseline="0" dirty="0" err="1"/>
              <a:t>microservices</a:t>
            </a:r>
            <a:r>
              <a:rPr lang="en-US" b="0" baseline="0" dirty="0"/>
              <a:t> example. This service-oriented architecture is a design pattern in which application components provide services to other components via a communications protocol, typically over a network. A service is a self-contained unit of functionality, such as retrieving an order status. Using that definition, a service is a discretely invoke-able operation. SOA is widely adopted by large systems to integrate business processes, such as banking.</a:t>
            </a:r>
          </a:p>
          <a:p>
            <a:endParaRPr lang="en-US" b="0" baseline="0" dirty="0"/>
          </a:p>
          <a:p>
            <a:r>
              <a:rPr lang="en-US" b="0" baseline="0" dirty="0"/>
              <a:t>The architecture shown on the left illustrates a monolithic application. Users connect to three separate instances, and all three do file ingestion, processing, and publishing. Anything affecting any instances could impact the application.</a:t>
            </a:r>
          </a:p>
          <a:p>
            <a:endParaRPr lang="en-US" b="0" baseline="0" dirty="0"/>
          </a:p>
          <a:p>
            <a:r>
              <a:rPr lang="en-US" b="0" baseline="0" dirty="0"/>
              <a:t>In contrast, the </a:t>
            </a:r>
            <a:r>
              <a:rPr lang="en-US" b="0" baseline="0" dirty="0" err="1"/>
              <a:t>microservices</a:t>
            </a:r>
            <a:r>
              <a:rPr lang="en-US" b="0" baseline="0" dirty="0"/>
              <a:t> architecture shown on the right uses file ingestion, SQS, and SNS, which are all components that can scale to meet demand. Additionally, the entire architecture is </a:t>
            </a:r>
            <a:r>
              <a:rPr lang="en-US" b="0" baseline="0" dirty="0" err="1"/>
              <a:t>serverless</a:t>
            </a:r>
            <a:r>
              <a:rPr lang="en-US" b="0" baseline="0" dirty="0"/>
              <a:t>, except for the instances in the automatic scaling groups that perform certain functions, like file ingestion and processing. In this example, a file is uploaded for ingestion, a put message is created, and then the message goes to a queue for processing. The automatic scaling file processing group processes the file and sends a notification when it’s complete. At the same time, the file is pushed into a bucket.</a:t>
            </a:r>
          </a:p>
          <a:p>
            <a:endParaRPr lang="en-US" b="0" baseline="0" dirty="0"/>
          </a:p>
        </p:txBody>
      </p:sp>
    </p:spTree>
    <p:extLst>
      <p:ext uri="{BB962C8B-B14F-4D97-AF65-F5344CB8AC3E}">
        <p14:creationId xmlns:p14="http://schemas.microsoft.com/office/powerpoint/2010/main" val="69912281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600"/>
              </a:spcAft>
              <a:buClrTx/>
              <a:buSzTx/>
              <a:buFontTx/>
              <a:buNone/>
              <a:tabLst/>
              <a:defRPr/>
            </a:pPr>
            <a:r>
              <a:rPr lang="en-US" dirty="0"/>
              <a:t>Amazon MQ is a fully managed, low cost message broker service for Apache </a:t>
            </a:r>
            <a:r>
              <a:rPr lang="en-US" dirty="0" err="1"/>
              <a:t>ActiveMQ</a:t>
            </a:r>
            <a:r>
              <a:rPr lang="en-US" dirty="0"/>
              <a:t> that makes it easy to set up and operate message brokers in the cloud.</a:t>
            </a:r>
          </a:p>
          <a:p>
            <a:pPr marL="0" marR="0" indent="0" algn="l" defTabSz="457200" rtl="0" eaLnBrk="1" fontAlgn="auto" latinLnBrk="0" hangingPunct="1">
              <a:lnSpc>
                <a:spcPct val="100000"/>
              </a:lnSpc>
              <a:spcBef>
                <a:spcPts val="0"/>
              </a:spcBef>
              <a:spcAft>
                <a:spcPts val="600"/>
              </a:spcAft>
              <a:buClrTx/>
              <a:buSzTx/>
              <a:buFontTx/>
              <a:buNone/>
              <a:tabLst/>
              <a:defRPr/>
            </a:pPr>
            <a:endParaRPr lang="en-US" dirty="0"/>
          </a:p>
          <a:p>
            <a:pPr marL="0" marR="0" indent="0" algn="l" defTabSz="457200" rtl="0" eaLnBrk="1" fontAlgn="auto" latinLnBrk="0" hangingPunct="1">
              <a:lnSpc>
                <a:spcPct val="100000"/>
              </a:lnSpc>
              <a:spcBef>
                <a:spcPts val="0"/>
              </a:spcBef>
              <a:spcAft>
                <a:spcPts val="600"/>
              </a:spcAft>
              <a:buClrTx/>
              <a:buSzTx/>
              <a:buFontTx/>
              <a:buNone/>
              <a:tabLst/>
              <a:defRPr/>
            </a:pPr>
            <a:r>
              <a:rPr lang="en-US" dirty="0"/>
              <a:t>Amazon MQ is an AWS service offering, which means it is highly available. </a:t>
            </a:r>
          </a:p>
          <a:p>
            <a:pPr marL="0" marR="0" indent="0" algn="l" defTabSz="457200" rtl="0" eaLnBrk="1" fontAlgn="auto" latinLnBrk="0" hangingPunct="1">
              <a:lnSpc>
                <a:spcPct val="100000"/>
              </a:lnSpc>
              <a:spcBef>
                <a:spcPts val="0"/>
              </a:spcBef>
              <a:spcAft>
                <a:spcPts val="600"/>
              </a:spcAft>
              <a:buClrTx/>
              <a:buSzTx/>
              <a:buFontTx/>
              <a:buNone/>
              <a:tabLst/>
              <a:defRPr/>
            </a:pPr>
            <a:endParaRPr lang="en-US" dirty="0"/>
          </a:p>
          <a:p>
            <a:pPr marL="0" marR="0" indent="0" algn="l" defTabSz="457200" rtl="0" eaLnBrk="1" fontAlgn="auto" latinLnBrk="0" hangingPunct="1">
              <a:lnSpc>
                <a:spcPct val="100000"/>
              </a:lnSpc>
              <a:spcBef>
                <a:spcPts val="0"/>
              </a:spcBef>
              <a:spcAft>
                <a:spcPts val="600"/>
              </a:spcAft>
              <a:buClrTx/>
              <a:buSzTx/>
              <a:buFontTx/>
              <a:buNone/>
              <a:tabLst/>
              <a:defRPr/>
            </a:pPr>
            <a:r>
              <a:rPr lang="en-US" dirty="0"/>
              <a:t>With Amazon MQ, you get direct access to the </a:t>
            </a:r>
            <a:r>
              <a:rPr lang="en-US" dirty="0" err="1"/>
              <a:t>ActiveMQ</a:t>
            </a:r>
            <a:r>
              <a:rPr lang="en-US" dirty="0"/>
              <a:t> console and industry standard APIs and protocols for messaging, including JMS, NMS, STOMP, and MQTT .</a:t>
            </a:r>
          </a:p>
          <a:p>
            <a:pPr marL="0" marR="0" indent="0" algn="l" defTabSz="457200" rtl="0" eaLnBrk="1" fontAlgn="auto" latinLnBrk="0" hangingPunct="1">
              <a:lnSpc>
                <a:spcPct val="100000"/>
              </a:lnSpc>
              <a:spcBef>
                <a:spcPts val="0"/>
              </a:spcBef>
              <a:spcAft>
                <a:spcPts val="600"/>
              </a:spcAft>
              <a:buClrTx/>
              <a:buSzTx/>
              <a:buFontTx/>
              <a:buNone/>
              <a:tabLst/>
              <a:defRPr/>
            </a:pPr>
            <a:endParaRPr lang="en-US" dirty="0"/>
          </a:p>
          <a:p>
            <a:pPr marL="0" marR="0" indent="0" algn="l" defTabSz="457200" rtl="0" eaLnBrk="1" fontAlgn="auto" latinLnBrk="0" hangingPunct="1">
              <a:lnSpc>
                <a:spcPct val="100000"/>
              </a:lnSpc>
              <a:spcBef>
                <a:spcPts val="0"/>
              </a:spcBef>
              <a:spcAft>
                <a:spcPts val="600"/>
              </a:spcAft>
              <a:buClrTx/>
              <a:buSzTx/>
              <a:buFontTx/>
              <a:buNone/>
              <a:tabLst/>
              <a:defRPr/>
            </a:pPr>
            <a:r>
              <a:rPr lang="en-US" dirty="0"/>
              <a:t>Lastly, you do not need to rewrite existing messaging code. You can simply move your messaging queue into the AWS Cloud.</a:t>
            </a:r>
          </a:p>
          <a:p>
            <a:pPr marL="0" marR="0" indent="0" algn="l" defTabSz="457200" rtl="0" eaLnBrk="1" fontAlgn="auto" latinLnBrk="0" hangingPunct="1">
              <a:lnSpc>
                <a:spcPct val="100000"/>
              </a:lnSpc>
              <a:spcBef>
                <a:spcPts val="0"/>
              </a:spcBef>
              <a:spcAft>
                <a:spcPts val="600"/>
              </a:spcAft>
              <a:buClrTx/>
              <a:buSzTx/>
              <a:buFontTx/>
              <a:buNone/>
              <a:tabLst/>
              <a:defRPr/>
            </a:pPr>
            <a:endParaRPr lang="en-US" dirty="0"/>
          </a:p>
        </p:txBody>
      </p:sp>
    </p:spTree>
    <p:extLst>
      <p:ext uri="{BB962C8B-B14F-4D97-AF65-F5344CB8AC3E}">
        <p14:creationId xmlns:p14="http://schemas.microsoft.com/office/powerpoint/2010/main" val="61997702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20000"/>
              </a:lnSpc>
            </a:pPr>
            <a:r>
              <a:rPr lang="en-US" sz="1100" dirty="0"/>
              <a:t>AWS chose to service Apache </a:t>
            </a:r>
            <a:r>
              <a:rPr lang="en-US" sz="1100" dirty="0" err="1"/>
              <a:t>ActiveMQ</a:t>
            </a:r>
            <a:r>
              <a:rPr lang="en-US" sz="1100" dirty="0"/>
              <a:t> for a number of reasons, including </a:t>
            </a:r>
            <a:r>
              <a:rPr lang="en-US" sz="1100" dirty="0" err="1"/>
              <a:t>ActiveMQ</a:t>
            </a:r>
            <a:r>
              <a:rPr lang="en-US" sz="1100" dirty="0"/>
              <a:t> has full support for XA transactions, queue selectors, server sessions, and queue browsers.</a:t>
            </a:r>
          </a:p>
          <a:p>
            <a:pPr>
              <a:lnSpc>
                <a:spcPct val="120000"/>
              </a:lnSpc>
            </a:pPr>
            <a:r>
              <a:rPr lang="en-US" sz="1100" dirty="0"/>
              <a:t>Amazon MQ provides support for all Apache </a:t>
            </a:r>
            <a:r>
              <a:rPr lang="en-US" sz="1100" dirty="0" err="1"/>
              <a:t>ActiveMQ</a:t>
            </a:r>
            <a:r>
              <a:rPr lang="en-US" sz="1100" dirty="0"/>
              <a:t> features, such as:</a:t>
            </a:r>
          </a:p>
          <a:p>
            <a:pPr>
              <a:lnSpc>
                <a:spcPct val="120000"/>
              </a:lnSpc>
            </a:pPr>
            <a:r>
              <a:rPr lang="en-US" sz="1100" dirty="0"/>
              <a:t>•</a:t>
            </a:r>
            <a:r>
              <a:rPr lang="en-US" sz="1100" baseline="0" dirty="0"/>
              <a:t>  </a:t>
            </a:r>
            <a:r>
              <a:rPr lang="en-US" sz="1100" dirty="0"/>
              <a:t>Queues and topics, with durable and non-durable subscriptions</a:t>
            </a:r>
          </a:p>
          <a:p>
            <a:pPr>
              <a:lnSpc>
                <a:spcPct val="120000"/>
              </a:lnSpc>
            </a:pPr>
            <a:r>
              <a:rPr lang="en-US" sz="1100" dirty="0"/>
              <a:t>•</a:t>
            </a:r>
            <a:r>
              <a:rPr lang="en-US" sz="1100" baseline="0" dirty="0"/>
              <a:t>  </a:t>
            </a:r>
            <a:r>
              <a:rPr lang="en-US" sz="1100" dirty="0"/>
              <a:t>Push-based and poll-based messaging</a:t>
            </a:r>
          </a:p>
          <a:p>
            <a:pPr>
              <a:lnSpc>
                <a:spcPct val="120000"/>
              </a:lnSpc>
            </a:pPr>
            <a:r>
              <a:rPr lang="en-US" sz="1100" dirty="0"/>
              <a:t>•</a:t>
            </a:r>
            <a:r>
              <a:rPr lang="en-US" sz="1100" baseline="0" dirty="0"/>
              <a:t>  </a:t>
            </a:r>
            <a:r>
              <a:rPr lang="en-US" sz="1100" dirty="0"/>
              <a:t>Routing</a:t>
            </a:r>
          </a:p>
          <a:p>
            <a:pPr>
              <a:lnSpc>
                <a:spcPct val="120000"/>
              </a:lnSpc>
            </a:pPr>
            <a:r>
              <a:rPr lang="en-US" sz="1100" dirty="0"/>
              <a:t>•</a:t>
            </a:r>
            <a:r>
              <a:rPr lang="en-US" sz="1100" baseline="0" dirty="0"/>
              <a:t>  </a:t>
            </a:r>
            <a:r>
              <a:rPr lang="en-US" sz="1100" dirty="0"/>
              <a:t>Filtering</a:t>
            </a:r>
          </a:p>
          <a:p>
            <a:pPr>
              <a:lnSpc>
                <a:spcPct val="120000"/>
              </a:lnSpc>
            </a:pPr>
            <a:r>
              <a:rPr lang="en-US" sz="1100" dirty="0"/>
              <a:t>•</a:t>
            </a:r>
            <a:r>
              <a:rPr lang="en-US" sz="1100" baseline="0" dirty="0"/>
              <a:t>  </a:t>
            </a:r>
            <a:r>
              <a:rPr lang="en-US" sz="1100" dirty="0"/>
              <a:t>Large message payloads, up to 32 MB</a:t>
            </a:r>
          </a:p>
          <a:p>
            <a:pPr>
              <a:lnSpc>
                <a:spcPct val="120000"/>
              </a:lnSpc>
            </a:pPr>
            <a:r>
              <a:rPr lang="en-US" sz="1100" dirty="0"/>
              <a:t>•</a:t>
            </a:r>
            <a:r>
              <a:rPr lang="en-US" sz="1100" baseline="0" dirty="0"/>
              <a:t>  </a:t>
            </a:r>
            <a:r>
              <a:rPr lang="en-US" sz="1100" dirty="0"/>
              <a:t>JMS local and distributed, or XA, transactions, and more</a:t>
            </a:r>
          </a:p>
          <a:p>
            <a:pPr>
              <a:lnSpc>
                <a:spcPct val="120000"/>
              </a:lnSpc>
            </a:pPr>
            <a:r>
              <a:rPr lang="en-US" sz="1100" dirty="0"/>
              <a:t>Additionally, Amazon MQ provides:</a:t>
            </a:r>
          </a:p>
          <a:p>
            <a:pPr>
              <a:lnSpc>
                <a:spcPct val="120000"/>
              </a:lnSpc>
            </a:pPr>
            <a:r>
              <a:rPr lang="en-US" sz="1100" dirty="0"/>
              <a:t>•</a:t>
            </a:r>
            <a:r>
              <a:rPr lang="en-US" sz="1100" baseline="0" dirty="0"/>
              <a:t>  </a:t>
            </a:r>
            <a:r>
              <a:rPr lang="en-US" sz="1100" dirty="0"/>
              <a:t>Seven nines of message durability</a:t>
            </a:r>
          </a:p>
          <a:p>
            <a:pPr>
              <a:lnSpc>
                <a:spcPct val="120000"/>
              </a:lnSpc>
            </a:pPr>
            <a:r>
              <a:rPr lang="en-US" sz="1100" dirty="0"/>
              <a:t>•</a:t>
            </a:r>
            <a:r>
              <a:rPr lang="en-US" sz="1100" baseline="0" dirty="0"/>
              <a:t>  </a:t>
            </a:r>
            <a:r>
              <a:rPr lang="en-US" sz="1100" dirty="0"/>
              <a:t>Service without an upfront investment or minimum fee, and pay-as-you-go messaging instance and storage options</a:t>
            </a:r>
          </a:p>
          <a:p>
            <a:pPr>
              <a:lnSpc>
                <a:spcPct val="120000"/>
              </a:lnSpc>
            </a:pPr>
            <a:r>
              <a:rPr lang="en-US" sz="1100" dirty="0"/>
              <a:t>•</a:t>
            </a:r>
            <a:r>
              <a:rPr lang="en-US" sz="1100" baseline="0" dirty="0"/>
              <a:t>  </a:t>
            </a:r>
            <a:r>
              <a:rPr lang="en-US" sz="1100" dirty="0"/>
              <a:t>A Free Tier</a:t>
            </a:r>
          </a:p>
          <a:p>
            <a:pPr>
              <a:lnSpc>
                <a:spcPct val="120000"/>
              </a:lnSpc>
            </a:pPr>
            <a:endParaRPr lang="en-US" sz="1100" dirty="0"/>
          </a:p>
        </p:txBody>
      </p:sp>
    </p:spTree>
    <p:extLst>
      <p:ext uri="{BB962C8B-B14F-4D97-AF65-F5344CB8AC3E}">
        <p14:creationId xmlns:p14="http://schemas.microsoft.com/office/powerpoint/2010/main" val="70962143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Additional decoupling services available on AWS, include Amazon </a:t>
            </a:r>
            <a:r>
              <a:rPr lang="en-US" dirty="0" err="1"/>
              <a:t>DynamoDB</a:t>
            </a:r>
            <a:r>
              <a:rPr lang="en-US" dirty="0"/>
              <a:t>, Amazon API Gateway, and AWS Lambda. These services are covered in Parts 4, 5, and 6, respectively.</a:t>
            </a:r>
          </a:p>
        </p:txBody>
      </p:sp>
    </p:spTree>
    <p:extLst>
      <p:ext uri="{BB962C8B-B14F-4D97-AF65-F5344CB8AC3E}">
        <p14:creationId xmlns:p14="http://schemas.microsoft.com/office/powerpoint/2010/main" val="153717746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Part 4, you will learn about loose coupling with Amazon </a:t>
            </a:r>
            <a:r>
              <a:rPr lang="en-US" dirty="0" err="1"/>
              <a:t>DynamoDB</a:t>
            </a:r>
            <a:r>
              <a:rPr lang="en-US" dirty="0"/>
              <a:t>.</a:t>
            </a:r>
          </a:p>
        </p:txBody>
      </p:sp>
    </p:spTree>
    <p:extLst>
      <p:ext uri="{BB962C8B-B14F-4D97-AF65-F5344CB8AC3E}">
        <p14:creationId xmlns:p14="http://schemas.microsoft.com/office/powerpoint/2010/main" val="155434901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err="1">
                <a:latin typeface="Amazon Ember Light" panose="020B0403020204020204" pitchFamily="34" charset="0"/>
                <a:ea typeface="Amazon Ember Light" panose="020B0403020204020204" pitchFamily="34" charset="0"/>
                <a:cs typeface="Amazon Ember Light" panose="020B0403020204020204" pitchFamily="34" charset="0"/>
              </a:rPr>
              <a:t>DynamoDB</a:t>
            </a: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 is a great solution for storing and retrieving your processing output with high throughput. It is highly available, fault tolerant, and fully managed.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err="1">
                <a:latin typeface="Amazon Ember Light" panose="020B0403020204020204" pitchFamily="34" charset="0"/>
                <a:ea typeface="Amazon Ember Light" panose="020B0403020204020204" pitchFamily="34" charset="0"/>
                <a:cs typeface="Amazon Ember Light" panose="020B0403020204020204" pitchFamily="34" charset="0"/>
              </a:rPr>
              <a:t>DynamoDB</a:t>
            </a: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 is a managed, NoSQL database solution that works well for loosely coupled sessions. You can use it to decouple your infrastructure by storing and retrieving processing output like session state data or shopping card  data. It is ideal for data that only needs to be stored temporarily, like mobile voting polls.</a:t>
            </a:r>
          </a:p>
          <a:p>
            <a:endParaRPr lang="en-US" dirty="0"/>
          </a:p>
          <a:p>
            <a:endParaRPr lang="en-US" dirty="0"/>
          </a:p>
        </p:txBody>
      </p:sp>
    </p:spTree>
    <p:extLst>
      <p:ext uri="{BB962C8B-B14F-4D97-AF65-F5344CB8AC3E}">
        <p14:creationId xmlns:p14="http://schemas.microsoft.com/office/powerpoint/2010/main" val="12254690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D6164AEC-E7FB-3B47-9EB4-CE70B42D0988}"/>
              </a:ext>
            </a:extLst>
          </p:cNvPr>
          <p:cNvSpPr>
            <a:spLocks noGrp="1"/>
          </p:cNvSpPr>
          <p:nvPr>
            <p:ph type="body" idx="1"/>
          </p:nvPr>
        </p:nvSpPr>
        <p:spPr/>
        <p:txBody>
          <a:bodyPr/>
          <a:lstStyle/>
          <a:p>
            <a:r>
              <a:rPr lang="en-US" dirty="0"/>
              <a:t>In part one, you will take a look at what loose coupling means. A best practice is to make sure that you loosely couple your components. </a:t>
            </a:r>
          </a:p>
        </p:txBody>
      </p:sp>
    </p:spTree>
    <p:extLst>
      <p:ext uri="{BB962C8B-B14F-4D97-AF65-F5344CB8AC3E}">
        <p14:creationId xmlns:p14="http://schemas.microsoft.com/office/powerpoint/2010/main" val="180576374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an example of how you can use Amazon SQS and </a:t>
            </a:r>
            <a:r>
              <a:rPr lang="en-US" dirty="0" err="1"/>
              <a:t>DynamoDB</a:t>
            </a:r>
            <a:r>
              <a:rPr lang="en-US" dirty="0"/>
              <a:t> as a mobile voting platform.</a:t>
            </a:r>
          </a:p>
          <a:p>
            <a:endParaRPr lang="en-US" dirty="0"/>
          </a:p>
          <a:p>
            <a:r>
              <a:rPr lang="en-US" dirty="0"/>
              <a:t>To start, a vote is uploaded from a phone. The queue then sends the vote to an automatic scaling group that runs an application to determine if the vote is valid. Based on the outcome of the processing, the vote goes to the valid vote table or the invalid vote table in </a:t>
            </a:r>
            <a:r>
              <a:rPr lang="en-US" dirty="0" err="1"/>
              <a:t>DynamoDB</a:t>
            </a:r>
            <a:r>
              <a:rPr lang="en-US" dirty="0"/>
              <a:t>. Once all votes are processed, the valid votes are sent to an automatic scaling group that publishes the results to the web.</a:t>
            </a:r>
          </a:p>
          <a:p>
            <a:endParaRPr lang="en-US" dirty="0"/>
          </a:p>
          <a:p>
            <a:r>
              <a:rPr lang="en-US" dirty="0"/>
              <a:t>Because voting is usually temporary and the data doesn’t need to be kept forever, </a:t>
            </a:r>
            <a:r>
              <a:rPr lang="en-US" dirty="0" err="1"/>
              <a:t>DynamoDB</a:t>
            </a:r>
            <a:r>
              <a:rPr lang="en-US" dirty="0"/>
              <a:t> is a great resource for this scenario. The tables can be dropped when the election is over or the results can be saved to an Amazon S3 bucket for review at a later date.</a:t>
            </a:r>
          </a:p>
          <a:p>
            <a:endParaRPr lang="en-US" dirty="0"/>
          </a:p>
        </p:txBody>
      </p:sp>
    </p:spTree>
    <p:extLst>
      <p:ext uri="{BB962C8B-B14F-4D97-AF65-F5344CB8AC3E}">
        <p14:creationId xmlns:p14="http://schemas.microsoft.com/office/powerpoint/2010/main" val="42356058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This case study shows how </a:t>
            </a:r>
            <a:r>
              <a:rPr lang="en-US" baseline="0" dirty="0" err="1"/>
              <a:t>Tokyu</a:t>
            </a:r>
            <a:r>
              <a:rPr lang="en-US" baseline="0" dirty="0"/>
              <a:t> Hands used </a:t>
            </a:r>
            <a:r>
              <a:rPr lang="en-US" baseline="0" dirty="0" err="1"/>
              <a:t>DynamoDB</a:t>
            </a:r>
            <a:r>
              <a:rPr lang="en-US" baseline="0" dirty="0"/>
              <a:t> to avoid backend system outages. Take a moment to review the case study. </a:t>
            </a:r>
          </a:p>
        </p:txBody>
      </p:sp>
    </p:spTree>
    <p:extLst>
      <p:ext uri="{BB962C8B-B14F-4D97-AF65-F5344CB8AC3E}">
        <p14:creationId xmlns:p14="http://schemas.microsoft.com/office/powerpoint/2010/main" val="168970694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This is an example of how </a:t>
            </a:r>
            <a:r>
              <a:rPr lang="en-US" baseline="0" dirty="0" err="1"/>
              <a:t>Tokyu</a:t>
            </a:r>
            <a:r>
              <a:rPr lang="en-US" baseline="0" dirty="0"/>
              <a:t> Hands used </a:t>
            </a:r>
            <a:r>
              <a:rPr lang="en-US" baseline="0" dirty="0" err="1"/>
              <a:t>DynamoDB</a:t>
            </a:r>
            <a:r>
              <a:rPr lang="en-US" baseline="0" dirty="0"/>
              <a:t> to avoid back-end system outages. Take a moment to review identified solutions.</a:t>
            </a:r>
          </a:p>
        </p:txBody>
      </p:sp>
    </p:spTree>
    <p:extLst>
      <p:ext uri="{BB962C8B-B14F-4D97-AF65-F5344CB8AC3E}">
        <p14:creationId xmlns:p14="http://schemas.microsoft.com/office/powerpoint/2010/main" val="146372014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Take a moment to review the benefits realized.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To learn more about how TOKYU HANDS uses AWS, select the link. </a:t>
            </a:r>
          </a:p>
          <a:p>
            <a:r>
              <a:rPr lang="en-US" baseline="0" dirty="0">
                <a:hlinkClick r:id="rId3"/>
              </a:rPr>
              <a:t>https://aws.amazon.com/blogs/aws/how-tokyu-hands-architected-a-cost-effective-shopping-system-with-amazon-dynamodb/</a:t>
            </a:r>
            <a:r>
              <a:rPr lang="en-US" baseline="0" dirty="0"/>
              <a:t>	</a:t>
            </a:r>
          </a:p>
          <a:p>
            <a:endParaRPr lang="en-US" baseline="0" dirty="0"/>
          </a:p>
        </p:txBody>
      </p:sp>
    </p:spTree>
    <p:extLst>
      <p:ext uri="{BB962C8B-B14F-4D97-AF65-F5344CB8AC3E}">
        <p14:creationId xmlns:p14="http://schemas.microsoft.com/office/powerpoint/2010/main" val="15208263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Introducing part</a:t>
            </a:r>
            <a:r>
              <a:rPr lang="en-US" baseline="0" dirty="0"/>
              <a:t> five, </a:t>
            </a:r>
            <a:r>
              <a:rPr lang="en-US" dirty="0"/>
              <a:t>where you will explore the Amazon API Gateway.</a:t>
            </a:r>
          </a:p>
        </p:txBody>
      </p:sp>
    </p:spTree>
    <p:extLst>
      <p:ext uri="{BB962C8B-B14F-4D97-AF65-F5344CB8AC3E}">
        <p14:creationId xmlns:p14="http://schemas.microsoft.com/office/powerpoint/2010/main" val="338899550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3" y="4560572"/>
            <a:ext cx="5440678" cy="3993119"/>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Amazon API Gateway enables you to loosely couple your systems. It allows you to create APIs that act as front doors for your applications to access data, business logic, or functionality from your backend services.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It is fully managed and handles all the tasks involved in accepting and processing hundreds of thousands of concurrent API calls. It is designed to handle workloads running on Amazon EC2, AWS Lambda, and any other web application.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p:txBody>
      </p:sp>
    </p:spTree>
    <p:extLst>
      <p:ext uri="{BB962C8B-B14F-4D97-AF65-F5344CB8AC3E}">
        <p14:creationId xmlns:p14="http://schemas.microsoft.com/office/powerpoint/2010/main" val="112381265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Features of the Amazon API Gateway include the ability to:</a:t>
            </a:r>
          </a:p>
          <a:p>
            <a:r>
              <a:rPr lang="en-US" baseline="0" dirty="0"/>
              <a:t>•  Host and use multiple versions and stages of your APIs</a:t>
            </a:r>
          </a:p>
          <a:p>
            <a:r>
              <a:rPr lang="en-US" baseline="0" dirty="0"/>
              <a:t>•  Create and distribute API keys to developers</a:t>
            </a:r>
          </a:p>
          <a:p>
            <a:r>
              <a:rPr lang="en-US" baseline="0" dirty="0"/>
              <a:t>•  Leverage signature version 4 to authorize access to APIs</a:t>
            </a:r>
          </a:p>
          <a:p>
            <a:r>
              <a:rPr lang="en-US" baseline="0" dirty="0"/>
              <a:t>•  Throttle and monitor requests to protect your backend, so if you have a bad actor or someone who has bad code, you can turn off their access to your data</a:t>
            </a:r>
          </a:p>
          <a:p>
            <a:r>
              <a:rPr lang="en-US" baseline="0" dirty="0"/>
              <a:t>The Amazon API Gateway integrates with:</a:t>
            </a:r>
          </a:p>
          <a:p>
            <a:r>
              <a:rPr lang="en-US" baseline="0" dirty="0"/>
              <a:t>•  AWS Lambda</a:t>
            </a:r>
          </a:p>
          <a:p>
            <a:r>
              <a:rPr lang="en-US" baseline="0" dirty="0"/>
              <a:t>•  AWS Marketplace</a:t>
            </a:r>
          </a:p>
          <a:p>
            <a:r>
              <a:rPr lang="en-US" baseline="0" dirty="0"/>
              <a:t>•  Endpoints with Private VPCs</a:t>
            </a:r>
          </a:p>
        </p:txBody>
      </p:sp>
    </p:spTree>
    <p:extLst>
      <p:ext uri="{BB962C8B-B14F-4D97-AF65-F5344CB8AC3E}">
        <p14:creationId xmlns:p14="http://schemas.microsoft.com/office/powerpoint/2010/main" val="97098543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u="none" dirty="0"/>
              <a:t>Additional benefits of the Amazon API Gateway include:</a:t>
            </a:r>
          </a:p>
          <a:p>
            <a:r>
              <a:rPr lang="en-US" b="0" u="none" dirty="0"/>
              <a:t>•</a:t>
            </a:r>
            <a:r>
              <a:rPr lang="en-US" b="0" u="none" baseline="0" dirty="0"/>
              <a:t>  </a:t>
            </a:r>
            <a:r>
              <a:rPr lang="en-US" b="0" u="none" dirty="0"/>
              <a:t>Managed cache to store API responses</a:t>
            </a:r>
          </a:p>
          <a:p>
            <a:r>
              <a:rPr lang="en-US" b="0" u="none" dirty="0"/>
              <a:t>•</a:t>
            </a:r>
            <a:r>
              <a:rPr lang="en-US" b="0" u="none" baseline="0" dirty="0"/>
              <a:t>  </a:t>
            </a:r>
            <a:r>
              <a:rPr lang="en-US" b="0" u="none" dirty="0"/>
              <a:t>Reduced latency and distributed denial of service, or </a:t>
            </a:r>
            <a:r>
              <a:rPr lang="en-US" b="0" u="none" dirty="0" err="1"/>
              <a:t>DDoS</a:t>
            </a:r>
            <a:r>
              <a:rPr lang="en-US" b="0" u="none" dirty="0"/>
              <a:t>, protection through Amazon </a:t>
            </a:r>
            <a:r>
              <a:rPr lang="en-US" b="0" u="none" dirty="0" err="1"/>
              <a:t>CloudFront</a:t>
            </a:r>
            <a:endParaRPr lang="en-US" b="0" u="none" dirty="0"/>
          </a:p>
          <a:p>
            <a:r>
              <a:rPr lang="en-US" b="0" u="none" dirty="0"/>
              <a:t>•</a:t>
            </a:r>
            <a:r>
              <a:rPr lang="en-US" b="0" u="none" baseline="0" dirty="0"/>
              <a:t>  </a:t>
            </a:r>
            <a:r>
              <a:rPr lang="en-US" b="0" u="none" dirty="0"/>
              <a:t>SDK generation for iOS, Android, and JavaScript</a:t>
            </a:r>
          </a:p>
          <a:p>
            <a:r>
              <a:rPr lang="en-US" b="0" u="none" dirty="0"/>
              <a:t>•</a:t>
            </a:r>
            <a:r>
              <a:rPr lang="en-US" b="0" u="none" baseline="0" dirty="0"/>
              <a:t>  </a:t>
            </a:r>
            <a:r>
              <a:rPr lang="en-US" b="0" u="none" dirty="0" err="1"/>
              <a:t>OpenAPI</a:t>
            </a:r>
            <a:r>
              <a:rPr lang="en-US" b="0" u="none" dirty="0"/>
              <a:t> Specification, or Swagger, support. Swagger is a specification and complete framework implementation for describing, producing, consuming, and visualizing RESTful web services.</a:t>
            </a:r>
          </a:p>
          <a:p>
            <a:r>
              <a:rPr lang="en-US" b="0" u="none" dirty="0"/>
              <a:t>•</a:t>
            </a:r>
            <a:r>
              <a:rPr lang="en-US" b="0" u="none" baseline="0" dirty="0"/>
              <a:t>  </a:t>
            </a:r>
            <a:r>
              <a:rPr lang="en-US" b="0" u="none" dirty="0"/>
              <a:t>Request and response data transformation</a:t>
            </a:r>
          </a:p>
        </p:txBody>
      </p:sp>
    </p:spTree>
    <p:extLst>
      <p:ext uri="{BB962C8B-B14F-4D97-AF65-F5344CB8AC3E}">
        <p14:creationId xmlns:p14="http://schemas.microsoft.com/office/powerpoint/2010/main" val="66054949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kern="1200" dirty="0">
                <a:solidFill>
                  <a:schemeClr val="tx1"/>
                </a:solidFill>
                <a:effectLst/>
                <a:ea typeface="+mn-ea"/>
                <a:cs typeface="+mn-cs"/>
              </a:rPr>
              <a:t>This example shows a </a:t>
            </a:r>
            <a:r>
              <a:rPr lang="en-US" kern="1200" dirty="0" err="1">
                <a:solidFill>
                  <a:schemeClr val="tx1"/>
                </a:solidFill>
                <a:effectLst/>
                <a:ea typeface="+mn-ea"/>
                <a:cs typeface="+mn-cs"/>
              </a:rPr>
              <a:t>serverless</a:t>
            </a:r>
            <a:r>
              <a:rPr lang="en-US" kern="1200" dirty="0">
                <a:solidFill>
                  <a:schemeClr val="tx1"/>
                </a:solidFill>
                <a:effectLst/>
                <a:ea typeface="+mn-ea"/>
                <a:cs typeface="+mn-cs"/>
              </a:rPr>
              <a:t> architecture using the API Gateway. It includes a variety of Amazon software development kits, or SDKs. Amazon Route 53 performs the DNS resolution, and Amazon </a:t>
            </a:r>
            <a:r>
              <a:rPr lang="en-US" kern="1200" dirty="0" err="1">
                <a:solidFill>
                  <a:schemeClr val="tx1"/>
                </a:solidFill>
                <a:effectLst/>
                <a:ea typeface="+mn-ea"/>
                <a:cs typeface="+mn-cs"/>
              </a:rPr>
              <a:t>CloudFront</a:t>
            </a:r>
            <a:r>
              <a:rPr lang="en-US" kern="1200" dirty="0">
                <a:solidFill>
                  <a:schemeClr val="tx1"/>
                </a:solidFill>
                <a:effectLst/>
                <a:ea typeface="+mn-ea"/>
                <a:cs typeface="+mn-cs"/>
              </a:rPr>
              <a:t> serves cached data from the Amazon S3 bucket where the static images are stored.</a:t>
            </a:r>
          </a:p>
          <a:p>
            <a:endParaRPr lang="en-US" kern="1200" dirty="0">
              <a:solidFill>
                <a:schemeClr val="tx1"/>
              </a:solidFill>
              <a:effectLst/>
              <a:ea typeface="+mn-ea"/>
              <a:cs typeface="+mn-cs"/>
            </a:endParaRPr>
          </a:p>
          <a:p>
            <a:r>
              <a:rPr lang="en-US" kern="1200" dirty="0">
                <a:solidFill>
                  <a:schemeClr val="tx1"/>
                </a:solidFill>
                <a:effectLst/>
                <a:ea typeface="+mn-ea"/>
                <a:cs typeface="+mn-cs"/>
              </a:rPr>
              <a:t>After the API Gateway receives a response to a request to your backend, it caches the response in its own cache. When the same request comes through again, the API Gateway checks its cache for the request and returns it without having to check with the origin instances.</a:t>
            </a:r>
          </a:p>
          <a:p>
            <a:endParaRPr lang="en-US" kern="1200" dirty="0">
              <a:solidFill>
                <a:schemeClr val="tx1"/>
              </a:solidFill>
              <a:effectLst/>
              <a:ea typeface="+mn-ea"/>
              <a:cs typeface="+mn-cs"/>
            </a:endParaRPr>
          </a:p>
          <a:p>
            <a:r>
              <a:rPr lang="en-US" kern="1200" dirty="0">
                <a:solidFill>
                  <a:schemeClr val="tx1"/>
                </a:solidFill>
                <a:effectLst/>
                <a:ea typeface="+mn-ea"/>
                <a:cs typeface="+mn-cs"/>
              </a:rPr>
              <a:t>The API Gateway can work in conjunction with AWS Lambda and any of the web services shown, like </a:t>
            </a:r>
            <a:r>
              <a:rPr lang="en-US" kern="1200" dirty="0" err="1">
                <a:solidFill>
                  <a:schemeClr val="tx1"/>
                </a:solidFill>
                <a:effectLst/>
                <a:ea typeface="+mn-ea"/>
                <a:cs typeface="+mn-cs"/>
              </a:rPr>
              <a:t>DynamoDB</a:t>
            </a:r>
            <a:r>
              <a:rPr lang="en-US" kern="1200" dirty="0">
                <a:solidFill>
                  <a:schemeClr val="tx1"/>
                </a:solidFill>
                <a:effectLst/>
                <a:ea typeface="+mn-ea"/>
                <a:cs typeface="+mn-cs"/>
              </a:rPr>
              <a:t> and Amazon EC2 instances.</a:t>
            </a:r>
          </a:p>
          <a:p>
            <a:endParaRPr lang="en-US" kern="1200" dirty="0">
              <a:solidFill>
                <a:schemeClr val="tx1"/>
              </a:solidFill>
              <a:effectLst/>
              <a:ea typeface="+mn-ea"/>
              <a:cs typeface="+mn-cs"/>
            </a:endParaRPr>
          </a:p>
        </p:txBody>
      </p:sp>
    </p:spTree>
    <p:extLst>
      <p:ext uri="{BB962C8B-B14F-4D97-AF65-F5344CB8AC3E}">
        <p14:creationId xmlns:p14="http://schemas.microsoft.com/office/powerpoint/2010/main" val="85866631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part six, you will learn about </a:t>
            </a:r>
            <a:r>
              <a:rPr lang="en-US" dirty="0" err="1"/>
              <a:t>serverless</a:t>
            </a:r>
            <a:r>
              <a:rPr lang="en-US" dirty="0"/>
              <a:t> architectures and loose coupling.</a:t>
            </a:r>
          </a:p>
        </p:txBody>
      </p:sp>
    </p:spTree>
    <p:extLst>
      <p:ext uri="{BB962C8B-B14F-4D97-AF65-F5344CB8AC3E}">
        <p14:creationId xmlns:p14="http://schemas.microsoft.com/office/powerpoint/2010/main" val="12134735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4442508"/>
          </a:xfrm>
        </p:spPr>
        <p:txBody>
          <a:bodyPr/>
          <a:lstStyle/>
          <a:p>
            <a:r>
              <a:rPr lang="en-US" kern="1200" dirty="0">
                <a:solidFill>
                  <a:schemeClr val="tx1"/>
                </a:solidFill>
                <a:effectLst/>
                <a:ea typeface="+mn-ea"/>
                <a:cs typeface="+mn-cs"/>
              </a:rPr>
              <a:t>Traditional infrastructures revolve around chains of tightly integrated servers, each with a specific purpose. When one component or layer goes down, the disruption to the system can be fatal. Additionally, traditional infrastructures impede scaling; if you add or remove servers at one layer, every server on every connecting layer must also be connected appropriately.</a:t>
            </a:r>
          </a:p>
          <a:p>
            <a:endParaRPr lang="en-US" kern="1200" dirty="0">
              <a:solidFill>
                <a:schemeClr val="tx1"/>
              </a:solidFill>
              <a:effectLst/>
              <a:ea typeface="+mn-ea"/>
              <a:cs typeface="+mn-cs"/>
            </a:endParaRPr>
          </a:p>
          <a:p>
            <a:r>
              <a:rPr lang="en-US" kern="1200" dirty="0">
                <a:solidFill>
                  <a:schemeClr val="tx1"/>
                </a:solidFill>
                <a:effectLst/>
                <a:ea typeface="+mn-ea"/>
                <a:cs typeface="+mn-cs"/>
              </a:rPr>
              <a:t>A best practice is to make sure components are loosely coupled. Loose coupling refers to designing architectures with interdependent components. This reduces interdependencies,  so a change or failure of one component does not affect other components. With loose coupling, you leverage managed solutions as intermediaries between layers of your system. This way, failures and scaling of a component or a layer are automatically handled by the intermediary.</a:t>
            </a:r>
          </a:p>
          <a:p>
            <a:endParaRPr lang="en-US" kern="1200" dirty="0">
              <a:solidFill>
                <a:schemeClr val="tx1"/>
              </a:solidFill>
              <a:effectLst/>
              <a:ea typeface="+mn-ea"/>
              <a:cs typeface="+mn-cs"/>
            </a:endParaRPr>
          </a:p>
          <a:p>
            <a:r>
              <a:rPr lang="en-US" kern="1200" dirty="0">
                <a:solidFill>
                  <a:schemeClr val="tx1"/>
                </a:solidFill>
                <a:effectLst/>
                <a:ea typeface="+mn-ea"/>
                <a:cs typeface="+mn-cs"/>
              </a:rPr>
              <a:t>Two primary solutions for decoupling components are load balancers and message queues.</a:t>
            </a:r>
          </a:p>
          <a:p>
            <a:endParaRPr lang="en-US" kern="1200" dirty="0">
              <a:solidFill>
                <a:schemeClr val="tx1"/>
              </a:solidFill>
              <a:effectLst/>
              <a:ea typeface="+mn-ea"/>
              <a:cs typeface="+mn-cs"/>
            </a:endParaRPr>
          </a:p>
          <a:p>
            <a:r>
              <a:rPr lang="en-US" kern="1200" dirty="0">
                <a:solidFill>
                  <a:schemeClr val="tx1"/>
                </a:solidFill>
                <a:effectLst/>
                <a:ea typeface="+mn-ea"/>
                <a:cs typeface="+mn-cs"/>
              </a:rPr>
              <a:t>In the diagram, the solution on the left illustrates a collection of tightly coupled web and app servers. If one of the app servers goes down, each connection attempt between a web server and the unhealthy app server will cause an access error.</a:t>
            </a:r>
          </a:p>
          <a:p>
            <a:endParaRPr lang="en-US" kern="1200" dirty="0">
              <a:solidFill>
                <a:schemeClr val="tx1"/>
              </a:solidFill>
              <a:effectLst/>
              <a:ea typeface="+mn-ea"/>
              <a:cs typeface="+mn-cs"/>
            </a:endParaRPr>
          </a:p>
          <a:p>
            <a:r>
              <a:rPr lang="en-US" kern="1200" dirty="0">
                <a:solidFill>
                  <a:schemeClr val="tx1"/>
                </a:solidFill>
                <a:effectLst/>
                <a:ea typeface="+mn-ea"/>
                <a:cs typeface="+mn-cs"/>
              </a:rPr>
              <a:t>The solution on the left can be decoupled using load balancing. The solution on the right shows a load balancer—in this case, an Elastic Load Balancing instance—that routes requests between the web servers and the app servers. If one of the app servers goes down, the load balancer automatically directs all traffic to the healthy servers, and the infrastructure is not impacted.</a:t>
            </a:r>
          </a:p>
        </p:txBody>
      </p:sp>
    </p:spTree>
    <p:extLst>
      <p:ext uri="{BB962C8B-B14F-4D97-AF65-F5344CB8AC3E}">
        <p14:creationId xmlns:p14="http://schemas.microsoft.com/office/powerpoint/2010/main" val="126278866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AWS Lambda is compute power that you do not have to manage. You are not responsible for its care and feeding, such as maintaining its physical location or keeping up with OS patches. </a:t>
            </a:r>
          </a:p>
          <a:p>
            <a:endParaRPr lang="en-US" dirty="0"/>
          </a:p>
          <a:p>
            <a:r>
              <a:rPr lang="en-US" dirty="0"/>
              <a:t>AWS Lambda is an ideal solution for processing data with high availability, or HA, and a limited cost footprint. You only pay for AWS Lambda when you run computations.</a:t>
            </a:r>
          </a:p>
          <a:p>
            <a:endParaRPr lang="en-US" dirty="0"/>
          </a:p>
          <a:p>
            <a:r>
              <a:rPr lang="en-US" dirty="0"/>
              <a:t>AWS Lambda allows you to further decouple your infrastructure by replacing traditional servers with simple </a:t>
            </a:r>
            <a:r>
              <a:rPr lang="en-US" dirty="0" err="1"/>
              <a:t>microprocesses</a:t>
            </a:r>
            <a:r>
              <a:rPr lang="en-US" dirty="0"/>
              <a:t>. Computations between a few milliseconds and five minutes are a great place to begin decoupling.</a:t>
            </a:r>
          </a:p>
          <a:p>
            <a:endParaRPr lang="en-US" dirty="0"/>
          </a:p>
        </p:txBody>
      </p:sp>
    </p:spTree>
    <p:extLst>
      <p:ext uri="{BB962C8B-B14F-4D97-AF65-F5344CB8AC3E}">
        <p14:creationId xmlns:p14="http://schemas.microsoft.com/office/powerpoint/2010/main" val="157984315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some additional ways you can use AWS Lambda to help decouple your infrastructure:</a:t>
            </a:r>
          </a:p>
          <a:p>
            <a:r>
              <a:rPr lang="en-US" dirty="0"/>
              <a:t>•</a:t>
            </a:r>
            <a:r>
              <a:rPr lang="en-US" baseline="0" dirty="0"/>
              <a:t>  </a:t>
            </a:r>
            <a:r>
              <a:rPr lang="en-US" dirty="0"/>
              <a:t>Run code without provisioning or managing servers</a:t>
            </a:r>
          </a:p>
          <a:p>
            <a:r>
              <a:rPr lang="en-US" dirty="0"/>
              <a:t>•</a:t>
            </a:r>
            <a:r>
              <a:rPr lang="en-US" baseline="0" dirty="0"/>
              <a:t>  </a:t>
            </a:r>
            <a:r>
              <a:rPr lang="en-US" dirty="0"/>
              <a:t>Pay only for the compute time consumed</a:t>
            </a:r>
          </a:p>
          <a:p>
            <a:r>
              <a:rPr lang="en-US" dirty="0"/>
              <a:t>•</a:t>
            </a:r>
            <a:r>
              <a:rPr lang="en-US" baseline="0" dirty="0"/>
              <a:t>  </a:t>
            </a:r>
            <a:r>
              <a:rPr lang="en-US" dirty="0"/>
              <a:t>No charge when your code is not running</a:t>
            </a:r>
          </a:p>
          <a:p>
            <a:r>
              <a:rPr lang="en-US" dirty="0"/>
              <a:t>•</a:t>
            </a:r>
            <a:r>
              <a:rPr lang="en-US" baseline="0" dirty="0"/>
              <a:t>  </a:t>
            </a:r>
            <a:r>
              <a:rPr lang="en-US" dirty="0"/>
              <a:t>Set up your code to automatically trigger from AWS services</a:t>
            </a:r>
          </a:p>
          <a:p>
            <a:r>
              <a:rPr lang="en-US" dirty="0"/>
              <a:t>•</a:t>
            </a:r>
            <a:r>
              <a:rPr lang="en-US" baseline="0" dirty="0"/>
              <a:t>  </a:t>
            </a:r>
            <a:r>
              <a:rPr lang="en-US" dirty="0"/>
              <a:t>Call it  directly from any web or mobile application</a:t>
            </a:r>
          </a:p>
          <a:p>
            <a:r>
              <a:rPr lang="en-US" dirty="0"/>
              <a:t>•</a:t>
            </a:r>
            <a:r>
              <a:rPr lang="en-US" baseline="0" dirty="0"/>
              <a:t>  </a:t>
            </a:r>
            <a:r>
              <a:rPr lang="en-US" dirty="0"/>
              <a:t>Integrate with tools from the AWS Marketplace </a:t>
            </a:r>
          </a:p>
        </p:txBody>
      </p:sp>
    </p:spTree>
    <p:extLst>
      <p:ext uri="{BB962C8B-B14F-4D97-AF65-F5344CB8AC3E}">
        <p14:creationId xmlns:p14="http://schemas.microsoft.com/office/powerpoint/2010/main" val="47635771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Serverless</a:t>
            </a:r>
            <a:r>
              <a:rPr lang="en-US" dirty="0"/>
              <a:t> computing with AWS Lambda can begin as early as within a few milliseconds of an event, such as an image upload, in-app activity, a website click, or output from a connected device.</a:t>
            </a:r>
          </a:p>
          <a:p>
            <a:endParaRPr lang="en-US" dirty="0"/>
          </a:p>
          <a:p>
            <a:r>
              <a:rPr lang="en-US" dirty="0"/>
              <a:t>So, if you run a simple script that can be handled by AWS Lambda, consider using AWS Lambda. It scales automatically, and you will have one less instance you need worry about.</a:t>
            </a:r>
          </a:p>
          <a:p>
            <a:endParaRPr lang="en-US" dirty="0"/>
          </a:p>
        </p:txBody>
      </p:sp>
    </p:spTree>
    <p:extLst>
      <p:ext uri="{BB962C8B-B14F-4D97-AF65-F5344CB8AC3E}">
        <p14:creationId xmlns:p14="http://schemas.microsoft.com/office/powerpoint/2010/main" val="98592765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rPr>
              <a:t>Some AWS services have built-in AWS Lambda functions, including Amazon </a:t>
            </a:r>
            <a:r>
              <a:rPr lang="en-US" sz="1100" kern="1200" dirty="0" err="1">
                <a:solidFill>
                  <a:schemeClr val="tx1"/>
                </a:solidFill>
                <a:effectLst/>
              </a:rPr>
              <a:t>DynamoDB</a:t>
            </a:r>
            <a:r>
              <a:rPr lang="en-US" sz="1100" kern="1200" dirty="0">
                <a:solidFill>
                  <a:schemeClr val="tx1"/>
                </a:solidFill>
                <a:effectLst/>
              </a:rPr>
              <a:t>, Amazon S3, Amazon Kinesis, and AWS </a:t>
            </a:r>
            <a:r>
              <a:rPr lang="en-US" sz="1100" kern="1200" dirty="0" err="1">
                <a:solidFill>
                  <a:schemeClr val="tx1"/>
                </a:solidFill>
                <a:effectLst/>
              </a:rPr>
              <a:t>Config</a:t>
            </a:r>
            <a:r>
              <a:rPr lang="en-US" sz="1100" kern="1200" dirty="0">
                <a:solidFill>
                  <a:schemeClr val="tx1"/>
                </a:solidFill>
                <a:effectLst/>
              </a:rPr>
              <a:t>. Other services have built in triggers, like Amazon </a:t>
            </a:r>
            <a:r>
              <a:rPr lang="en-US" sz="1100" kern="1200" dirty="0" err="1">
                <a:solidFill>
                  <a:schemeClr val="tx1"/>
                </a:solidFill>
                <a:effectLst/>
              </a:rPr>
              <a:t>CloudWatch</a:t>
            </a:r>
            <a:r>
              <a:rPr lang="en-US" sz="1100" kern="1200" dirty="0">
                <a:solidFill>
                  <a:schemeClr val="tx1"/>
                </a:solidFill>
                <a:effectLst/>
              </a:rPr>
              <a:t>, AWS </a:t>
            </a:r>
            <a:r>
              <a:rPr lang="en-US" sz="1100" kern="1200" dirty="0" err="1">
                <a:solidFill>
                  <a:schemeClr val="tx1"/>
                </a:solidFill>
                <a:effectLst/>
              </a:rPr>
              <a:t>CodeCommit</a:t>
            </a:r>
            <a:r>
              <a:rPr lang="en-US" sz="1100" kern="1200" dirty="0">
                <a:solidFill>
                  <a:schemeClr val="tx1"/>
                </a:solidFill>
                <a:effectLst/>
              </a:rPr>
              <a:t>, and AWS </a:t>
            </a:r>
            <a:r>
              <a:rPr lang="en-US" sz="1100" kern="1200" dirty="0" err="1">
                <a:solidFill>
                  <a:schemeClr val="tx1"/>
                </a:solidFill>
                <a:effectLst/>
              </a:rPr>
              <a:t>CloudFormation</a:t>
            </a:r>
            <a:r>
              <a:rPr lang="en-US" sz="1100" kern="1200" dirty="0">
                <a:solidFill>
                  <a:schemeClr val="tx1"/>
                </a:solidFill>
                <a:effectLst/>
              </a:rPr>
              <a:t>.</a:t>
            </a:r>
          </a:p>
          <a:p>
            <a:endParaRPr lang="en-US" sz="1100" kern="1200" dirty="0">
              <a:solidFill>
                <a:schemeClr val="tx1"/>
              </a:solidFill>
              <a:effectLst/>
            </a:endParaRPr>
          </a:p>
          <a:p>
            <a:r>
              <a:rPr lang="en-US" sz="1100" kern="1200" dirty="0">
                <a:solidFill>
                  <a:schemeClr val="tx1"/>
                </a:solidFill>
                <a:effectLst/>
              </a:rPr>
              <a:t>Select the link for more information about AWS Lambda triggers and supported AWS services.</a:t>
            </a:r>
          </a:p>
          <a:p>
            <a:r>
              <a:rPr lang="en-US" sz="1100" u="sng" dirty="0">
                <a:hlinkClick r:id="rId3" tooltip="https://docs.aws.amazon.com/lambda/latest/dg/eventsources.html"/>
              </a:rPr>
              <a:t>https://docs.aws.amazon.com/lambda/latest/dg/eventsources.html</a:t>
            </a:r>
            <a:endParaRPr lang="en-US" sz="1100" dirty="0"/>
          </a:p>
        </p:txBody>
      </p:sp>
    </p:spTree>
    <p:extLst>
      <p:ext uri="{BB962C8B-B14F-4D97-AF65-F5344CB8AC3E}">
        <p14:creationId xmlns:p14="http://schemas.microsoft.com/office/powerpoint/2010/main" val="159945252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So, what is the best way to size resources with AWS Lambda?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AWS Lambda currently offers 46 levels of resource allocation, which range from 128 megabytes of memory and the lowest CPU power, to 3 gigabytes of memory and the highest CPU power. Another constraint to consider in addition to the 5 millisecond to 15 minute runtime is your application’s memory requirement. If it requires more than 3 gigabytes of memory, AWS Lambda might not be the solution for your application.</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More resources for AWS Lambda means lower latency for CPU-intensive workloads. The compute price scales with the resource level.</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With AWS Lambda, functions can run between 100 milliseconds and 15 minutes in length.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In addition, a Free Tier is available for AWS Lambda. Keep in mind that compute time varies based on the level of resource allocation your function runs. For example, at 128 megabytes, you would have 3.2 million free seconds per month, and at 1.5 gigabytes, you would have 266,667 free seconds per month. Correspondingly, when you no longer have Free Tier seconds, the price per second increases with an increase in resource allocation level.</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For more information about the AWS Lambda Free Tier, select the link.	</a:t>
            </a:r>
          </a:p>
          <a:p>
            <a:r>
              <a:rPr lang="en-US" sz="1100" kern="1200" dirty="0">
                <a:solidFill>
                  <a:schemeClr val="tx1"/>
                </a:solidFill>
                <a:effectLst/>
                <a:latin typeface="+mn-lt"/>
                <a:hlinkClick r:id="rId3"/>
              </a:rPr>
              <a:t>https://aws.amazon.com/lambda/pricing/</a:t>
            </a:r>
            <a:r>
              <a:rPr lang="en-US" sz="1100" kern="1200" dirty="0">
                <a:solidFill>
                  <a:schemeClr val="tx1"/>
                </a:solidFill>
                <a:effectLst/>
                <a:latin typeface="+mn-lt"/>
              </a:rPr>
              <a:t>	</a:t>
            </a:r>
            <a:endParaRPr lang="en-US" sz="1100" dirty="0">
              <a:latin typeface="+mn-lt"/>
            </a:endParaRPr>
          </a:p>
        </p:txBody>
      </p:sp>
    </p:spTree>
    <p:extLst>
      <p:ext uri="{BB962C8B-B14F-4D97-AF65-F5344CB8AC3E}">
        <p14:creationId xmlns:p14="http://schemas.microsoft.com/office/powerpoint/2010/main" val="24787701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So, how do you use AWS Lambda? </a:t>
            </a:r>
          </a:p>
          <a:p>
            <a:endParaRPr lang="en-US" sz="1100" dirty="0"/>
          </a:p>
          <a:p>
            <a:r>
              <a:rPr lang="en-US" sz="1100" dirty="0"/>
              <a:t>First, you upload your code to AWS Lambda in a compressed format, such as a ZIP file . You can also write your code directly into an editor in the console or import it from an Amazon S3 bucket.</a:t>
            </a:r>
          </a:p>
          <a:p>
            <a:endParaRPr lang="en-US" sz="1100" dirty="0"/>
          </a:p>
          <a:p>
            <a:r>
              <a:rPr lang="en-US" sz="1100" dirty="0"/>
              <a:t>Second, if this is a scheduled function, specify how often it is going to run. If this this is an event-driven function, identify the event source.</a:t>
            </a:r>
          </a:p>
          <a:p>
            <a:endParaRPr lang="en-US" sz="1100" dirty="0"/>
          </a:p>
          <a:p>
            <a:r>
              <a:rPr lang="en-US" sz="1100" dirty="0"/>
              <a:t>Next, specify the necessary compute resources needed from 128 megabytes to 3 gigabytes of memory and the timeout period.</a:t>
            </a:r>
          </a:p>
          <a:p>
            <a:endParaRPr lang="en-US" sz="1100" dirty="0"/>
          </a:p>
          <a:p>
            <a:r>
              <a:rPr lang="en-US" sz="1100" dirty="0"/>
              <a:t>Finally, specify the VPC that contains the resources the Lambda function needs to access, if any, and then launch the function.</a:t>
            </a:r>
          </a:p>
          <a:p>
            <a:endParaRPr lang="en-US" sz="1100" dirty="0"/>
          </a:p>
          <a:p>
            <a:r>
              <a:rPr lang="en-US" sz="1100" dirty="0"/>
              <a:t>From there, AWS deploys and manages the function for you.</a:t>
            </a:r>
          </a:p>
          <a:p>
            <a:endParaRPr lang="en-US" sz="1100" dirty="0"/>
          </a:p>
        </p:txBody>
      </p:sp>
    </p:spTree>
    <p:extLst>
      <p:ext uri="{BB962C8B-B14F-4D97-AF65-F5344CB8AC3E}">
        <p14:creationId xmlns:p14="http://schemas.microsoft.com/office/powerpoint/2010/main" val="145866496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kern="1200" dirty="0">
                <a:solidFill>
                  <a:schemeClr val="tx1"/>
                </a:solidFill>
                <a:effectLst/>
                <a:ea typeface="+mn-ea"/>
                <a:cs typeface="+mn-cs"/>
              </a:rPr>
              <a:t>Displayed is an example of AWS Lambda as a web server. </a:t>
            </a:r>
          </a:p>
          <a:p>
            <a:endParaRPr lang="en-US" kern="1200" dirty="0">
              <a:solidFill>
                <a:schemeClr val="tx1"/>
              </a:solidFill>
              <a:effectLst/>
              <a:ea typeface="+mn-ea"/>
              <a:cs typeface="+mn-cs"/>
            </a:endParaRPr>
          </a:p>
          <a:p>
            <a:r>
              <a:rPr lang="en-US" kern="1200" dirty="0">
                <a:solidFill>
                  <a:schemeClr val="tx1"/>
                </a:solidFill>
                <a:effectLst/>
                <a:ea typeface="+mn-ea"/>
                <a:cs typeface="+mn-cs"/>
              </a:rPr>
              <a:t>First, a browser makes a request to Amazon </a:t>
            </a:r>
            <a:r>
              <a:rPr lang="en-US" kern="1200" dirty="0" err="1">
                <a:solidFill>
                  <a:schemeClr val="tx1"/>
                </a:solidFill>
                <a:effectLst/>
                <a:ea typeface="+mn-ea"/>
                <a:cs typeface="+mn-cs"/>
              </a:rPr>
              <a:t>CloudFront</a:t>
            </a:r>
            <a:r>
              <a:rPr lang="en-US" kern="1200" dirty="0">
                <a:solidFill>
                  <a:schemeClr val="tx1"/>
                </a:solidFill>
                <a:effectLst/>
                <a:ea typeface="+mn-ea"/>
                <a:cs typeface="+mn-cs"/>
              </a:rPr>
              <a:t>. </a:t>
            </a:r>
            <a:r>
              <a:rPr lang="en-US" kern="1200" dirty="0" err="1">
                <a:solidFill>
                  <a:schemeClr val="tx1"/>
                </a:solidFill>
                <a:effectLst/>
                <a:ea typeface="+mn-ea"/>
                <a:cs typeface="+mn-cs"/>
              </a:rPr>
              <a:t>CloudFront</a:t>
            </a:r>
            <a:r>
              <a:rPr lang="en-US" kern="1200" dirty="0">
                <a:solidFill>
                  <a:schemeClr val="tx1"/>
                </a:solidFill>
                <a:effectLst/>
                <a:ea typeface="+mn-ea"/>
                <a:cs typeface="+mn-cs"/>
              </a:rPr>
              <a:t> retrieves the site from Amazon S3, which contains static files, if required. The files are delivered back to </a:t>
            </a:r>
            <a:r>
              <a:rPr lang="en-US" kern="1200" dirty="0" err="1">
                <a:solidFill>
                  <a:schemeClr val="tx1"/>
                </a:solidFill>
                <a:effectLst/>
                <a:ea typeface="+mn-ea"/>
                <a:cs typeface="+mn-cs"/>
              </a:rPr>
              <a:t>CloudFront</a:t>
            </a:r>
            <a:r>
              <a:rPr lang="en-US" kern="1200" dirty="0">
                <a:solidFill>
                  <a:schemeClr val="tx1"/>
                </a:solidFill>
                <a:effectLst/>
                <a:ea typeface="+mn-ea"/>
                <a:cs typeface="+mn-cs"/>
              </a:rPr>
              <a:t>, where it caches the site. The browser, if written in a client-side interface, like JavaScript, can talk directly to AWS Lambda, and from there, AWS Lambda can write to Amazon </a:t>
            </a:r>
            <a:r>
              <a:rPr lang="en-US" kern="1200" dirty="0" err="1">
                <a:solidFill>
                  <a:schemeClr val="tx1"/>
                </a:solidFill>
                <a:effectLst/>
                <a:ea typeface="+mn-ea"/>
                <a:cs typeface="+mn-cs"/>
              </a:rPr>
              <a:t>DynamoDB</a:t>
            </a:r>
            <a:r>
              <a:rPr lang="en-US" kern="1200" dirty="0">
                <a:solidFill>
                  <a:schemeClr val="tx1"/>
                </a:solidFill>
                <a:effectLst/>
                <a:ea typeface="+mn-ea"/>
                <a:cs typeface="+mn-cs"/>
              </a:rPr>
              <a:t> or send notifications via Amazon SNS. Notifications can also be pushed to subscribed users.</a:t>
            </a:r>
          </a:p>
          <a:p>
            <a:endParaRPr lang="en-US" kern="1200" dirty="0">
              <a:solidFill>
                <a:schemeClr val="tx1"/>
              </a:solidFill>
              <a:effectLst/>
              <a:ea typeface="+mn-ea"/>
              <a:cs typeface="+mn-cs"/>
            </a:endParaRPr>
          </a:p>
          <a:p>
            <a:r>
              <a:rPr lang="en-US" kern="1200" dirty="0">
                <a:solidFill>
                  <a:schemeClr val="tx1"/>
                </a:solidFill>
                <a:effectLst/>
                <a:ea typeface="+mn-ea"/>
                <a:cs typeface="+mn-cs"/>
              </a:rPr>
              <a:t>In summary, this completely </a:t>
            </a:r>
            <a:r>
              <a:rPr lang="en-US" kern="1200" dirty="0" err="1">
                <a:solidFill>
                  <a:schemeClr val="tx1"/>
                </a:solidFill>
                <a:effectLst/>
                <a:ea typeface="+mn-ea"/>
                <a:cs typeface="+mn-cs"/>
              </a:rPr>
              <a:t>serverless</a:t>
            </a:r>
            <a:r>
              <a:rPr lang="en-US" kern="1200" dirty="0">
                <a:solidFill>
                  <a:schemeClr val="tx1"/>
                </a:solidFill>
                <a:effectLst/>
                <a:ea typeface="+mn-ea"/>
                <a:cs typeface="+mn-cs"/>
              </a:rPr>
              <a:t> architecture provides a static HTML page with JavaScript and runs code in response to actions taken in the browser. In this case, the AWS Lambda function writes to a </a:t>
            </a:r>
            <a:r>
              <a:rPr lang="en-US" kern="1200" dirty="0" err="1">
                <a:solidFill>
                  <a:schemeClr val="tx1"/>
                </a:solidFill>
                <a:effectLst/>
                <a:ea typeface="+mn-ea"/>
                <a:cs typeface="+mn-cs"/>
              </a:rPr>
              <a:t>DynamoDB</a:t>
            </a:r>
            <a:r>
              <a:rPr lang="en-US" kern="1200" dirty="0">
                <a:solidFill>
                  <a:schemeClr val="tx1"/>
                </a:solidFill>
                <a:effectLst/>
                <a:ea typeface="+mn-ea"/>
                <a:cs typeface="+mn-cs"/>
              </a:rPr>
              <a:t> table and publishes a notification to an Amazon SNS topic.</a:t>
            </a:r>
          </a:p>
          <a:p>
            <a:endParaRPr lang="en-US" kern="1200" dirty="0">
              <a:solidFill>
                <a:schemeClr val="tx1"/>
              </a:solidFill>
              <a:effectLst/>
              <a:ea typeface="+mn-ea"/>
              <a:cs typeface="+mn-cs"/>
            </a:endParaRPr>
          </a:p>
          <a:p>
            <a:endParaRPr lang="en-US" kern="1200" dirty="0">
              <a:solidFill>
                <a:schemeClr val="tx1"/>
              </a:solidFill>
              <a:effectLst/>
              <a:ea typeface="+mn-ea"/>
              <a:cs typeface="+mn-cs"/>
            </a:endParaRPr>
          </a:p>
        </p:txBody>
      </p:sp>
    </p:spTree>
    <p:extLst>
      <p:ext uri="{BB962C8B-B14F-4D97-AF65-F5344CB8AC3E}">
        <p14:creationId xmlns:p14="http://schemas.microsoft.com/office/powerpoint/2010/main" val="1393977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Here's an example of a typical on-premises data processing solution:</a:t>
            </a:r>
          </a:p>
          <a:p>
            <a:r>
              <a:rPr lang="en-US" baseline="0" dirty="0"/>
              <a:t>1.  Start with the source of your data, whether it’s a relational database management system, or RDBMS, data warehouse, search or message service, or any other kind of large scale data store.</a:t>
            </a:r>
          </a:p>
          <a:p>
            <a:r>
              <a:rPr lang="en-US" baseline="0" dirty="0"/>
              <a:t>2.  Then, use a fleet of servers to poll the data source for any changes, including updated fields, new data, deleted data, and so forth. Whatever the application is designed to look for runs on a constant basis for the changes to occur.</a:t>
            </a:r>
          </a:p>
          <a:p>
            <a:r>
              <a:rPr lang="en-US" baseline="0" dirty="0"/>
              <a:t>3.  When specified changes are detected, the servers push jobs to a queue service.</a:t>
            </a:r>
          </a:p>
          <a:p>
            <a:r>
              <a:rPr lang="en-US" baseline="0" dirty="0"/>
              <a:t>4.  Fleets of workers poll the queue for work, and when jobs are discovered, take them down and perform processing.</a:t>
            </a:r>
          </a:p>
          <a:p>
            <a:r>
              <a:rPr lang="en-US" baseline="0" dirty="0"/>
              <a:t>5.  To ensure high availability, a backup or failover site is created and maintained so the work will continue whenever part of the process breaks down.</a:t>
            </a:r>
          </a:p>
          <a:p>
            <a:endParaRPr lang="en-US" baseline="0" dirty="0"/>
          </a:p>
          <a:p>
            <a:r>
              <a:rPr lang="en-US" baseline="0" dirty="0"/>
              <a:t>As you can see, this is a complex, multi-component system that introduces a lot of maintenance and wasted resources. Plus, every instance is a single point of failure.</a:t>
            </a:r>
          </a:p>
          <a:p>
            <a:endParaRPr lang="en-US" baseline="0" dirty="0"/>
          </a:p>
          <a:p>
            <a:endParaRPr lang="en-US" baseline="0" dirty="0"/>
          </a:p>
        </p:txBody>
      </p:sp>
    </p:spTree>
    <p:extLst>
      <p:ext uri="{BB962C8B-B14F-4D97-AF65-F5344CB8AC3E}">
        <p14:creationId xmlns:p14="http://schemas.microsoft.com/office/powerpoint/2010/main" val="36660424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AWS Lambda simplifies the process. Here are the steps to create the same system with AWS Lambda:</a:t>
            </a:r>
          </a:p>
          <a:p>
            <a:r>
              <a:rPr lang="en-US" dirty="0"/>
              <a:t>First, start with the data source, which can be based in AWS or not .</a:t>
            </a:r>
          </a:p>
          <a:p>
            <a:r>
              <a:rPr lang="en-US" dirty="0"/>
              <a:t>Then, run AWS Lambda.</a:t>
            </a:r>
          </a:p>
          <a:p>
            <a:endParaRPr lang="en-US" dirty="0"/>
          </a:p>
          <a:p>
            <a:r>
              <a:rPr lang="en-US" dirty="0"/>
              <a:t>That's it. If your application can perform its processing operations on AWS Lambda , AWS Lambda handles nearly everything else, including listening and polling, queuing, processing, automatic scaling, redundancy, and load balancing. All you have to do is tell Lambda what to do with the data when it's done.</a:t>
            </a:r>
          </a:p>
          <a:p>
            <a:pPr marL="228600" indent="-228600">
              <a:buFont typeface="+mj-lt"/>
              <a:buAutoNum type="arabicPeriod"/>
            </a:pPr>
            <a:endParaRPr lang="en-US" baseline="0" dirty="0"/>
          </a:p>
          <a:p>
            <a:pPr marL="0" indent="0">
              <a:buFont typeface="+mj-lt"/>
              <a:buNone/>
            </a:pPr>
            <a:endParaRPr lang="en-US" dirty="0"/>
          </a:p>
        </p:txBody>
      </p:sp>
    </p:spTree>
    <p:extLst>
      <p:ext uri="{BB962C8B-B14F-4D97-AF65-F5344CB8AC3E}">
        <p14:creationId xmlns:p14="http://schemas.microsoft.com/office/powerpoint/2010/main" val="138025903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Introducing part seven, where you will review several decoupling examples.</a:t>
            </a:r>
          </a:p>
          <a:p>
            <a:endParaRPr lang="en-US" dirty="0"/>
          </a:p>
        </p:txBody>
      </p:sp>
    </p:spTree>
    <p:extLst>
      <p:ext uri="{BB962C8B-B14F-4D97-AF65-F5344CB8AC3E}">
        <p14:creationId xmlns:p14="http://schemas.microsoft.com/office/powerpoint/2010/main" val="3804918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As demonstrated in the example</a:t>
            </a:r>
            <a:r>
              <a:rPr lang="en-US" b="0" baseline="0" dirty="0"/>
              <a:t> </a:t>
            </a:r>
            <a:r>
              <a:rPr lang="en-US" b="0" dirty="0"/>
              <a:t>shown here, loose coupling simplifies the process of scaling. If you're using a distributed system at multiple tiers, a managed load balancer or queueing system provides a single endpoint where traffic can go and be retrieved. </a:t>
            </a:r>
          </a:p>
        </p:txBody>
      </p:sp>
    </p:spTree>
    <p:extLst>
      <p:ext uri="{BB962C8B-B14F-4D97-AF65-F5344CB8AC3E}">
        <p14:creationId xmlns:p14="http://schemas.microsoft.com/office/powerpoint/2010/main" val="190344731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this example, a </a:t>
            </a:r>
            <a:r>
              <a:rPr lang="en-US" sz="1200" kern="1200" dirty="0" err="1">
                <a:solidFill>
                  <a:schemeClr val="tx1"/>
                </a:solidFill>
                <a:effectLst/>
                <a:latin typeface="+mn-lt"/>
                <a:ea typeface="+mn-ea"/>
                <a:cs typeface="+mn-cs"/>
              </a:rPr>
              <a:t>serverless</a:t>
            </a:r>
            <a:r>
              <a:rPr lang="en-US" sz="1200" kern="1200" dirty="0">
                <a:solidFill>
                  <a:schemeClr val="tx1"/>
                </a:solidFill>
                <a:effectLst/>
                <a:latin typeface="+mn-lt"/>
                <a:ea typeface="+mn-ea"/>
                <a:cs typeface="+mn-cs"/>
              </a:rPr>
              <a:t> architecture serves, delivers, and processes secure surveys, all on managed services.</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First, a customer requests the website over HTTPS. The webpage is served directly from Amazon S3.</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The customer's survey is submitted via an AJAX call to Amazon API Gateway</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Amazon API Gateway logs this to AWS </a:t>
            </a:r>
            <a:r>
              <a:rPr lang="en-US" sz="1200" kern="1200" dirty="0" err="1">
                <a:solidFill>
                  <a:schemeClr val="tx1"/>
                </a:solidFill>
                <a:effectLst/>
                <a:latin typeface="+mn-lt"/>
                <a:ea typeface="+mn-ea"/>
                <a:cs typeface="+mn-cs"/>
              </a:rPr>
              <a:t>CloudTrail</a:t>
            </a:r>
            <a:r>
              <a:rPr lang="en-US" sz="1200" kern="1200" dirty="0">
                <a:solidFill>
                  <a:schemeClr val="tx1"/>
                </a:solidFill>
                <a:effectLst/>
                <a:latin typeface="+mn-lt"/>
                <a:ea typeface="+mn-ea"/>
                <a:cs typeface="+mn-cs"/>
              </a:rPr>
              <a:t>. In case a survey's results are lost, or one of the AJAX calls includes malicious activity of some sort, the logs might be helpful in identifying and fixing the problem.</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Amazon API Gateway then turns the AJAX call into an event trigger for an AWS Lambda function, which pulls the survey data and processes it.</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The results of the survey are sent by the AWS Lambda function to an Amazon S3 bucket, where they are secured with server-side encryption, or SSE.</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Metadata from the survey, which does not include any personally identifiable information, is then written and stored in a </a:t>
            </a:r>
            <a:r>
              <a:rPr lang="en-US" sz="1200" kern="1200" dirty="0" err="1">
                <a:solidFill>
                  <a:schemeClr val="tx1"/>
                </a:solidFill>
                <a:effectLst/>
                <a:latin typeface="+mn-lt"/>
                <a:ea typeface="+mn-ea"/>
                <a:cs typeface="+mn-cs"/>
              </a:rPr>
              <a:t>DynamoDB</a:t>
            </a:r>
            <a:r>
              <a:rPr lang="en-US" sz="1200" kern="1200" dirty="0">
                <a:solidFill>
                  <a:schemeClr val="tx1"/>
                </a:solidFill>
                <a:effectLst/>
                <a:latin typeface="+mn-lt"/>
                <a:ea typeface="+mn-ea"/>
                <a:cs typeface="+mn-cs"/>
              </a:rPr>
              <a:t> table. This can be used for later queries and analysis.</a:t>
            </a:r>
          </a:p>
        </p:txBody>
      </p:sp>
    </p:spTree>
    <p:extLst>
      <p:ext uri="{BB962C8B-B14F-4D97-AF65-F5344CB8AC3E}">
        <p14:creationId xmlns:p14="http://schemas.microsoft.com/office/powerpoint/2010/main" val="144362699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example, a </a:t>
            </a:r>
            <a:r>
              <a:rPr lang="en-US" dirty="0" err="1"/>
              <a:t>serverless</a:t>
            </a:r>
            <a:r>
              <a:rPr lang="en-US" dirty="0"/>
              <a:t> architecture processes logs for a variety of uses. To begin, the AWS Lambda function pulls a log as soon as it is stored in a designated Amazon S3 bucket. From there, it can process the data in multiple useful ways, such as:</a:t>
            </a:r>
          </a:p>
          <a:p>
            <a:r>
              <a:rPr lang="en-US" dirty="0"/>
              <a:t>•</a:t>
            </a:r>
            <a:r>
              <a:rPr lang="en-US" baseline="0" dirty="0"/>
              <a:t>  </a:t>
            </a:r>
            <a:r>
              <a:rPr lang="en-US" dirty="0"/>
              <a:t>It can read the log and store important findings into a </a:t>
            </a:r>
            <a:r>
              <a:rPr lang="en-US" dirty="0" err="1"/>
              <a:t>DynamoDB</a:t>
            </a:r>
            <a:r>
              <a:rPr lang="en-US" dirty="0"/>
              <a:t> table, where the data can be read by another application.</a:t>
            </a:r>
          </a:p>
          <a:p>
            <a:r>
              <a:rPr lang="en-US" dirty="0"/>
              <a:t>•</a:t>
            </a:r>
            <a:r>
              <a:rPr lang="en-US" baseline="0" dirty="0"/>
              <a:t>  </a:t>
            </a:r>
            <a:r>
              <a:rPr lang="en-US" dirty="0"/>
              <a:t>It can convert the logs into a different format and store the new log file in Amazon S3.</a:t>
            </a:r>
          </a:p>
          <a:p>
            <a:r>
              <a:rPr lang="en-US" dirty="0"/>
              <a:t>•</a:t>
            </a:r>
            <a:r>
              <a:rPr lang="en-US" baseline="0" dirty="0"/>
              <a:t>  </a:t>
            </a:r>
            <a:r>
              <a:rPr lang="en-US" dirty="0"/>
              <a:t>It can send preprocessed data to an Amazon Redshift cluster, which can then use it to perform analytics operations on the logs, providing insight for end-users in a targeted manner.</a:t>
            </a:r>
          </a:p>
          <a:p>
            <a:endParaRPr lang="en-US" dirty="0"/>
          </a:p>
        </p:txBody>
      </p:sp>
    </p:spTree>
    <p:extLst>
      <p:ext uri="{BB962C8B-B14F-4D97-AF65-F5344CB8AC3E}">
        <p14:creationId xmlns:p14="http://schemas.microsoft.com/office/powerpoint/2010/main" val="205643785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AWS Lambda can handle a high volume real-time messaging system, as shown in this example. </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To do this:</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The Lambda function detects new messages and starts running within milliseconds.</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After interpreting the messages’ contents, the function sends information, as needed, to another topic in Amazon SNS, and the content is ready for another part of the application to use it.</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The function can also send information to Amazon Kinesis, which is designed to handle high throughput streaming data, such as a high volume messaging system.</a:t>
            </a:r>
          </a:p>
        </p:txBody>
      </p:sp>
    </p:spTree>
    <p:extLst>
      <p:ext uri="{BB962C8B-B14F-4D97-AF65-F5344CB8AC3E}">
        <p14:creationId xmlns:p14="http://schemas.microsoft.com/office/powerpoint/2010/main" val="35144170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CRUD stands for "create, read, update, and delete," and it refers to the major functions implemented in relational database applications. An AWS Lambda function can be used as a CRUD backend, to intelligently handle a diverse array of API calls, whether to store them in a database or in a file store, like Amazon S3.</a:t>
            </a:r>
          </a:p>
        </p:txBody>
      </p:sp>
    </p:spTree>
    <p:extLst>
      <p:ext uri="{BB962C8B-B14F-4D97-AF65-F5344CB8AC3E}">
        <p14:creationId xmlns:p14="http://schemas.microsoft.com/office/powerpoint/2010/main" val="87064428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100" dirty="0"/>
              <a:t>In this module, you:</a:t>
            </a:r>
          </a:p>
          <a:p>
            <a:pPr marL="0" indent="0">
              <a:buFont typeface="Arial" panose="020B0604020202020204" pitchFamily="34" charset="0"/>
              <a:buNone/>
            </a:pPr>
            <a:r>
              <a:rPr lang="en-US" sz="1100" dirty="0"/>
              <a:t>•</a:t>
            </a:r>
            <a:r>
              <a:rPr lang="en-US" sz="1100" baseline="0" dirty="0"/>
              <a:t>  </a:t>
            </a:r>
            <a:r>
              <a:rPr lang="en-US" sz="1100" dirty="0"/>
              <a:t>Reviewed the meaning of loose coupling </a:t>
            </a:r>
          </a:p>
          <a:p>
            <a:pPr marL="0" indent="0">
              <a:buFont typeface="Arial" panose="020B0604020202020204" pitchFamily="34" charset="0"/>
              <a:buNone/>
            </a:pPr>
            <a:r>
              <a:rPr lang="en-US" sz="1100" dirty="0"/>
              <a:t>•</a:t>
            </a:r>
            <a:r>
              <a:rPr lang="en-US" sz="1100" baseline="0" dirty="0"/>
              <a:t>  </a:t>
            </a:r>
            <a:r>
              <a:rPr lang="en-US" sz="1100" dirty="0"/>
              <a:t>Identified several loose coupling strategies</a:t>
            </a:r>
          </a:p>
          <a:p>
            <a:pPr marL="0" indent="0">
              <a:buFont typeface="Arial" panose="020B0604020202020204" pitchFamily="34" charset="0"/>
              <a:buNone/>
            </a:pPr>
            <a:r>
              <a:rPr lang="en-US" sz="1100" dirty="0"/>
              <a:t>•</a:t>
            </a:r>
            <a:r>
              <a:rPr lang="en-US" sz="1100" baseline="0" dirty="0"/>
              <a:t>  </a:t>
            </a:r>
            <a:r>
              <a:rPr lang="en-US" sz="1100" dirty="0"/>
              <a:t>Gained an understanding of how to communicate easily and reliably among components and with </a:t>
            </a:r>
            <a:r>
              <a:rPr lang="en-US" sz="1100" dirty="0" err="1"/>
              <a:t>DynamoDB</a:t>
            </a:r>
            <a:endParaRPr lang="en-US" sz="1100" dirty="0"/>
          </a:p>
          <a:p>
            <a:pPr marL="0" indent="0">
              <a:buFont typeface="Arial" panose="020B0604020202020204" pitchFamily="34" charset="0"/>
              <a:buNone/>
            </a:pPr>
            <a:r>
              <a:rPr lang="en-US" sz="1100" dirty="0"/>
              <a:t>•</a:t>
            </a:r>
            <a:r>
              <a:rPr lang="en-US" sz="1100" baseline="0" dirty="0"/>
              <a:t>  </a:t>
            </a:r>
            <a:r>
              <a:rPr lang="en-US" sz="1100" dirty="0"/>
              <a:t>Discussed how Amazon API Gateway can used for loose coupling</a:t>
            </a:r>
          </a:p>
          <a:p>
            <a:pPr marL="0" indent="0">
              <a:buFont typeface="Arial" panose="020B0604020202020204" pitchFamily="34" charset="0"/>
              <a:buNone/>
            </a:pPr>
            <a:r>
              <a:rPr lang="en-US" sz="1100" dirty="0"/>
              <a:t>•</a:t>
            </a:r>
            <a:r>
              <a:rPr lang="en-US" sz="1100" baseline="0" dirty="0"/>
              <a:t>  </a:t>
            </a:r>
            <a:r>
              <a:rPr lang="en-US" sz="1100" dirty="0"/>
              <a:t>Explored </a:t>
            </a:r>
            <a:r>
              <a:rPr lang="en-US" sz="1100" dirty="0" err="1"/>
              <a:t>serverless</a:t>
            </a:r>
            <a:r>
              <a:rPr lang="en-US" sz="1100" dirty="0"/>
              <a:t> architectures to understand their ability to provide loosely coupled, fully managed compute services</a:t>
            </a:r>
          </a:p>
          <a:p>
            <a:pPr marL="0" indent="0">
              <a:buFont typeface="Arial" panose="020B0604020202020204" pitchFamily="34" charset="0"/>
              <a:buNone/>
            </a:pPr>
            <a:r>
              <a:rPr lang="en-US" sz="1100" dirty="0"/>
              <a:t>•</a:t>
            </a:r>
            <a:r>
              <a:rPr lang="en-US" sz="1100" baseline="0" dirty="0"/>
              <a:t>  And r</a:t>
            </a:r>
            <a:r>
              <a:rPr lang="en-US" sz="1100" dirty="0"/>
              <a:t>eviewed several decoupling examples</a:t>
            </a:r>
          </a:p>
          <a:p>
            <a:pPr marL="0" indent="0">
              <a:buFont typeface="Arial" panose="020B0604020202020204" pitchFamily="34" charset="0"/>
              <a:buNone/>
            </a:pPr>
            <a:endParaRPr lang="en-US" sz="1100" dirty="0"/>
          </a:p>
          <a:p>
            <a:pPr marL="0" indent="0">
              <a:buFont typeface="Arial" panose="020B0604020202020204" pitchFamily="34" charset="0"/>
              <a:buNone/>
            </a:pPr>
            <a:r>
              <a:rPr lang="en-US" sz="1100" dirty="0"/>
              <a:t>To finish this module, please complete the corresponding knowledge assessment.</a:t>
            </a:r>
          </a:p>
          <a:p>
            <a:pPr marL="0" indent="0">
              <a:buFont typeface="Arial" panose="020B0604020202020204" pitchFamily="34" charset="0"/>
              <a:buNone/>
            </a:pPr>
            <a:endParaRPr lang="en-US" sz="1100" dirty="0"/>
          </a:p>
          <a:p>
            <a:pPr marL="0" indent="0">
              <a:buFont typeface="Arial" panose="020B0604020202020204" pitchFamily="34" charset="0"/>
              <a:buNone/>
            </a:pPr>
            <a:endParaRPr lang="en-US" sz="1100" dirty="0"/>
          </a:p>
        </p:txBody>
      </p:sp>
      <p:sp>
        <p:nvSpPr>
          <p:cNvPr id="4" name="Slide Number Placeholder 3">
            <a:extLst>
              <a:ext uri="{FF2B5EF4-FFF2-40B4-BE49-F238E27FC236}">
                <a16:creationId xmlns:a16="http://schemas.microsoft.com/office/drawing/2014/main" id="{642AAD68-3FA4-8B41-AFA9-4B4BB9DF9643}"/>
              </a:ext>
            </a:extLst>
          </p:cNvPr>
          <p:cNvSpPr txBox="1">
            <a:spLocks/>
          </p:cNvSpPr>
          <p:nvPr/>
        </p:nvSpPr>
        <p:spPr>
          <a:xfrm>
            <a:off x="3884613" y="8685213"/>
            <a:ext cx="2971800" cy="458787"/>
          </a:xfrm>
          <a:prstGeom prst="rect">
            <a:avLst/>
          </a:prstGeom>
        </p:spPr>
        <p:txBody>
          <a:bodyPr vert="horz" lIns="91440" tIns="45720" rIns="91440" bIns="45720" rtlCol="0" anchor="b"/>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E092397-0699-5249-96BB-FDA4CA85BF35}" type="slidenum">
              <a:rPr lang="en-US" smtClean="0"/>
              <a:pPr/>
              <a:t>64</a:t>
            </a:fld>
            <a:endParaRPr lang="en-US" dirty="0"/>
          </a:p>
        </p:txBody>
      </p:sp>
    </p:spTree>
    <p:extLst>
      <p:ext uri="{BB962C8B-B14F-4D97-AF65-F5344CB8AC3E}">
        <p14:creationId xmlns:p14="http://schemas.microsoft.com/office/powerpoint/2010/main" val="124087875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sz="1100" dirty="0"/>
              <a:t>In the next module, you will learn about web-scale media.</a:t>
            </a:r>
          </a:p>
        </p:txBody>
      </p:sp>
      <p:sp>
        <p:nvSpPr>
          <p:cNvPr id="4" name="Slide Number Placeholder 3"/>
          <p:cNvSpPr>
            <a:spLocks noGrp="1"/>
          </p:cNvSpPr>
          <p:nvPr>
            <p:ph type="sldNum" sz="quarter" idx="10"/>
          </p:nvPr>
        </p:nvSpPr>
        <p:spPr/>
        <p:txBody>
          <a:bodyPr/>
          <a:lstStyle/>
          <a:p>
            <a:fld id="{FE092397-0699-5249-96BB-FDA4CA85BF35}" type="slidenum">
              <a:rPr lang="en-US" smtClean="0"/>
              <a:t>65</a:t>
            </a:fld>
            <a:endParaRPr lang="en-US" dirty="0"/>
          </a:p>
        </p:txBody>
      </p:sp>
    </p:spTree>
    <p:extLst>
      <p:ext uri="{BB962C8B-B14F-4D97-AF65-F5344CB8AC3E}">
        <p14:creationId xmlns:p14="http://schemas.microsoft.com/office/powerpoint/2010/main" val="202742406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 for participating! </a:t>
            </a:r>
          </a:p>
        </p:txBody>
      </p:sp>
    </p:spTree>
    <p:extLst>
      <p:ext uri="{BB962C8B-B14F-4D97-AF65-F5344CB8AC3E}">
        <p14:creationId xmlns:p14="http://schemas.microsoft.com/office/powerpoint/2010/main" val="18465746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Loose coupling also enables your environment to be more fault tolerant, which is a key to high availability. With a loosely coupled distributed system, the failure of one component can be managed between tiers, so the fault does not spread beyond a single instance.</a:t>
            </a:r>
          </a:p>
        </p:txBody>
      </p:sp>
    </p:spTree>
    <p:extLst>
      <p:ext uri="{BB962C8B-B14F-4D97-AF65-F5344CB8AC3E}">
        <p14:creationId xmlns:p14="http://schemas.microsoft.com/office/powerpoint/2010/main" val="17044285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D6164AEC-E7FB-3B47-9EB4-CE70B42D0988}"/>
              </a:ext>
            </a:extLst>
          </p:cNvPr>
          <p:cNvSpPr>
            <a:spLocks noGrp="1"/>
          </p:cNvSpPr>
          <p:nvPr>
            <p:ph type="body" idx="1"/>
          </p:nvPr>
        </p:nvSpPr>
        <p:spPr/>
        <p:txBody>
          <a:bodyPr/>
          <a:lstStyle/>
          <a:p>
            <a:r>
              <a:rPr lang="en-US" dirty="0"/>
              <a:t>Introducing Part</a:t>
            </a:r>
            <a:r>
              <a:rPr lang="en-US" baseline="0" dirty="0"/>
              <a:t> 2: Loose Coupling Strategies. </a:t>
            </a:r>
            <a:endParaRPr lang="en-US" dirty="0"/>
          </a:p>
        </p:txBody>
      </p:sp>
    </p:spTree>
    <p:extLst>
      <p:ext uri="{BB962C8B-B14F-4D97-AF65-F5344CB8AC3E}">
        <p14:creationId xmlns:p14="http://schemas.microsoft.com/office/powerpoint/2010/main" val="30648914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ea typeface="+mn-ea"/>
                <a:cs typeface="+mn-cs"/>
              </a:rPr>
              <a:t>When you design, make sure you leverage the breadth of AWS services—don’t limit your infrastructure to servers. When you leverage services, servers won’t matter as much.</a:t>
            </a:r>
          </a:p>
          <a:p>
            <a:endParaRPr lang="en-US" sz="1100" kern="1200" dirty="0">
              <a:solidFill>
                <a:schemeClr val="tx1"/>
              </a:solidFill>
              <a:effectLst/>
              <a:ea typeface="+mn-ea"/>
              <a:cs typeface="+mn-cs"/>
            </a:endParaRPr>
          </a:p>
          <a:p>
            <a:r>
              <a:rPr lang="en-US" sz="1100" kern="1200" dirty="0">
                <a:solidFill>
                  <a:schemeClr val="tx1"/>
                </a:solidFill>
                <a:effectLst/>
                <a:ea typeface="+mn-ea"/>
                <a:cs typeface="+mn-cs"/>
              </a:rPr>
              <a:t>In the anti-pattern, simple applications run on persistent servers. The applications communicate directly with one another by static IP or host name. Static web assets are stored locally on instances. And backend servers handle user authentication and user state storage.</a:t>
            </a:r>
          </a:p>
          <a:p>
            <a:r>
              <a:rPr lang="en-US" sz="1100" kern="1200" dirty="0">
                <a:solidFill>
                  <a:schemeClr val="tx1"/>
                </a:solidFill>
                <a:effectLst/>
                <a:ea typeface="+mn-ea"/>
                <a:cs typeface="+mn-cs"/>
              </a:rPr>
              <a:t>In a best practices pattern, a </a:t>
            </a:r>
            <a:r>
              <a:rPr lang="en-US" sz="1100" kern="1200" dirty="0" err="1">
                <a:solidFill>
                  <a:schemeClr val="tx1"/>
                </a:solidFill>
                <a:effectLst/>
                <a:ea typeface="+mn-ea"/>
                <a:cs typeface="+mn-cs"/>
              </a:rPr>
              <a:t>serverless</a:t>
            </a:r>
            <a:r>
              <a:rPr lang="en-US" sz="1100" kern="1200" dirty="0">
                <a:solidFill>
                  <a:schemeClr val="tx1"/>
                </a:solidFill>
                <a:effectLst/>
                <a:ea typeface="+mn-ea"/>
                <a:cs typeface="+mn-cs"/>
              </a:rPr>
              <a:t> solution is provisioned when it is needed. Message queues handle communication between applications. Static web assets are stored externally, in locations like Amazon S3. And finally, user authentication and user state storage is handled by managed AWS services.</a:t>
            </a:r>
          </a:p>
          <a:p>
            <a:r>
              <a:rPr lang="en-US" sz="1100" kern="1200" dirty="0">
                <a:solidFill>
                  <a:schemeClr val="tx1"/>
                </a:solidFill>
                <a:effectLst/>
                <a:ea typeface="+mn-ea"/>
                <a:cs typeface="+mn-cs"/>
              </a:rPr>
              <a:t>Although Amazon EC2 offers a tremendous amount of flexibility regarding how to set up your solution and what solutions are possible, it shouldn't be the first solution for all needs. </a:t>
            </a:r>
            <a:r>
              <a:rPr lang="en-US" sz="1100" kern="1200" dirty="0" err="1">
                <a:solidFill>
                  <a:schemeClr val="tx1"/>
                </a:solidFill>
                <a:effectLst/>
                <a:ea typeface="+mn-ea"/>
                <a:cs typeface="+mn-cs"/>
              </a:rPr>
              <a:t>Serverless</a:t>
            </a:r>
            <a:r>
              <a:rPr lang="en-US" sz="1100" kern="1200" dirty="0">
                <a:solidFill>
                  <a:schemeClr val="tx1"/>
                </a:solidFill>
                <a:effectLst/>
                <a:ea typeface="+mn-ea"/>
                <a:cs typeface="+mn-cs"/>
              </a:rPr>
              <a:t> solutions and managed services offered by AWS can solve many needs without having to provision, configure, and manage an entire Amazon EC2 instance. Solutions like AWS Lambda, Amazon Simple Queue Service, Amazon </a:t>
            </a:r>
            <a:r>
              <a:rPr lang="en-US" sz="1100" kern="1200" dirty="0" err="1">
                <a:solidFill>
                  <a:schemeClr val="tx1"/>
                </a:solidFill>
                <a:effectLst/>
                <a:ea typeface="+mn-ea"/>
                <a:cs typeface="+mn-cs"/>
              </a:rPr>
              <a:t>DynamoDB</a:t>
            </a:r>
            <a:r>
              <a:rPr lang="en-US" sz="1100" kern="1200" dirty="0">
                <a:solidFill>
                  <a:schemeClr val="tx1"/>
                </a:solidFill>
                <a:effectLst/>
                <a:ea typeface="+mn-ea"/>
                <a:cs typeface="+mn-cs"/>
              </a:rPr>
              <a:t>, Elastic Load Balancing, Amazon Simple Email Service, and Amazon </a:t>
            </a:r>
            <a:r>
              <a:rPr lang="en-US" sz="1100" kern="1200" dirty="0" err="1">
                <a:solidFill>
                  <a:schemeClr val="tx1"/>
                </a:solidFill>
                <a:effectLst/>
                <a:ea typeface="+mn-ea"/>
                <a:cs typeface="+mn-cs"/>
              </a:rPr>
              <a:t>Cognito</a:t>
            </a:r>
            <a:r>
              <a:rPr lang="en-US" sz="1100" kern="1200" dirty="0">
                <a:solidFill>
                  <a:schemeClr val="tx1"/>
                </a:solidFill>
                <a:effectLst/>
                <a:ea typeface="+mn-ea"/>
                <a:cs typeface="+mn-cs"/>
              </a:rPr>
              <a:t> can replace server-based solutions, at a lower cost, with managed solutions that have a lower profile and are more performant.</a:t>
            </a:r>
          </a:p>
          <a:p>
            <a:endParaRPr lang="en-US" sz="1100" kern="1200" dirty="0">
              <a:solidFill>
                <a:schemeClr val="tx1"/>
              </a:solidFill>
              <a:effectLst/>
              <a:ea typeface="+mn-ea"/>
              <a:cs typeface="+mn-cs"/>
            </a:endParaRPr>
          </a:p>
        </p:txBody>
      </p:sp>
    </p:spTree>
    <p:extLst>
      <p:ext uri="{BB962C8B-B14F-4D97-AF65-F5344CB8AC3E}">
        <p14:creationId xmlns:p14="http://schemas.microsoft.com/office/powerpoint/2010/main" val="113762402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7" Type="http://schemas.openxmlformats.org/officeDocument/2006/relationships/oleObject" Target="../embeddings/oleObject2.bin"/><Relationship Id="rId2" Type="http://schemas.openxmlformats.org/officeDocument/2006/relationships/tags" Target="../tags/tag3.xml"/><Relationship Id="rId1" Type="http://schemas.openxmlformats.org/officeDocument/2006/relationships/vmlDrawing" Target="../drawings/vmlDrawing1.vml"/><Relationship Id="rId6" Type="http://schemas.openxmlformats.org/officeDocument/2006/relationships/image" Target="../media/image1.wmf"/><Relationship Id="rId5" Type="http://schemas.openxmlformats.org/officeDocument/2006/relationships/oleObject" Target="../embeddings/oleObject1.bin"/><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4.xml"/><Relationship Id="rId4"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6.xml"/><Relationship Id="rId4" Type="http://schemas.openxmlformats.org/officeDocument/2006/relationships/image" Target="../media/image6.png"/></Relationships>
</file>

<file path=ppt/slideLayouts/_rels/slideLayout5.xml.rels><?xml version="1.0" encoding="UTF-8" standalone="yes"?>
<Relationships xmlns="http://schemas.openxmlformats.org/package/2006/relationships"><Relationship Id="rId3" Type="http://schemas.openxmlformats.org/officeDocument/2006/relationships/slideMaster" Target="../slideMasters/slideMaster1.xml"/><Relationship Id="rId7" Type="http://schemas.openxmlformats.org/officeDocument/2006/relationships/image" Target="../media/image7.wmf"/><Relationship Id="rId2" Type="http://schemas.openxmlformats.org/officeDocument/2006/relationships/tags" Target="../tags/tag7.xml"/><Relationship Id="rId1" Type="http://schemas.openxmlformats.org/officeDocument/2006/relationships/vmlDrawing" Target="../drawings/vmlDrawing2.vml"/><Relationship Id="rId6" Type="http://schemas.openxmlformats.org/officeDocument/2006/relationships/oleObject" Target="../embeddings/oleObject3.bin"/><Relationship Id="rId5" Type="http://schemas.openxmlformats.org/officeDocument/2006/relationships/image" Target="../media/image6.png"/><Relationship Id="rId4" Type="http://schemas.openxmlformats.org/officeDocument/2006/relationships/image" Target="../media/image5.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79DB630-C3A9-9A4A-B9F2-94058FE51E60}"/>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12190817" cy="6858000"/>
          </a:xfrm>
          <a:prstGeom prst="rect">
            <a:avLst/>
          </a:prstGeom>
        </p:spPr>
      </p:pic>
      <p:sp>
        <p:nvSpPr>
          <p:cNvPr id="2" name="Title 1"/>
          <p:cNvSpPr>
            <a:spLocks noGrp="1"/>
          </p:cNvSpPr>
          <p:nvPr>
            <p:ph type="ctrTitle"/>
          </p:nvPr>
        </p:nvSpPr>
        <p:spPr>
          <a:xfrm>
            <a:off x="5436732" y="2688719"/>
            <a:ext cx="6609493" cy="834496"/>
          </a:xfrm>
        </p:spPr>
        <p:txBody>
          <a:bodyPr anchor="b">
            <a:noAutofit/>
          </a:bodyPr>
          <a:lstStyle>
            <a:lvl1pPr algn="l">
              <a:defRPr sz="4000" b="0" i="0">
                <a:solidFill>
                  <a:schemeClr val="bg1"/>
                </a:solidFill>
                <a:latin typeface="Amazon Ember Light" charset="0"/>
                <a:ea typeface="Amazon Ember Light" charset="0"/>
                <a:cs typeface="Amazon Ember Light" charset="0"/>
              </a:defRPr>
            </a:lvl1pPr>
          </a:lstStyle>
          <a:p>
            <a:r>
              <a:rPr lang="en-US" dirty="0"/>
              <a:t>Click to edit Master title style</a:t>
            </a:r>
          </a:p>
        </p:txBody>
      </p:sp>
      <p:sp>
        <p:nvSpPr>
          <p:cNvPr id="3" name="Subtitle 2"/>
          <p:cNvSpPr>
            <a:spLocks noGrp="1"/>
          </p:cNvSpPr>
          <p:nvPr>
            <p:ph type="subTitle" idx="1"/>
          </p:nvPr>
        </p:nvSpPr>
        <p:spPr>
          <a:xfrm>
            <a:off x="5436733" y="3523215"/>
            <a:ext cx="6056582" cy="418570"/>
          </a:xfrm>
        </p:spPr>
        <p:txBody>
          <a:bodyPr>
            <a:normAutofit/>
          </a:bodyPr>
          <a:lstStyle>
            <a:lvl1pPr marL="0" indent="0" algn="l">
              <a:buNone/>
              <a:defRPr sz="2000" b="0" i="0">
                <a:solidFill>
                  <a:schemeClr val="bg1"/>
                </a:solidFill>
                <a:latin typeface="Amazon Ember Light" charset="0"/>
                <a:ea typeface="Amazon Ember Light" charset="0"/>
                <a:cs typeface="Amazon Ember Light"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graphicFrame>
        <p:nvGraphicFramePr>
          <p:cNvPr id="12" name="Object 11">
            <a:extLst>
              <a:ext uri="{FF2B5EF4-FFF2-40B4-BE49-F238E27FC236}">
                <a16:creationId xmlns:a16="http://schemas.microsoft.com/office/drawing/2014/main" id="{80DEBD7B-5FA9-4992-A601-EB72CF549893}"/>
              </a:ext>
            </a:extLst>
          </p:cNvPr>
          <p:cNvGraphicFramePr>
            <a:graphicFrameLocks noChangeAspect="1"/>
          </p:cNvGraphicFramePr>
          <p:nvPr userDrawn="1">
            <p:extLst>
              <p:ext uri="{D42A27DB-BD31-4B8C-83A1-F6EECF244321}">
                <p14:modId xmlns:p14="http://schemas.microsoft.com/office/powerpoint/2010/main" val="1557464044"/>
              </p:ext>
            </p:extLst>
          </p:nvPr>
        </p:nvGraphicFramePr>
        <p:xfrm>
          <a:off x="12185650" y="25400"/>
          <a:ext cx="9525" cy="6858000"/>
        </p:xfrm>
        <a:graphic>
          <a:graphicData uri="http://schemas.openxmlformats.org/presentationml/2006/ole">
            <mc:AlternateContent xmlns:mc="http://schemas.openxmlformats.org/markup-compatibility/2006">
              <mc:Choice xmlns:v="urn:schemas-microsoft-com:vml" Requires="v">
                <p:oleObj spid="_x0000_s1538" name="Image" r:id="rId5" imgW="12600" imgH="9142560" progId="Photoshop.Image.17">
                  <p:embed/>
                </p:oleObj>
              </mc:Choice>
              <mc:Fallback>
                <p:oleObj name="Image" r:id="rId5" imgW="12600" imgH="9142560" progId="Photoshop.Image.17">
                  <p:embed/>
                  <p:pic>
                    <p:nvPicPr>
                      <p:cNvPr id="0" name=""/>
                      <p:cNvPicPr/>
                      <p:nvPr/>
                    </p:nvPicPr>
                    <p:blipFill>
                      <a:blip r:embed="rId6"/>
                      <a:stretch>
                        <a:fillRect/>
                      </a:stretch>
                    </p:blipFill>
                    <p:spPr>
                      <a:xfrm>
                        <a:off x="12185650" y="25400"/>
                        <a:ext cx="9525" cy="6858000"/>
                      </a:xfrm>
                      <a:prstGeom prst="rect">
                        <a:avLst/>
                      </a:prstGeom>
                    </p:spPr>
                  </p:pic>
                </p:oleObj>
              </mc:Fallback>
            </mc:AlternateContent>
          </a:graphicData>
        </a:graphic>
      </p:graphicFrame>
      <p:graphicFrame>
        <p:nvGraphicFramePr>
          <p:cNvPr id="13" name="Object 12">
            <a:extLst>
              <a:ext uri="{FF2B5EF4-FFF2-40B4-BE49-F238E27FC236}">
                <a16:creationId xmlns:a16="http://schemas.microsoft.com/office/drawing/2014/main" id="{7120EA26-A6C6-4FDA-A6D6-DC0B8AAABE75}"/>
              </a:ext>
            </a:extLst>
          </p:cNvPr>
          <p:cNvGraphicFramePr>
            <a:graphicFrameLocks noChangeAspect="1"/>
          </p:cNvGraphicFramePr>
          <p:nvPr userDrawn="1">
            <p:extLst>
              <p:ext uri="{D42A27DB-BD31-4B8C-83A1-F6EECF244321}">
                <p14:modId xmlns:p14="http://schemas.microsoft.com/office/powerpoint/2010/main" val="2681500795"/>
              </p:ext>
            </p:extLst>
          </p:nvPr>
        </p:nvGraphicFramePr>
        <p:xfrm>
          <a:off x="12186206" y="0"/>
          <a:ext cx="9525" cy="6858000"/>
        </p:xfrm>
        <a:graphic>
          <a:graphicData uri="http://schemas.openxmlformats.org/presentationml/2006/ole">
            <mc:AlternateContent xmlns:mc="http://schemas.openxmlformats.org/markup-compatibility/2006">
              <mc:Choice xmlns:v="urn:schemas-microsoft-com:vml" Requires="v">
                <p:oleObj spid="_x0000_s1539" name="Image" r:id="rId7" imgW="12600" imgH="9142560" progId="Photoshop.Image.17">
                  <p:embed/>
                </p:oleObj>
              </mc:Choice>
              <mc:Fallback>
                <p:oleObj name="Image" r:id="rId7" imgW="12600" imgH="9142560" progId="Photoshop.Image.17">
                  <p:embed/>
                  <p:pic>
                    <p:nvPicPr>
                      <p:cNvPr id="0" name=""/>
                      <p:cNvPicPr/>
                      <p:nvPr/>
                    </p:nvPicPr>
                    <p:blipFill>
                      <a:blip r:embed="rId6"/>
                      <a:stretch>
                        <a:fillRect/>
                      </a:stretch>
                    </p:blipFill>
                    <p:spPr>
                      <a:xfrm>
                        <a:off x="12186206" y="0"/>
                        <a:ext cx="9525" cy="6858000"/>
                      </a:xfrm>
                      <a:prstGeom prst="rect">
                        <a:avLst/>
                      </a:prstGeom>
                    </p:spPr>
                  </p:pic>
                </p:oleObj>
              </mc:Fallback>
            </mc:AlternateContent>
          </a:graphicData>
        </a:graphic>
      </p:graphicFrame>
    </p:spTree>
    <p:custDataLst>
      <p:tags r:id="rId2"/>
    </p:custDataLst>
    <p:extLst>
      <p:ext uri="{BB962C8B-B14F-4D97-AF65-F5344CB8AC3E}">
        <p14:creationId xmlns:p14="http://schemas.microsoft.com/office/powerpoint/2010/main" val="4672792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172A447-3A11-5444-B44C-BDFC326AB6C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6859524"/>
          </a:xfrm>
          <a:prstGeom prst="rect">
            <a:avLst/>
          </a:prstGeom>
        </p:spPr>
      </p:pic>
      <p:sp>
        <p:nvSpPr>
          <p:cNvPr id="2" name="Title 1"/>
          <p:cNvSpPr>
            <a:spLocks noGrp="1"/>
          </p:cNvSpPr>
          <p:nvPr>
            <p:ph type="title"/>
          </p:nvPr>
        </p:nvSpPr>
        <p:spPr>
          <a:xfrm>
            <a:off x="238538" y="263527"/>
            <a:ext cx="11115261" cy="779463"/>
          </a:xfrm>
        </p:spPr>
        <p:txBody>
          <a:bodyPr/>
          <a:lstStyle>
            <a:lvl1pPr>
              <a:defRPr b="0" i="0">
                <a:solidFill>
                  <a:schemeClr val="bg1"/>
                </a:solidFill>
                <a:latin typeface="Amazon Ember Light" charset="0"/>
                <a:ea typeface="Amazon Ember Light" charset="0"/>
                <a:cs typeface="Amazon Ember Light" charset="0"/>
              </a:defRPr>
            </a:lvl1pPr>
          </a:lstStyle>
          <a:p>
            <a:r>
              <a:rPr lang="en-US" dirty="0"/>
              <a:t>Click to edit Master title style</a:t>
            </a:r>
          </a:p>
        </p:txBody>
      </p:sp>
      <p:sp>
        <p:nvSpPr>
          <p:cNvPr id="3" name="Content Placeholder 2"/>
          <p:cNvSpPr>
            <a:spLocks noGrp="1"/>
          </p:cNvSpPr>
          <p:nvPr>
            <p:ph idx="1"/>
          </p:nvPr>
        </p:nvSpPr>
        <p:spPr>
          <a:xfrm>
            <a:off x="238538" y="1243016"/>
            <a:ext cx="10515600" cy="4913308"/>
          </a:xfrm>
        </p:spPr>
        <p:txBody>
          <a:bodyPr/>
          <a:lstStyle>
            <a:lvl1pPr marL="228600" indent="-228600">
              <a:buFontTx/>
              <a:buBlip>
                <a:blip r:embed="rId4"/>
              </a:buBlip>
              <a:defRPr b="0" i="0">
                <a:solidFill>
                  <a:schemeClr val="bg1"/>
                </a:solidFill>
                <a:latin typeface="Amazon Ember Light" charset="0"/>
                <a:ea typeface="Amazon Ember Light" charset="0"/>
                <a:cs typeface="Amazon Ember Light" charset="0"/>
              </a:defRPr>
            </a:lvl1pPr>
            <a:lvl2pPr marL="685800" indent="-228600">
              <a:buFontTx/>
              <a:buBlip>
                <a:blip r:embed="rId4"/>
              </a:buBlip>
              <a:defRPr b="0" i="0">
                <a:solidFill>
                  <a:schemeClr val="bg1"/>
                </a:solidFill>
                <a:latin typeface="Amazon Ember Light" charset="0"/>
                <a:ea typeface="Amazon Ember Light" charset="0"/>
                <a:cs typeface="Amazon Ember Light" charset="0"/>
              </a:defRPr>
            </a:lvl2pPr>
            <a:lvl3pPr marL="1143000" indent="-228600">
              <a:buFontTx/>
              <a:buBlip>
                <a:blip r:embed="rId4"/>
              </a:buBlip>
              <a:defRPr b="0" i="0">
                <a:solidFill>
                  <a:schemeClr val="bg1"/>
                </a:solidFill>
                <a:latin typeface="Amazon Ember Light" charset="0"/>
                <a:ea typeface="Amazon Ember Light" charset="0"/>
                <a:cs typeface="Amazon Ember Light" charset="0"/>
              </a:defRPr>
            </a:lvl3pPr>
            <a:lvl4pPr marL="1600200" indent="-228600">
              <a:buFontTx/>
              <a:buBlip>
                <a:blip r:embed="rId4"/>
              </a:buBlip>
              <a:defRPr b="0" i="0">
                <a:solidFill>
                  <a:schemeClr val="bg1"/>
                </a:solidFill>
                <a:latin typeface="Amazon Ember Light" charset="0"/>
                <a:ea typeface="Amazon Ember Light" charset="0"/>
                <a:cs typeface="Amazon Ember Light" charset="0"/>
              </a:defRPr>
            </a:lvl4pPr>
            <a:lvl5pPr marL="2057400" indent="-228600">
              <a:buFontTx/>
              <a:buBlip>
                <a:blip r:embed="rId4"/>
              </a:buBlip>
              <a:defRPr b="0" i="0">
                <a:solidFill>
                  <a:schemeClr val="bg1"/>
                </a:solidFill>
                <a:latin typeface="Amazon Ember Light" charset="0"/>
                <a:ea typeface="Amazon Ember Light" charset="0"/>
                <a:cs typeface="Amazon Ember Ligh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lvl1pPr>
              <a:defRPr b="0" i="0">
                <a:solidFill>
                  <a:schemeClr val="bg1"/>
                </a:solidFill>
                <a:latin typeface="Helvetica Neue LT Std 65 Medium" charset="0"/>
                <a:ea typeface="Helvetica Neue LT Std 65 Medium" charset="0"/>
                <a:cs typeface="Helvetica Neue LT Std 65 Medium" charset="0"/>
              </a:defRPr>
            </a:lvl1pPr>
          </a:lstStyle>
          <a:p>
            <a:fld id="{9FC43BFD-8FF7-A343-A8A6-E2338FCE8046}" type="slidenum">
              <a:rPr lang="en-US" smtClean="0"/>
              <a:pPr/>
              <a:t>‹#›</a:t>
            </a:fld>
            <a:endParaRPr lang="en-US"/>
          </a:p>
        </p:txBody>
      </p:sp>
    </p:spTree>
    <p:custDataLst>
      <p:tags r:id="rId1"/>
    </p:custDataLst>
    <p:extLst>
      <p:ext uri="{BB962C8B-B14F-4D97-AF65-F5344CB8AC3E}">
        <p14:creationId xmlns:p14="http://schemas.microsoft.com/office/powerpoint/2010/main" val="2139517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2991E31-8109-2640-B7C2-0BF6C5C5D87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6859524"/>
          </a:xfrm>
          <a:prstGeom prst="rect">
            <a:avLst/>
          </a:prstGeom>
        </p:spPr>
      </p:pic>
      <p:sp>
        <p:nvSpPr>
          <p:cNvPr id="2" name="Title 1"/>
          <p:cNvSpPr>
            <a:spLocks noGrp="1"/>
          </p:cNvSpPr>
          <p:nvPr>
            <p:ph type="title"/>
          </p:nvPr>
        </p:nvSpPr>
        <p:spPr>
          <a:xfrm>
            <a:off x="662608" y="2770243"/>
            <a:ext cx="11115261" cy="779463"/>
          </a:xfrm>
        </p:spPr>
        <p:txBody>
          <a:bodyPr>
            <a:noAutofit/>
          </a:bodyPr>
          <a:lstStyle>
            <a:lvl1pPr>
              <a:defRPr sz="6000" b="0" i="0">
                <a:solidFill>
                  <a:schemeClr val="bg1"/>
                </a:solidFill>
                <a:latin typeface="Amazon Ember Light" charset="0"/>
                <a:ea typeface="Amazon Ember Light" charset="0"/>
                <a:cs typeface="Amazon Ember Light" charset="0"/>
              </a:defRPr>
            </a:lvl1pPr>
          </a:lstStyle>
          <a:p>
            <a:r>
              <a:rPr lang="en-US" dirty="0"/>
              <a:t>Click to edit Master title style</a:t>
            </a:r>
          </a:p>
        </p:txBody>
      </p:sp>
      <p:sp>
        <p:nvSpPr>
          <p:cNvPr id="6" name="Slide Number Placeholder 5"/>
          <p:cNvSpPr>
            <a:spLocks noGrp="1"/>
          </p:cNvSpPr>
          <p:nvPr>
            <p:ph type="sldNum" sz="quarter" idx="12"/>
          </p:nvPr>
        </p:nvSpPr>
        <p:spPr/>
        <p:txBody>
          <a:bodyPr/>
          <a:lstStyle>
            <a:lvl1pPr>
              <a:defRPr b="0" i="0">
                <a:solidFill>
                  <a:schemeClr val="bg1"/>
                </a:solidFill>
                <a:latin typeface="Helvetica Neue LT Std 65 Medium" charset="0"/>
                <a:ea typeface="Helvetica Neue LT Std 65 Medium" charset="0"/>
                <a:cs typeface="Helvetica Neue LT Std 65 Medium" charset="0"/>
              </a:defRPr>
            </a:lvl1pPr>
          </a:lstStyle>
          <a:p>
            <a:fld id="{9FC43BFD-8FF7-A343-A8A6-E2338FCE8046}" type="slidenum">
              <a:rPr lang="en-US" smtClean="0"/>
              <a:pPr/>
              <a:t>‹#›</a:t>
            </a:fld>
            <a:endParaRPr lang="en-US"/>
          </a:p>
        </p:txBody>
      </p:sp>
    </p:spTree>
    <p:custDataLst>
      <p:tags r:id="rId1"/>
    </p:custDataLs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5_Title and Content">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C1C182C0-558F-104B-8BCF-83CD1DA0BBB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6865" y="-2237"/>
            <a:ext cx="12218865" cy="6860237"/>
          </a:xfrm>
          <a:prstGeom prst="rect">
            <a:avLst/>
          </a:prstGeom>
        </p:spPr>
      </p:pic>
      <p:sp>
        <p:nvSpPr>
          <p:cNvPr id="2" name="Title 1"/>
          <p:cNvSpPr>
            <a:spLocks noGrp="1"/>
          </p:cNvSpPr>
          <p:nvPr userDrawn="1">
            <p:ph type="title"/>
          </p:nvPr>
        </p:nvSpPr>
        <p:spPr>
          <a:xfrm>
            <a:off x="238540" y="263527"/>
            <a:ext cx="8825948" cy="779463"/>
          </a:xfrm>
        </p:spPr>
        <p:txBody>
          <a:bodyPr/>
          <a:lstStyle>
            <a:lvl1pPr>
              <a:defRPr b="0" i="0">
                <a:solidFill>
                  <a:schemeClr val="bg1"/>
                </a:solidFill>
                <a:latin typeface="Amazon Ember Light" charset="0"/>
                <a:ea typeface="Amazon Ember Light" charset="0"/>
                <a:cs typeface="Amazon Ember Light" charset="0"/>
              </a:defRPr>
            </a:lvl1pPr>
          </a:lstStyle>
          <a:p>
            <a:r>
              <a:rPr lang="en-US" dirty="0"/>
              <a:t>Click to edit Master title style</a:t>
            </a:r>
          </a:p>
        </p:txBody>
      </p:sp>
      <p:sp>
        <p:nvSpPr>
          <p:cNvPr id="3" name="Content Placeholder 2"/>
          <p:cNvSpPr>
            <a:spLocks noGrp="1"/>
          </p:cNvSpPr>
          <p:nvPr userDrawn="1">
            <p:ph idx="1"/>
          </p:nvPr>
        </p:nvSpPr>
        <p:spPr>
          <a:xfrm>
            <a:off x="238539" y="1440305"/>
            <a:ext cx="10515600" cy="4913308"/>
          </a:xfrm>
        </p:spPr>
        <p:txBody>
          <a:bodyPr/>
          <a:lstStyle>
            <a:lvl1pPr marL="685800" indent="-466344">
              <a:lnSpc>
                <a:spcPct val="150000"/>
              </a:lnSpc>
              <a:spcBef>
                <a:spcPts val="600"/>
              </a:spcBef>
              <a:buFontTx/>
              <a:buBlip>
                <a:blip r:embed="rId4"/>
              </a:buBlip>
              <a:defRPr b="0" i="0">
                <a:solidFill>
                  <a:schemeClr val="tx1"/>
                </a:solidFill>
                <a:latin typeface="Amazon Ember Light" charset="0"/>
                <a:ea typeface="Amazon Ember Light" charset="0"/>
                <a:cs typeface="Amazon Ember Light" charset="0"/>
              </a:defRPr>
            </a:lvl1pPr>
            <a:lvl2pPr marL="1143000" indent="-466344">
              <a:lnSpc>
                <a:spcPct val="150000"/>
              </a:lnSpc>
              <a:spcBef>
                <a:spcPts val="600"/>
              </a:spcBef>
              <a:buFontTx/>
              <a:buBlip>
                <a:blip r:embed="rId4"/>
              </a:buBlip>
              <a:defRPr b="0" i="0">
                <a:solidFill>
                  <a:schemeClr val="tx1"/>
                </a:solidFill>
                <a:latin typeface="Amazon Ember Light" charset="0"/>
                <a:ea typeface="Amazon Ember Light" charset="0"/>
                <a:cs typeface="Amazon Ember Light" charset="0"/>
              </a:defRPr>
            </a:lvl2pPr>
            <a:lvl3pPr marL="1143000" indent="-228600">
              <a:buFontTx/>
              <a:buBlip>
                <a:blip r:embed="rId4"/>
              </a:buBlip>
              <a:defRPr b="0" i="0">
                <a:solidFill>
                  <a:schemeClr val="tx1"/>
                </a:solidFill>
                <a:latin typeface="Amazon Ember Light" charset="0"/>
                <a:ea typeface="Amazon Ember Light" charset="0"/>
                <a:cs typeface="Amazon Ember Light" charset="0"/>
              </a:defRPr>
            </a:lvl3pPr>
            <a:lvl4pPr marL="1600200" indent="-228600">
              <a:buFontTx/>
              <a:buBlip>
                <a:blip r:embed="rId4"/>
              </a:buBlip>
              <a:defRPr b="0" i="0">
                <a:solidFill>
                  <a:schemeClr val="tx1"/>
                </a:solidFill>
                <a:latin typeface="Amazon Ember Light" charset="0"/>
                <a:ea typeface="Amazon Ember Light" charset="0"/>
                <a:cs typeface="Amazon Ember Light" charset="0"/>
              </a:defRPr>
            </a:lvl4pPr>
            <a:lvl5pPr marL="2057400" indent="-228600">
              <a:buFontTx/>
              <a:buBlip>
                <a:blip r:embed="rId4"/>
              </a:buBlip>
              <a:defRPr b="0" i="0">
                <a:solidFill>
                  <a:schemeClr val="tx1"/>
                </a:solidFill>
                <a:latin typeface="Amazon Ember Light" charset="0"/>
                <a:ea typeface="Amazon Ember Light" charset="0"/>
                <a:cs typeface="Amazon Ember Ligh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userDrawn="1">
            <p:ph type="sldNum" sz="quarter" idx="12"/>
          </p:nvPr>
        </p:nvSpPr>
        <p:spPr/>
        <p:txBody>
          <a:bodyPr/>
          <a:lstStyle>
            <a:lvl1pPr>
              <a:defRPr b="0" i="0">
                <a:solidFill>
                  <a:schemeClr val="tx1"/>
                </a:solidFill>
                <a:latin typeface="Helvetica Neue LT Std 65 Medium" charset="0"/>
                <a:ea typeface="Helvetica Neue LT Std 65 Medium" charset="0"/>
                <a:cs typeface="Helvetica Neue LT Std 65 Medium" charset="0"/>
              </a:defRPr>
            </a:lvl1pPr>
          </a:lstStyle>
          <a:p>
            <a:fld id="{9FC43BFD-8FF7-A343-A8A6-E2338FCE8046}" type="slidenum">
              <a:rPr lang="en-US" smtClean="0"/>
              <a:pPr/>
              <a:t>‹#›</a:t>
            </a:fld>
            <a:endParaRPr lang="en-US"/>
          </a:p>
        </p:txBody>
      </p:sp>
      <p:sp>
        <p:nvSpPr>
          <p:cNvPr id="9" name="TextBox 8"/>
          <p:cNvSpPr txBox="1"/>
          <p:nvPr userDrawn="1"/>
        </p:nvSpPr>
        <p:spPr>
          <a:xfrm>
            <a:off x="251791" y="6480313"/>
            <a:ext cx="4108174" cy="230832"/>
          </a:xfrm>
          <a:prstGeom prst="rect">
            <a:avLst/>
          </a:prstGeom>
          <a:noFill/>
        </p:spPr>
        <p:txBody>
          <a:bodyPr wrap="square" rtlCol="0">
            <a:spAutoFit/>
          </a:bodyPr>
          <a:lstStyle/>
          <a:p>
            <a:r>
              <a:rPr lang="en-US" sz="900" b="0" i="0" dirty="0">
                <a:solidFill>
                  <a:schemeClr val="tx1">
                    <a:lumMod val="85000"/>
                    <a:lumOff val="15000"/>
                  </a:schemeClr>
                </a:solidFill>
                <a:latin typeface="Amazon Ember Light" charset="0"/>
                <a:ea typeface="Amazon Ember Light" charset="0"/>
                <a:cs typeface="Amazon Ember Light" charset="0"/>
              </a:rPr>
              <a:t>© 2019, Amazon Web Services, Inc. or its Affiliates. All rights reserved.</a:t>
            </a:r>
          </a:p>
        </p:txBody>
      </p:sp>
    </p:spTree>
    <p:custDataLst>
      <p:tags r:id="rId1"/>
    </p:custDataLs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BA5E3CE-F053-DF43-ACC9-4F79168B9258}"/>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268" y="-2237"/>
            <a:ext cx="12193268" cy="6860237"/>
          </a:xfrm>
          <a:prstGeom prst="rect">
            <a:avLst/>
          </a:prstGeom>
        </p:spPr>
      </p:pic>
      <p:sp>
        <p:nvSpPr>
          <p:cNvPr id="2" name="Title 1"/>
          <p:cNvSpPr>
            <a:spLocks noGrp="1"/>
          </p:cNvSpPr>
          <p:nvPr userDrawn="1">
            <p:ph type="title"/>
          </p:nvPr>
        </p:nvSpPr>
        <p:spPr>
          <a:xfrm>
            <a:off x="238539" y="263527"/>
            <a:ext cx="11115261" cy="779463"/>
          </a:xfrm>
        </p:spPr>
        <p:txBody>
          <a:bodyPr/>
          <a:lstStyle>
            <a:lvl1pPr>
              <a:defRPr b="0" i="0">
                <a:solidFill>
                  <a:schemeClr val="bg1"/>
                </a:solidFill>
                <a:latin typeface="Amazon Ember Light" charset="0"/>
                <a:ea typeface="Amazon Ember Light" charset="0"/>
                <a:cs typeface="Amazon Ember Light" charset="0"/>
              </a:defRPr>
            </a:lvl1pPr>
          </a:lstStyle>
          <a:p>
            <a:r>
              <a:rPr lang="en-US" dirty="0"/>
              <a:t>Click to edit Master title style</a:t>
            </a:r>
          </a:p>
        </p:txBody>
      </p:sp>
      <p:sp>
        <p:nvSpPr>
          <p:cNvPr id="3" name="Content Placeholder 2"/>
          <p:cNvSpPr>
            <a:spLocks noGrp="1"/>
          </p:cNvSpPr>
          <p:nvPr userDrawn="1">
            <p:ph idx="1"/>
          </p:nvPr>
        </p:nvSpPr>
        <p:spPr>
          <a:xfrm>
            <a:off x="238539" y="1440305"/>
            <a:ext cx="5075583" cy="4913308"/>
          </a:xfrm>
        </p:spPr>
        <p:txBody>
          <a:bodyPr/>
          <a:lstStyle>
            <a:lvl1pPr marL="228600" indent="-228600">
              <a:buFontTx/>
              <a:buBlip>
                <a:blip r:embed="rId5"/>
              </a:buBlip>
              <a:defRPr b="0" i="0">
                <a:solidFill>
                  <a:schemeClr val="tx1"/>
                </a:solidFill>
                <a:latin typeface="Amazon Ember Light" charset="0"/>
                <a:ea typeface="Amazon Ember Light" charset="0"/>
                <a:cs typeface="Amazon Ember Light" charset="0"/>
              </a:defRPr>
            </a:lvl1pPr>
            <a:lvl2pPr marL="685800" indent="-228600">
              <a:buFontTx/>
              <a:buBlip>
                <a:blip r:embed="rId5"/>
              </a:buBlip>
              <a:defRPr b="0" i="0">
                <a:solidFill>
                  <a:schemeClr val="tx1"/>
                </a:solidFill>
                <a:latin typeface="Amazon Ember Light" charset="0"/>
                <a:ea typeface="Amazon Ember Light" charset="0"/>
                <a:cs typeface="Amazon Ember Light" charset="0"/>
              </a:defRPr>
            </a:lvl2pPr>
            <a:lvl3pPr marL="1143000" indent="-228600">
              <a:buFontTx/>
              <a:buBlip>
                <a:blip r:embed="rId5"/>
              </a:buBlip>
              <a:defRPr b="0" i="0">
                <a:solidFill>
                  <a:schemeClr val="tx1"/>
                </a:solidFill>
                <a:latin typeface="Amazon Ember Light" charset="0"/>
                <a:ea typeface="Amazon Ember Light" charset="0"/>
                <a:cs typeface="Amazon Ember Light" charset="0"/>
              </a:defRPr>
            </a:lvl3pPr>
            <a:lvl4pPr marL="1600200" indent="-228600">
              <a:buFontTx/>
              <a:buBlip>
                <a:blip r:embed="rId5"/>
              </a:buBlip>
              <a:defRPr b="0" i="0">
                <a:solidFill>
                  <a:schemeClr val="tx1"/>
                </a:solidFill>
                <a:latin typeface="Amazon Ember Light" charset="0"/>
                <a:ea typeface="Amazon Ember Light" charset="0"/>
                <a:cs typeface="Amazon Ember Light" charset="0"/>
              </a:defRPr>
            </a:lvl4pPr>
            <a:lvl5pPr marL="2057400" indent="-228600">
              <a:buFontTx/>
              <a:buBlip>
                <a:blip r:embed="rId5"/>
              </a:buBlip>
              <a:defRPr b="0" i="0">
                <a:solidFill>
                  <a:schemeClr val="tx1"/>
                </a:solidFill>
                <a:latin typeface="Amazon Ember Light" charset="0"/>
                <a:ea typeface="Amazon Ember Light" charset="0"/>
                <a:cs typeface="Amazon Ember Ligh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userDrawn="1">
            <p:ph type="sldNum" sz="quarter" idx="12"/>
          </p:nvPr>
        </p:nvSpPr>
        <p:spPr/>
        <p:txBody>
          <a:bodyPr/>
          <a:lstStyle>
            <a:lvl1pPr>
              <a:defRPr b="0" i="0">
                <a:solidFill>
                  <a:schemeClr val="tx1"/>
                </a:solidFill>
                <a:latin typeface="Helvetica Neue LT Std 65 Medium" charset="0"/>
                <a:ea typeface="Helvetica Neue LT Std 65 Medium" charset="0"/>
                <a:cs typeface="Helvetica Neue LT Std 65 Medium" charset="0"/>
              </a:defRPr>
            </a:lvl1pPr>
          </a:lstStyle>
          <a:p>
            <a:fld id="{9FC43BFD-8FF7-A343-A8A6-E2338FCE8046}" type="slidenum">
              <a:rPr lang="en-US" smtClean="0"/>
              <a:pPr/>
              <a:t>‹#›</a:t>
            </a:fld>
            <a:endParaRPr lang="en-US"/>
          </a:p>
        </p:txBody>
      </p:sp>
      <p:graphicFrame>
        <p:nvGraphicFramePr>
          <p:cNvPr id="11" name="Object 10">
            <a:extLst>
              <a:ext uri="{FF2B5EF4-FFF2-40B4-BE49-F238E27FC236}">
                <a16:creationId xmlns:a16="http://schemas.microsoft.com/office/drawing/2014/main" id="{203EF237-8DE6-4679-839B-F52D6B83D301}"/>
              </a:ext>
            </a:extLst>
          </p:cNvPr>
          <p:cNvGraphicFramePr>
            <a:graphicFrameLocks noChangeAspect="1"/>
          </p:cNvGraphicFramePr>
          <p:nvPr userDrawn="1">
            <p:extLst/>
          </p:nvPr>
        </p:nvGraphicFramePr>
        <p:xfrm>
          <a:off x="12175800" y="-31440"/>
          <a:ext cx="9525" cy="6858000"/>
        </p:xfrm>
        <a:graphic>
          <a:graphicData uri="http://schemas.openxmlformats.org/presentationml/2006/ole">
            <mc:AlternateContent xmlns:mc="http://schemas.openxmlformats.org/markup-compatibility/2006">
              <mc:Choice xmlns:v="urn:schemas-microsoft-com:vml" Requires="v">
                <p:oleObj spid="_x0000_s3279" name="Image" r:id="rId6" imgW="12600" imgH="9142560" progId="Photoshop.Image.17">
                  <p:embed/>
                </p:oleObj>
              </mc:Choice>
              <mc:Fallback>
                <p:oleObj name="Image" r:id="rId6" imgW="12600" imgH="9142560" progId="Photoshop.Image.17">
                  <p:embed/>
                  <p:pic>
                    <p:nvPicPr>
                      <p:cNvPr id="0" name=""/>
                      <p:cNvPicPr/>
                      <p:nvPr/>
                    </p:nvPicPr>
                    <p:blipFill>
                      <a:blip r:embed="rId7"/>
                      <a:stretch>
                        <a:fillRect/>
                      </a:stretch>
                    </p:blipFill>
                    <p:spPr>
                      <a:xfrm>
                        <a:off x="12175800" y="-31440"/>
                        <a:ext cx="9525" cy="6858000"/>
                      </a:xfrm>
                      <a:prstGeom prst="rect">
                        <a:avLst/>
                      </a:prstGeom>
                    </p:spPr>
                  </p:pic>
                </p:oleObj>
              </mc:Fallback>
            </mc:AlternateContent>
          </a:graphicData>
        </a:graphic>
      </p:graphicFrame>
      <p:sp>
        <p:nvSpPr>
          <p:cNvPr id="8" name="Rectangle 7">
            <a:extLst>
              <a:ext uri="{FF2B5EF4-FFF2-40B4-BE49-F238E27FC236}">
                <a16:creationId xmlns:a16="http://schemas.microsoft.com/office/drawing/2014/main" id="{96387C53-21CC-4861-A773-CA9C4A46D5DF}"/>
              </a:ext>
            </a:extLst>
          </p:cNvPr>
          <p:cNvSpPr/>
          <p:nvPr userDrawn="1"/>
        </p:nvSpPr>
        <p:spPr>
          <a:xfrm>
            <a:off x="12099313" y="6815016"/>
            <a:ext cx="93955"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ontent Placeholder 2"/>
          <p:cNvSpPr>
            <a:spLocks noGrp="1"/>
          </p:cNvSpPr>
          <p:nvPr>
            <p:ph idx="13"/>
          </p:nvPr>
        </p:nvSpPr>
        <p:spPr>
          <a:xfrm>
            <a:off x="5796169" y="1440305"/>
            <a:ext cx="5075583" cy="4913308"/>
          </a:xfrm>
        </p:spPr>
        <p:txBody>
          <a:bodyPr/>
          <a:lstStyle>
            <a:lvl1pPr marL="228600" indent="-228600">
              <a:buFontTx/>
              <a:buBlip>
                <a:blip r:embed="rId5"/>
              </a:buBlip>
              <a:defRPr b="0" i="0">
                <a:solidFill>
                  <a:schemeClr val="tx1"/>
                </a:solidFill>
                <a:latin typeface="Amazon Ember Light" charset="0"/>
                <a:ea typeface="Amazon Ember Light" charset="0"/>
                <a:cs typeface="Amazon Ember Light" charset="0"/>
              </a:defRPr>
            </a:lvl1pPr>
            <a:lvl2pPr marL="685800" indent="-228600">
              <a:buFontTx/>
              <a:buBlip>
                <a:blip r:embed="rId5"/>
              </a:buBlip>
              <a:defRPr b="0" i="0">
                <a:solidFill>
                  <a:schemeClr val="tx1"/>
                </a:solidFill>
                <a:latin typeface="Amazon Ember Light" charset="0"/>
                <a:ea typeface="Amazon Ember Light" charset="0"/>
                <a:cs typeface="Amazon Ember Light" charset="0"/>
              </a:defRPr>
            </a:lvl2pPr>
            <a:lvl3pPr marL="1143000" indent="-228600">
              <a:buFontTx/>
              <a:buBlip>
                <a:blip r:embed="rId5"/>
              </a:buBlip>
              <a:defRPr b="0" i="0">
                <a:solidFill>
                  <a:schemeClr val="tx1"/>
                </a:solidFill>
                <a:latin typeface="Amazon Ember Light" charset="0"/>
                <a:ea typeface="Amazon Ember Light" charset="0"/>
                <a:cs typeface="Amazon Ember Light" charset="0"/>
              </a:defRPr>
            </a:lvl3pPr>
            <a:lvl4pPr marL="1600200" indent="-228600">
              <a:buFontTx/>
              <a:buBlip>
                <a:blip r:embed="rId5"/>
              </a:buBlip>
              <a:defRPr b="0" i="0">
                <a:solidFill>
                  <a:schemeClr val="tx1"/>
                </a:solidFill>
                <a:latin typeface="Amazon Ember Light" charset="0"/>
                <a:ea typeface="Amazon Ember Light" charset="0"/>
                <a:cs typeface="Amazon Ember Light" charset="0"/>
              </a:defRPr>
            </a:lvl4pPr>
            <a:lvl5pPr marL="2057400" indent="-228600">
              <a:buFontTx/>
              <a:buBlip>
                <a:blip r:embed="rId5"/>
              </a:buBlip>
              <a:defRPr b="0" i="0">
                <a:solidFill>
                  <a:schemeClr val="tx1"/>
                </a:solidFill>
                <a:latin typeface="Amazon Ember Light" charset="0"/>
                <a:ea typeface="Amazon Ember Light" charset="0"/>
                <a:cs typeface="Amazon Ember Ligh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Box 11"/>
          <p:cNvSpPr txBox="1"/>
          <p:nvPr userDrawn="1"/>
        </p:nvSpPr>
        <p:spPr>
          <a:xfrm>
            <a:off x="251791" y="6480313"/>
            <a:ext cx="4108174" cy="230832"/>
          </a:xfrm>
          <a:prstGeom prst="rect">
            <a:avLst/>
          </a:prstGeom>
          <a:noFill/>
        </p:spPr>
        <p:txBody>
          <a:bodyPr wrap="square" rtlCol="0">
            <a:spAutoFit/>
          </a:bodyPr>
          <a:lstStyle/>
          <a:p>
            <a:r>
              <a:rPr lang="en-US" sz="900" b="0" i="0">
                <a:solidFill>
                  <a:schemeClr val="tx1">
                    <a:lumMod val="85000"/>
                    <a:lumOff val="15000"/>
                  </a:schemeClr>
                </a:solidFill>
                <a:latin typeface="Amazon Ember Light" charset="0"/>
                <a:ea typeface="Amazon Ember Light" charset="0"/>
                <a:cs typeface="Amazon Ember Light" charset="0"/>
              </a:rPr>
              <a:t>© 2018, Amazon Web Services, Inc. or its Affiliates. All rights reserved.</a:t>
            </a:r>
          </a:p>
        </p:txBody>
      </p:sp>
    </p:spTree>
    <p:custDataLst>
      <p:tags r:id="rId2"/>
    </p:custDataLs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ags" Target="../tags/tag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3B8D881-A1FF-A248-B220-002DCF0CB8A4}" type="datetimeFigureOut">
              <a:rPr lang="en-US" smtClean="0"/>
              <a:t>4/9/19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FC43BFD-8FF7-A343-A8A6-E2338FCE8046}" type="slidenum">
              <a:rPr lang="en-US" smtClean="0"/>
              <a:t>‹#›</a:t>
            </a:fld>
            <a:endParaRPr lang="en-US"/>
          </a:p>
        </p:txBody>
      </p:sp>
    </p:spTree>
    <p:custDataLst>
      <p:tags r:id="rId7"/>
    </p:custDataLst>
    <p:extLst>
      <p:ext uri="{BB962C8B-B14F-4D97-AF65-F5344CB8AC3E}">
        <p14:creationId xmlns:p14="http://schemas.microsoft.com/office/powerpoint/2010/main" val="12338055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73" r:id="rId3"/>
    <p:sldLayoutId id="2147483672" r:id="rId4"/>
    <p:sldLayoutId id="2147483674"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685800" indent="-466344" algn="l" defTabSz="914400" rtl="0" eaLnBrk="1" latinLnBrk="0" hangingPunct="1">
        <a:lnSpc>
          <a:spcPct val="150000"/>
        </a:lnSpc>
        <a:spcBef>
          <a:spcPts val="6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8.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4.xml"/><Relationship Id="rId1" Type="http://schemas.openxmlformats.org/officeDocument/2006/relationships/tags" Target="../tags/tag16.xml"/></Relationships>
</file>

<file path=ppt/slides/_rels/slide11.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notesSlide" Target="../notesSlides/notesSlide11.xml"/><Relationship Id="rId7" Type="http://schemas.openxmlformats.org/officeDocument/2006/relationships/diagramColors" Target="../diagrams/colors1.xml"/><Relationship Id="rId2" Type="http://schemas.openxmlformats.org/officeDocument/2006/relationships/slideLayout" Target="../slideLayouts/slideLayout4.xml"/><Relationship Id="rId1" Type="http://schemas.openxmlformats.org/officeDocument/2006/relationships/tags" Target="../tags/tag17.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12.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notesSlide" Target="../notesSlides/notesSlide12.xml"/><Relationship Id="rId7" Type="http://schemas.openxmlformats.org/officeDocument/2006/relationships/diagramColors" Target="../diagrams/colors2.xml"/><Relationship Id="rId2" Type="http://schemas.openxmlformats.org/officeDocument/2006/relationships/slideLayout" Target="../slideLayouts/slideLayout4.xml"/><Relationship Id="rId1" Type="http://schemas.openxmlformats.org/officeDocument/2006/relationships/tags" Target="../tags/tag18.xml"/><Relationship Id="rId6" Type="http://schemas.openxmlformats.org/officeDocument/2006/relationships/diagramQuickStyle" Target="../diagrams/quickStyle2.xml"/><Relationship Id="rId5" Type="http://schemas.openxmlformats.org/officeDocument/2006/relationships/diagramLayout" Target="../diagrams/layout2.xml"/><Relationship Id="rId10" Type="http://schemas.openxmlformats.org/officeDocument/2006/relationships/image" Target="../media/image12.png"/><Relationship Id="rId4" Type="http://schemas.openxmlformats.org/officeDocument/2006/relationships/diagramData" Target="../diagrams/data2.xml"/><Relationship Id="rId9"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4.xml"/><Relationship Id="rId1" Type="http://schemas.openxmlformats.org/officeDocument/2006/relationships/tags" Target="../tags/tag19.xml"/><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4.xml"/><Relationship Id="rId1" Type="http://schemas.openxmlformats.org/officeDocument/2006/relationships/tags" Target="../tags/tag20.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4.xml"/><Relationship Id="rId1" Type="http://schemas.openxmlformats.org/officeDocument/2006/relationships/tags" Target="../tags/tag21.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4.xml"/><Relationship Id="rId1" Type="http://schemas.openxmlformats.org/officeDocument/2006/relationships/tags" Target="../tags/tag22.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4.xml"/><Relationship Id="rId1" Type="http://schemas.openxmlformats.org/officeDocument/2006/relationships/tags" Target="../tags/tag23.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tags" Target="../tags/tag24.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7" Type="http://schemas.openxmlformats.org/officeDocument/2006/relationships/image" Target="../media/image15.png"/><Relationship Id="rId2" Type="http://schemas.openxmlformats.org/officeDocument/2006/relationships/slideLayout" Target="../slideLayouts/slideLayout4.xml"/><Relationship Id="rId1" Type="http://schemas.openxmlformats.org/officeDocument/2006/relationships/tags" Target="../tags/tag25.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4.xml"/><Relationship Id="rId1" Type="http://schemas.openxmlformats.org/officeDocument/2006/relationships/tags" Target="../tags/tag9.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4.xml"/><Relationship Id="rId1" Type="http://schemas.openxmlformats.org/officeDocument/2006/relationships/tags" Target="../tags/tag26.xml"/></Relationships>
</file>

<file path=ppt/slides/_rels/slide21.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notesSlide" Target="../notesSlides/notesSlide21.xml"/><Relationship Id="rId7" Type="http://schemas.openxmlformats.org/officeDocument/2006/relationships/hyperlink" Target="http://en.clouddesignpattern.org/index.php/CDP:Queuing_Chain_Pattern" TargetMode="External"/><Relationship Id="rId2" Type="http://schemas.openxmlformats.org/officeDocument/2006/relationships/slideLayout" Target="../slideLayouts/slideLayout4.xml"/><Relationship Id="rId1" Type="http://schemas.openxmlformats.org/officeDocument/2006/relationships/tags" Target="../tags/tag27.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 Id="rId9" Type="http://schemas.openxmlformats.org/officeDocument/2006/relationships/image" Target="../media/image20.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4.xml"/><Relationship Id="rId1" Type="http://schemas.openxmlformats.org/officeDocument/2006/relationships/tags" Target="../tags/tag28.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4.xml"/><Relationship Id="rId1" Type="http://schemas.openxmlformats.org/officeDocument/2006/relationships/tags" Target="../tags/tag29.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4.xml"/><Relationship Id="rId1" Type="http://schemas.openxmlformats.org/officeDocument/2006/relationships/tags" Target="../tags/tag30.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4.xml"/><Relationship Id="rId1" Type="http://schemas.openxmlformats.org/officeDocument/2006/relationships/tags" Target="../tags/tag31.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4.xml"/><Relationship Id="rId1" Type="http://schemas.openxmlformats.org/officeDocument/2006/relationships/tags" Target="../tags/tag32.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4.xml"/><Relationship Id="rId1" Type="http://schemas.openxmlformats.org/officeDocument/2006/relationships/tags" Target="../tags/tag33.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4.xml"/><Relationship Id="rId1" Type="http://schemas.openxmlformats.org/officeDocument/2006/relationships/tags" Target="../tags/tag34.xml"/><Relationship Id="rId4" Type="http://schemas.openxmlformats.org/officeDocument/2006/relationships/image" Target="../media/image21.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4.xml"/><Relationship Id="rId1" Type="http://schemas.openxmlformats.org/officeDocument/2006/relationships/tags" Target="../tags/tag35.xml"/><Relationship Id="rId4" Type="http://schemas.openxmlformats.org/officeDocument/2006/relationships/image" Target="../media/image21.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4.xml"/><Relationship Id="rId1" Type="http://schemas.openxmlformats.org/officeDocument/2006/relationships/tags" Target="../tags/tag36.xml"/><Relationship Id="rId4" Type="http://schemas.openxmlformats.org/officeDocument/2006/relationships/image" Target="../media/image21.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4.xml"/><Relationship Id="rId1" Type="http://schemas.openxmlformats.org/officeDocument/2006/relationships/tags" Target="../tags/tag37.xml"/><Relationship Id="rId4" Type="http://schemas.openxmlformats.org/officeDocument/2006/relationships/image" Target="../media/image22.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7" Type="http://schemas.openxmlformats.org/officeDocument/2006/relationships/image" Target="../media/image26.png"/><Relationship Id="rId2" Type="http://schemas.openxmlformats.org/officeDocument/2006/relationships/slideLayout" Target="../slideLayouts/slideLayout4.xml"/><Relationship Id="rId1" Type="http://schemas.openxmlformats.org/officeDocument/2006/relationships/tags" Target="../tags/tag38.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33.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notesSlide" Target="../notesSlides/notesSlide33.xml"/><Relationship Id="rId7" Type="http://schemas.openxmlformats.org/officeDocument/2006/relationships/image" Target="../media/image23.png"/><Relationship Id="rId2" Type="http://schemas.openxmlformats.org/officeDocument/2006/relationships/slideLayout" Target="../slideLayouts/slideLayout4.xml"/><Relationship Id="rId1" Type="http://schemas.openxmlformats.org/officeDocument/2006/relationships/tags" Target="../tags/tag39.xml"/><Relationship Id="rId6" Type="http://schemas.openxmlformats.org/officeDocument/2006/relationships/image" Target="../media/image29.png"/><Relationship Id="rId5" Type="http://schemas.openxmlformats.org/officeDocument/2006/relationships/image" Target="../media/image28.png"/><Relationship Id="rId10" Type="http://schemas.openxmlformats.org/officeDocument/2006/relationships/image" Target="../media/image26.png"/><Relationship Id="rId4" Type="http://schemas.openxmlformats.org/officeDocument/2006/relationships/image" Target="../media/image27.emf"/><Relationship Id="rId9" Type="http://schemas.openxmlformats.org/officeDocument/2006/relationships/image" Target="../media/image24.png"/></Relationships>
</file>

<file path=ppt/slides/_rels/slide34.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notesSlide" Target="../notesSlides/notesSlide34.xml"/><Relationship Id="rId7" Type="http://schemas.openxmlformats.org/officeDocument/2006/relationships/image" Target="../media/image33.png"/><Relationship Id="rId2" Type="http://schemas.openxmlformats.org/officeDocument/2006/relationships/slideLayout" Target="../slideLayouts/slideLayout4.xml"/><Relationship Id="rId1" Type="http://schemas.openxmlformats.org/officeDocument/2006/relationships/tags" Target="../tags/tag40.xml"/><Relationship Id="rId6" Type="http://schemas.openxmlformats.org/officeDocument/2006/relationships/image" Target="../media/image32.png"/><Relationship Id="rId5" Type="http://schemas.openxmlformats.org/officeDocument/2006/relationships/image" Target="../media/image31.png"/><Relationship Id="rId10" Type="http://schemas.openxmlformats.org/officeDocument/2006/relationships/image" Target="../media/image36.png"/><Relationship Id="rId4" Type="http://schemas.openxmlformats.org/officeDocument/2006/relationships/image" Target="../media/image30.png"/><Relationship Id="rId9" Type="http://schemas.openxmlformats.org/officeDocument/2006/relationships/image" Target="../media/image35.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4.xml"/><Relationship Id="rId1" Type="http://schemas.openxmlformats.org/officeDocument/2006/relationships/tags" Target="../tags/tag41.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4.xml"/><Relationship Id="rId1" Type="http://schemas.openxmlformats.org/officeDocument/2006/relationships/tags" Target="../tags/tag42.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4.xml"/><Relationship Id="rId1" Type="http://schemas.openxmlformats.org/officeDocument/2006/relationships/tags" Target="../tags/tag43.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2.xml"/><Relationship Id="rId1" Type="http://schemas.openxmlformats.org/officeDocument/2006/relationships/tags" Target="../tags/tag44.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4.xml"/><Relationship Id="rId1" Type="http://schemas.openxmlformats.org/officeDocument/2006/relationships/tags" Target="../tags/tag45.xml"/><Relationship Id="rId4" Type="http://schemas.openxmlformats.org/officeDocument/2006/relationships/image" Target="../media/image37.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10.xml"/></Relationships>
</file>

<file path=ppt/slides/_rels/slide40.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notesSlide" Target="../notesSlides/notesSlide40.xml"/><Relationship Id="rId7" Type="http://schemas.openxmlformats.org/officeDocument/2006/relationships/image" Target="../media/image41.png"/><Relationship Id="rId2" Type="http://schemas.openxmlformats.org/officeDocument/2006/relationships/slideLayout" Target="../slideLayouts/slideLayout4.xml"/><Relationship Id="rId1" Type="http://schemas.openxmlformats.org/officeDocument/2006/relationships/tags" Target="../tags/tag46.xml"/><Relationship Id="rId6" Type="http://schemas.openxmlformats.org/officeDocument/2006/relationships/image" Target="../media/image25.png"/><Relationship Id="rId5" Type="http://schemas.openxmlformats.org/officeDocument/2006/relationships/image" Target="../media/image31.png"/><Relationship Id="rId4" Type="http://schemas.openxmlformats.org/officeDocument/2006/relationships/image" Target="../media/image40.pn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4.xml"/><Relationship Id="rId1" Type="http://schemas.openxmlformats.org/officeDocument/2006/relationships/tags" Target="../tags/tag47.xml"/><Relationship Id="rId4" Type="http://schemas.openxmlformats.org/officeDocument/2006/relationships/image" Target="../media/image42.pn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4.xml"/><Relationship Id="rId1" Type="http://schemas.openxmlformats.org/officeDocument/2006/relationships/tags" Target="../tags/tag48.xml"/><Relationship Id="rId4" Type="http://schemas.openxmlformats.org/officeDocument/2006/relationships/image" Target="../media/image42.pn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4.xml"/><Relationship Id="rId1" Type="http://schemas.openxmlformats.org/officeDocument/2006/relationships/tags" Target="../tags/tag49.xml"/><Relationship Id="rId6" Type="http://schemas.openxmlformats.org/officeDocument/2006/relationships/image" Target="../media/image19.png"/><Relationship Id="rId5" Type="http://schemas.openxmlformats.org/officeDocument/2006/relationships/hyperlink" Target="https://aws.amazon.com/blogs/aws/how-tokyu-hands-architected-a-cost-effective-shopping-system-with-amazon-dynamodb/" TargetMode="External"/><Relationship Id="rId4" Type="http://schemas.openxmlformats.org/officeDocument/2006/relationships/image" Target="../media/image42.png"/></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2.xml"/><Relationship Id="rId1" Type="http://schemas.openxmlformats.org/officeDocument/2006/relationships/tags" Target="../tags/tag50.xml"/></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4.xml"/><Relationship Id="rId1" Type="http://schemas.openxmlformats.org/officeDocument/2006/relationships/tags" Target="../tags/tag51.xml"/><Relationship Id="rId4" Type="http://schemas.openxmlformats.org/officeDocument/2006/relationships/image" Target="../media/image38.png"/></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4.xml"/><Relationship Id="rId1" Type="http://schemas.openxmlformats.org/officeDocument/2006/relationships/tags" Target="../tags/tag52.xml"/><Relationship Id="rId4" Type="http://schemas.openxmlformats.org/officeDocument/2006/relationships/image" Target="../media/image38.png"/></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4.xml"/><Relationship Id="rId1" Type="http://schemas.openxmlformats.org/officeDocument/2006/relationships/tags" Target="../tags/tag53.xml"/><Relationship Id="rId4" Type="http://schemas.openxmlformats.org/officeDocument/2006/relationships/image" Target="../media/image38.png"/></Relationships>
</file>

<file path=ppt/slides/_rels/slide48.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image" Target="../media/image50.emf"/><Relationship Id="rId18" Type="http://schemas.openxmlformats.org/officeDocument/2006/relationships/image" Target="../media/image54.png"/><Relationship Id="rId3" Type="http://schemas.openxmlformats.org/officeDocument/2006/relationships/notesSlide" Target="../notesSlides/notesSlide48.xml"/><Relationship Id="rId21" Type="http://schemas.openxmlformats.org/officeDocument/2006/relationships/image" Target="../media/image57.png"/><Relationship Id="rId7" Type="http://schemas.openxmlformats.org/officeDocument/2006/relationships/image" Target="../media/image29.png"/><Relationship Id="rId12" Type="http://schemas.openxmlformats.org/officeDocument/2006/relationships/image" Target="../media/image49.png"/><Relationship Id="rId17" Type="http://schemas.openxmlformats.org/officeDocument/2006/relationships/image" Target="../media/image36.png"/><Relationship Id="rId2" Type="http://schemas.openxmlformats.org/officeDocument/2006/relationships/slideLayout" Target="../slideLayouts/slideLayout4.xml"/><Relationship Id="rId16" Type="http://schemas.openxmlformats.org/officeDocument/2006/relationships/image" Target="../media/image53.png"/><Relationship Id="rId20" Type="http://schemas.openxmlformats.org/officeDocument/2006/relationships/image" Target="../media/image56.png"/><Relationship Id="rId1" Type="http://schemas.openxmlformats.org/officeDocument/2006/relationships/tags" Target="../tags/tag54.xml"/><Relationship Id="rId6" Type="http://schemas.openxmlformats.org/officeDocument/2006/relationships/image" Target="../media/image45.png"/><Relationship Id="rId11" Type="http://schemas.openxmlformats.org/officeDocument/2006/relationships/image" Target="../media/image48.png"/><Relationship Id="rId5" Type="http://schemas.openxmlformats.org/officeDocument/2006/relationships/image" Target="../media/image44.png"/><Relationship Id="rId15" Type="http://schemas.openxmlformats.org/officeDocument/2006/relationships/image" Target="../media/image52.png"/><Relationship Id="rId10" Type="http://schemas.openxmlformats.org/officeDocument/2006/relationships/image" Target="../media/image37.png"/><Relationship Id="rId19" Type="http://schemas.openxmlformats.org/officeDocument/2006/relationships/image" Target="../media/image55.png"/><Relationship Id="rId4" Type="http://schemas.openxmlformats.org/officeDocument/2006/relationships/image" Target="../media/image43.png"/><Relationship Id="rId9" Type="http://schemas.openxmlformats.org/officeDocument/2006/relationships/image" Target="../media/image47.png"/><Relationship Id="rId14" Type="http://schemas.openxmlformats.org/officeDocument/2006/relationships/image" Target="../media/image51.png"/></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3.xml"/><Relationship Id="rId1" Type="http://schemas.openxmlformats.org/officeDocument/2006/relationships/tags" Target="../tags/tag55.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4.xml"/><Relationship Id="rId1" Type="http://schemas.openxmlformats.org/officeDocument/2006/relationships/tags" Target="../tags/tag11.xml"/><Relationship Id="rId6" Type="http://schemas.openxmlformats.org/officeDocument/2006/relationships/image" Target="../media/image6.png"/><Relationship Id="rId5" Type="http://schemas.openxmlformats.org/officeDocument/2006/relationships/image" Target="../media/image9.png"/><Relationship Id="rId4" Type="http://schemas.openxmlformats.org/officeDocument/2006/relationships/image" Target="../media/image8.png"/></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4.xml"/><Relationship Id="rId1" Type="http://schemas.openxmlformats.org/officeDocument/2006/relationships/tags" Target="../tags/tag56.xml"/><Relationship Id="rId4" Type="http://schemas.openxmlformats.org/officeDocument/2006/relationships/image" Target="../media/image39.png"/></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4.xml"/><Relationship Id="rId1" Type="http://schemas.openxmlformats.org/officeDocument/2006/relationships/tags" Target="../tags/tag57.xml"/><Relationship Id="rId4" Type="http://schemas.openxmlformats.org/officeDocument/2006/relationships/image" Target="../media/image39.png"/></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4.xml"/><Relationship Id="rId1" Type="http://schemas.openxmlformats.org/officeDocument/2006/relationships/tags" Target="../tags/tag58.xml"/><Relationship Id="rId4" Type="http://schemas.openxmlformats.org/officeDocument/2006/relationships/image" Target="../media/image39.png"/></Relationships>
</file>

<file path=ppt/slides/_rels/slide53.xml.rels><?xml version="1.0" encoding="UTF-8" standalone="yes"?>
<Relationships xmlns="http://schemas.openxmlformats.org/package/2006/relationships"><Relationship Id="rId8" Type="http://schemas.openxmlformats.org/officeDocument/2006/relationships/image" Target="../media/image62.png"/><Relationship Id="rId13" Type="http://schemas.openxmlformats.org/officeDocument/2006/relationships/image" Target="../media/image67.png"/><Relationship Id="rId18" Type="http://schemas.openxmlformats.org/officeDocument/2006/relationships/hyperlink" Target="https://docs.aws.amazon.com/lambda/latest/dg/eventsources.html" TargetMode="External"/><Relationship Id="rId3" Type="http://schemas.openxmlformats.org/officeDocument/2006/relationships/notesSlide" Target="../notesSlides/notesSlide53.xml"/><Relationship Id="rId7" Type="http://schemas.openxmlformats.org/officeDocument/2006/relationships/image" Target="../media/image61.png"/><Relationship Id="rId12" Type="http://schemas.openxmlformats.org/officeDocument/2006/relationships/image" Target="../media/image66.png"/><Relationship Id="rId17" Type="http://schemas.openxmlformats.org/officeDocument/2006/relationships/image" Target="../media/image70.png"/><Relationship Id="rId2" Type="http://schemas.openxmlformats.org/officeDocument/2006/relationships/slideLayout" Target="../slideLayouts/slideLayout4.xml"/><Relationship Id="rId16" Type="http://schemas.openxmlformats.org/officeDocument/2006/relationships/image" Target="../media/image69.png"/><Relationship Id="rId1" Type="http://schemas.openxmlformats.org/officeDocument/2006/relationships/tags" Target="../tags/tag59.xml"/><Relationship Id="rId6" Type="http://schemas.openxmlformats.org/officeDocument/2006/relationships/image" Target="../media/image60.png"/><Relationship Id="rId11" Type="http://schemas.openxmlformats.org/officeDocument/2006/relationships/image" Target="../media/image65.png"/><Relationship Id="rId5" Type="http://schemas.openxmlformats.org/officeDocument/2006/relationships/image" Target="../media/image59.png"/><Relationship Id="rId15" Type="http://schemas.openxmlformats.org/officeDocument/2006/relationships/image" Target="../media/image68.png"/><Relationship Id="rId10" Type="http://schemas.openxmlformats.org/officeDocument/2006/relationships/image" Target="../media/image64.png"/><Relationship Id="rId19" Type="http://schemas.openxmlformats.org/officeDocument/2006/relationships/image" Target="../media/image19.png"/><Relationship Id="rId4" Type="http://schemas.openxmlformats.org/officeDocument/2006/relationships/image" Target="../media/image58.png"/><Relationship Id="rId9" Type="http://schemas.openxmlformats.org/officeDocument/2006/relationships/image" Target="../media/image63.png"/><Relationship Id="rId14" Type="http://schemas.openxmlformats.org/officeDocument/2006/relationships/image" Target="../media/image21.png"/></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4.xml"/><Relationship Id="rId1" Type="http://schemas.openxmlformats.org/officeDocument/2006/relationships/tags" Target="../tags/tag60.xml"/><Relationship Id="rId5" Type="http://schemas.openxmlformats.org/officeDocument/2006/relationships/image" Target="../media/image19.png"/><Relationship Id="rId4" Type="http://schemas.openxmlformats.org/officeDocument/2006/relationships/hyperlink" Target="https://aws.amazon.com/lambda/pricing/" TargetMode="External"/></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4.xml"/><Relationship Id="rId1" Type="http://schemas.openxmlformats.org/officeDocument/2006/relationships/tags" Target="../tags/tag61.xml"/></Relationships>
</file>

<file path=ppt/slides/_rels/slide56.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notesSlide" Target="../notesSlides/notesSlide56.xml"/><Relationship Id="rId7" Type="http://schemas.openxmlformats.org/officeDocument/2006/relationships/image" Target="../media/image72.jpg"/><Relationship Id="rId12" Type="http://schemas.openxmlformats.org/officeDocument/2006/relationships/image" Target="../media/image20.png"/><Relationship Id="rId2" Type="http://schemas.openxmlformats.org/officeDocument/2006/relationships/slideLayout" Target="../slideLayouts/slideLayout4.xml"/><Relationship Id="rId1" Type="http://schemas.openxmlformats.org/officeDocument/2006/relationships/tags" Target="../tags/tag62.xml"/><Relationship Id="rId6" Type="http://schemas.openxmlformats.org/officeDocument/2006/relationships/image" Target="../media/image59.png"/><Relationship Id="rId11" Type="http://schemas.openxmlformats.org/officeDocument/2006/relationships/image" Target="../media/image74.png"/><Relationship Id="rId5" Type="http://schemas.openxmlformats.org/officeDocument/2006/relationships/image" Target="../media/image71.png"/><Relationship Id="rId10" Type="http://schemas.openxmlformats.org/officeDocument/2006/relationships/image" Target="../media/image36.png"/><Relationship Id="rId4" Type="http://schemas.openxmlformats.org/officeDocument/2006/relationships/image" Target="../media/image34.png"/><Relationship Id="rId9" Type="http://schemas.openxmlformats.org/officeDocument/2006/relationships/image" Target="../media/image73.png"/></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4.xml"/><Relationship Id="rId1" Type="http://schemas.openxmlformats.org/officeDocument/2006/relationships/tags" Target="../tags/tag63.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4.xml"/><Relationship Id="rId1" Type="http://schemas.openxmlformats.org/officeDocument/2006/relationships/tags" Target="../tags/tag64.xml"/><Relationship Id="rId6" Type="http://schemas.openxmlformats.org/officeDocument/2006/relationships/image" Target="../media/image6.png"/><Relationship Id="rId5" Type="http://schemas.openxmlformats.org/officeDocument/2006/relationships/image" Target="../media/image39.png"/><Relationship Id="rId4" Type="http://schemas.openxmlformats.org/officeDocument/2006/relationships/image" Target="../media/image75.png"/></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3.xml"/><Relationship Id="rId1" Type="http://schemas.openxmlformats.org/officeDocument/2006/relationships/tags" Target="../tags/tag65.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4.xml"/><Relationship Id="rId1" Type="http://schemas.openxmlformats.org/officeDocument/2006/relationships/tags" Target="../tags/tag12.xml"/><Relationship Id="rId5" Type="http://schemas.openxmlformats.org/officeDocument/2006/relationships/image" Target="../media/image9.png"/><Relationship Id="rId4" Type="http://schemas.openxmlformats.org/officeDocument/2006/relationships/image" Target="../media/image8.png"/></Relationships>
</file>

<file path=ppt/slides/_rels/slide60.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notesSlide" Target="../notesSlides/notesSlide60.xml"/><Relationship Id="rId7" Type="http://schemas.openxmlformats.org/officeDocument/2006/relationships/image" Target="../media/image36.png"/><Relationship Id="rId2" Type="http://schemas.openxmlformats.org/officeDocument/2006/relationships/slideLayout" Target="../slideLayouts/slideLayout4.xml"/><Relationship Id="rId1" Type="http://schemas.openxmlformats.org/officeDocument/2006/relationships/tags" Target="../tags/tag66.xml"/><Relationship Id="rId6" Type="http://schemas.openxmlformats.org/officeDocument/2006/relationships/image" Target="../media/image34.png"/><Relationship Id="rId11" Type="http://schemas.openxmlformats.org/officeDocument/2006/relationships/image" Target="../media/image20.png"/><Relationship Id="rId5" Type="http://schemas.openxmlformats.org/officeDocument/2006/relationships/image" Target="../media/image63.png"/><Relationship Id="rId10" Type="http://schemas.openxmlformats.org/officeDocument/2006/relationships/image" Target="../media/image79.png"/><Relationship Id="rId4" Type="http://schemas.openxmlformats.org/officeDocument/2006/relationships/image" Target="../media/image59.png"/><Relationship Id="rId9" Type="http://schemas.openxmlformats.org/officeDocument/2006/relationships/image" Target="../media/image78.png"/></Relationships>
</file>

<file path=ppt/slides/_rels/slide61.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notesSlide" Target="../notesSlides/notesSlide61.xml"/><Relationship Id="rId7" Type="http://schemas.openxmlformats.org/officeDocument/2006/relationships/image" Target="../media/image40.png"/><Relationship Id="rId2" Type="http://schemas.openxmlformats.org/officeDocument/2006/relationships/slideLayout" Target="../slideLayouts/slideLayout4.xml"/><Relationship Id="rId1" Type="http://schemas.openxmlformats.org/officeDocument/2006/relationships/tags" Target="../tags/tag67.xml"/><Relationship Id="rId6" Type="http://schemas.openxmlformats.org/officeDocument/2006/relationships/image" Target="../media/image34.png"/><Relationship Id="rId11" Type="http://schemas.openxmlformats.org/officeDocument/2006/relationships/image" Target="../media/image83.png"/><Relationship Id="rId5" Type="http://schemas.openxmlformats.org/officeDocument/2006/relationships/image" Target="../media/image80.png"/><Relationship Id="rId10" Type="http://schemas.openxmlformats.org/officeDocument/2006/relationships/image" Target="../media/image82.png"/><Relationship Id="rId4" Type="http://schemas.openxmlformats.org/officeDocument/2006/relationships/image" Target="../media/image59.png"/><Relationship Id="rId9" Type="http://schemas.openxmlformats.org/officeDocument/2006/relationships/image" Target="../media/image81.png"/></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62.xml"/><Relationship Id="rId7" Type="http://schemas.openxmlformats.org/officeDocument/2006/relationships/image" Target="../media/image84.png"/><Relationship Id="rId2" Type="http://schemas.openxmlformats.org/officeDocument/2006/relationships/slideLayout" Target="../slideLayouts/slideLayout4.xml"/><Relationship Id="rId1" Type="http://schemas.openxmlformats.org/officeDocument/2006/relationships/tags" Target="../tags/tag68.xml"/><Relationship Id="rId6" Type="http://schemas.openxmlformats.org/officeDocument/2006/relationships/image" Target="../media/image26.png"/><Relationship Id="rId5" Type="http://schemas.openxmlformats.org/officeDocument/2006/relationships/image" Target="../media/image21.png"/><Relationship Id="rId4" Type="http://schemas.openxmlformats.org/officeDocument/2006/relationships/image" Target="../media/image39.png"/></Relationships>
</file>

<file path=ppt/slides/_rels/slide63.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notesSlide" Target="../notesSlides/notesSlide63.xml"/><Relationship Id="rId7" Type="http://schemas.openxmlformats.org/officeDocument/2006/relationships/image" Target="../media/image34.png"/><Relationship Id="rId2" Type="http://schemas.openxmlformats.org/officeDocument/2006/relationships/slideLayout" Target="../slideLayouts/slideLayout4.xml"/><Relationship Id="rId1" Type="http://schemas.openxmlformats.org/officeDocument/2006/relationships/tags" Target="../tags/tag69.xml"/><Relationship Id="rId6" Type="http://schemas.openxmlformats.org/officeDocument/2006/relationships/image" Target="../media/image59.png"/><Relationship Id="rId5" Type="http://schemas.openxmlformats.org/officeDocument/2006/relationships/image" Target="../media/image65.png"/><Relationship Id="rId4" Type="http://schemas.openxmlformats.org/officeDocument/2006/relationships/image" Target="../media/image55.png"/><Relationship Id="rId9" Type="http://schemas.openxmlformats.org/officeDocument/2006/relationships/image" Target="../media/image39.png"/></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64.xml"/><Relationship Id="rId2" Type="http://schemas.openxmlformats.org/officeDocument/2006/relationships/slideLayout" Target="../slideLayouts/slideLayout4.xml"/><Relationship Id="rId1" Type="http://schemas.openxmlformats.org/officeDocument/2006/relationships/tags" Target="../tags/tag70.xml"/><Relationship Id="rId6" Type="http://schemas.openxmlformats.org/officeDocument/2006/relationships/image" Target="../media/image86.png"/><Relationship Id="rId5" Type="http://schemas.openxmlformats.org/officeDocument/2006/relationships/image" Target="../media/image85.gif"/><Relationship Id="rId4" Type="http://schemas.openxmlformats.org/officeDocument/2006/relationships/image" Target="../media/image6.png"/></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66.xml"/><Relationship Id="rId2" Type="http://schemas.openxmlformats.org/officeDocument/2006/relationships/slideLayout" Target="../slideLayouts/slideLayout1.xml"/><Relationship Id="rId1" Type="http://schemas.openxmlformats.org/officeDocument/2006/relationships/tags" Target="../tags/tag71.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4.xml"/><Relationship Id="rId1" Type="http://schemas.openxmlformats.org/officeDocument/2006/relationships/tags" Target="../tags/tag13.xml"/><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tags" Target="../tags/tag14.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4.xml"/><Relationship Id="rId1" Type="http://schemas.openxmlformats.org/officeDocument/2006/relationships/tags" Target="../tags/tag15.xml"/><Relationship Id="rId5" Type="http://schemas.openxmlformats.org/officeDocument/2006/relationships/image" Target="../media/image6.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5471082" y="1473200"/>
            <a:ext cx="6609493" cy="2894399"/>
          </a:xfrm>
        </p:spPr>
        <p:txBody>
          <a:bodyPr/>
          <a:lstStyle/>
          <a:p>
            <a:r>
              <a:rPr lang="en-US" sz="4800" dirty="0"/>
              <a:t>Module 6:                     Decoupling Your Infrastructure</a:t>
            </a:r>
          </a:p>
        </p:txBody>
      </p:sp>
    </p:spTree>
    <p:custDataLst>
      <p:tags r:id="rId1"/>
    </p:custDataLst>
    <p:extLst>
      <p:ext uri="{BB962C8B-B14F-4D97-AF65-F5344CB8AC3E}">
        <p14:creationId xmlns:p14="http://schemas.microsoft.com/office/powerpoint/2010/main" val="769146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8539" y="263527"/>
            <a:ext cx="9447327" cy="779463"/>
          </a:xfrm>
        </p:spPr>
        <p:txBody>
          <a:bodyPr>
            <a:noAutofit/>
          </a:bodyPr>
          <a:lstStyle/>
          <a:p>
            <a:r>
              <a:rPr lang="en-US" dirty="0"/>
              <a:t>Service-Oriented Architecture (SOA)</a:t>
            </a:r>
          </a:p>
        </p:txBody>
      </p:sp>
      <p:sp>
        <p:nvSpPr>
          <p:cNvPr id="3" name="Content Placeholder 2"/>
          <p:cNvSpPr>
            <a:spLocks noGrp="1"/>
          </p:cNvSpPr>
          <p:nvPr>
            <p:ph idx="1"/>
          </p:nvPr>
        </p:nvSpPr>
        <p:spPr>
          <a:xfrm>
            <a:off x="238540" y="1531425"/>
            <a:ext cx="11347578" cy="3566593"/>
          </a:xfrm>
        </p:spPr>
        <p:txBody>
          <a:bodyPr>
            <a:normAutofit/>
          </a:bodyPr>
          <a:lstStyle/>
          <a:p>
            <a:pPr marL="0" indent="0">
              <a:lnSpc>
                <a:spcPct val="90000"/>
              </a:lnSpc>
              <a:spcBef>
                <a:spcPts val="1000"/>
              </a:spcBef>
              <a:buNone/>
            </a:pPr>
            <a:r>
              <a:rPr lang="en-US" dirty="0"/>
              <a:t>An architectural approach in which application components </a:t>
            </a:r>
            <a:r>
              <a:rPr lang="en-US"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provide services to other components</a:t>
            </a:r>
            <a:r>
              <a:rPr lang="en-US" b="1" dirty="0">
                <a:solidFill>
                  <a:srgbClr val="0070C0"/>
                </a:solidFill>
              </a:rPr>
              <a:t> </a:t>
            </a:r>
            <a:r>
              <a:rPr lang="en-US" dirty="0"/>
              <a:t>via a communications protocol.</a:t>
            </a:r>
          </a:p>
          <a:p>
            <a:pPr marL="0" indent="0">
              <a:lnSpc>
                <a:spcPct val="90000"/>
              </a:lnSpc>
              <a:spcBef>
                <a:spcPts val="1000"/>
              </a:spcBef>
              <a:buNone/>
            </a:pPr>
            <a:endParaRPr lang="en-US" dirty="0"/>
          </a:p>
          <a:p>
            <a:pPr marL="0" indent="0">
              <a:lnSpc>
                <a:spcPct val="90000"/>
              </a:lnSpc>
              <a:spcBef>
                <a:spcPts val="1000"/>
              </a:spcBef>
              <a:buNone/>
            </a:pPr>
            <a:r>
              <a:rPr lang="en-US" dirty="0"/>
              <a:t>Services are </a:t>
            </a:r>
            <a:r>
              <a:rPr lang="en-US"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self-contained units of functionality </a:t>
            </a:r>
            <a:r>
              <a:rPr lang="en-US" dirty="0"/>
              <a:t>where the implementation details are no longer relevant: </a:t>
            </a:r>
          </a:p>
          <a:p>
            <a:pPr marL="914400" lvl="3" indent="-457200">
              <a:spcBef>
                <a:spcPts val="1000"/>
              </a:spcBef>
            </a:pPr>
            <a:r>
              <a:rPr lang="en-US" sz="2400" dirty="0"/>
              <a:t>The OS, language and location used by the service are abstracted. </a:t>
            </a:r>
          </a:p>
        </p:txBody>
      </p:sp>
    </p:spTree>
    <p:custDataLst>
      <p:tags r:id="rId1"/>
    </p:custDataLst>
    <p:extLst>
      <p:ext uri="{BB962C8B-B14F-4D97-AF65-F5344CB8AC3E}">
        <p14:creationId xmlns:p14="http://schemas.microsoft.com/office/powerpoint/2010/main" val="10001125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Microservices</a:t>
            </a:r>
          </a:p>
        </p:txBody>
      </p:sp>
      <p:sp>
        <p:nvSpPr>
          <p:cNvPr id="3" name="Content Placeholder 2"/>
          <p:cNvSpPr>
            <a:spLocks noGrp="1"/>
          </p:cNvSpPr>
          <p:nvPr>
            <p:ph idx="1"/>
          </p:nvPr>
        </p:nvSpPr>
        <p:spPr>
          <a:xfrm>
            <a:off x="238539" y="1440305"/>
            <a:ext cx="11347578" cy="4913308"/>
          </a:xfrm>
        </p:spPr>
        <p:txBody>
          <a:bodyPr>
            <a:noAutofit/>
          </a:bodyPr>
          <a:lstStyle/>
          <a:p>
            <a:pPr marL="457200" indent="-457200">
              <a:lnSpc>
                <a:spcPct val="100000"/>
              </a:lnSpc>
              <a:spcBef>
                <a:spcPts val="2400"/>
              </a:spcBef>
            </a:pPr>
            <a:r>
              <a:rPr lang="en-US"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Small, fine-grained, independent processes in an SOA.</a:t>
            </a:r>
          </a:p>
          <a:p>
            <a:pPr marL="457200" indent="-457200">
              <a:lnSpc>
                <a:spcPct val="100000"/>
              </a:lnSpc>
              <a:spcBef>
                <a:spcPts val="2400"/>
              </a:spcBef>
            </a:pPr>
            <a:r>
              <a:rPr lang="en-US" dirty="0"/>
              <a:t>Each process is focused on doing </a:t>
            </a:r>
            <a:r>
              <a:rPr lang="en-US"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one small task</a:t>
            </a:r>
            <a:r>
              <a:rPr lang="en-US" dirty="0"/>
              <a:t>. </a:t>
            </a:r>
          </a:p>
          <a:p>
            <a:pPr marL="457200" indent="-457200">
              <a:lnSpc>
                <a:spcPct val="100000"/>
              </a:lnSpc>
              <a:spcBef>
                <a:spcPts val="2400"/>
              </a:spcBef>
            </a:pPr>
            <a:r>
              <a:rPr lang="en-US" dirty="0"/>
              <a:t>Processes communicate to each other using </a:t>
            </a:r>
            <a:r>
              <a:rPr lang="en-US"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language-agnostic APIs</a:t>
            </a:r>
            <a:r>
              <a:rPr lang="en-US" dirty="0"/>
              <a:t> that leverage JSON or REST</a:t>
            </a:r>
            <a:r>
              <a:rPr lang="en-US" sz="2600" dirty="0"/>
              <a:t>. </a:t>
            </a:r>
          </a:p>
        </p:txBody>
      </p:sp>
      <p:graphicFrame>
        <p:nvGraphicFramePr>
          <p:cNvPr id="5" name="Diagram 4"/>
          <p:cNvGraphicFramePr/>
          <p:nvPr>
            <p:extLst/>
          </p:nvPr>
        </p:nvGraphicFramePr>
        <p:xfrm>
          <a:off x="8899107" y="1372083"/>
          <a:ext cx="2828437" cy="183613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ustDataLst>
      <p:tags r:id="rId1"/>
    </p:custDataLst>
    <p:extLst>
      <p:ext uri="{BB962C8B-B14F-4D97-AF65-F5344CB8AC3E}">
        <p14:creationId xmlns:p14="http://schemas.microsoft.com/office/powerpoint/2010/main" val="9838614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Microservices Example</a:t>
            </a:r>
          </a:p>
        </p:txBody>
      </p:sp>
      <p:graphicFrame>
        <p:nvGraphicFramePr>
          <p:cNvPr id="5" name="Diagram 4"/>
          <p:cNvGraphicFramePr/>
          <p:nvPr>
            <p:extLst/>
          </p:nvPr>
        </p:nvGraphicFramePr>
        <p:xfrm>
          <a:off x="8899107" y="1372083"/>
          <a:ext cx="2828437" cy="183613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8" name="Picture 7">
            <a:extLst>
              <a:ext uri="{FF2B5EF4-FFF2-40B4-BE49-F238E27FC236}">
                <a16:creationId xmlns:a16="http://schemas.microsoft.com/office/drawing/2014/main" id="{1187A1BA-BAD3-F044-819A-01EC4CB23A48}"/>
              </a:ext>
            </a:extLst>
          </p:cNvPr>
          <p:cNvPicPr>
            <a:picLocks noChangeAspect="1"/>
          </p:cNvPicPr>
          <p:nvPr/>
        </p:nvPicPr>
        <p:blipFill>
          <a:blip r:embed="rId9"/>
          <a:stretch>
            <a:fillRect/>
          </a:stretch>
        </p:blipFill>
        <p:spPr>
          <a:xfrm>
            <a:off x="1800344" y="2095376"/>
            <a:ext cx="3327400" cy="3060700"/>
          </a:xfrm>
          <a:prstGeom prst="rect">
            <a:avLst/>
          </a:prstGeom>
        </p:spPr>
      </p:pic>
      <p:pic>
        <p:nvPicPr>
          <p:cNvPr id="10" name="Picture 9">
            <a:extLst>
              <a:ext uri="{FF2B5EF4-FFF2-40B4-BE49-F238E27FC236}">
                <a16:creationId xmlns:a16="http://schemas.microsoft.com/office/drawing/2014/main" id="{B9E9A3D3-B330-6D40-BFDC-C4CE63B43752}"/>
              </a:ext>
            </a:extLst>
          </p:cNvPr>
          <p:cNvPicPr>
            <a:picLocks noChangeAspect="1"/>
          </p:cNvPicPr>
          <p:nvPr/>
        </p:nvPicPr>
        <p:blipFill>
          <a:blip r:embed="rId10"/>
          <a:stretch>
            <a:fillRect/>
          </a:stretch>
        </p:blipFill>
        <p:spPr>
          <a:xfrm>
            <a:off x="7185002" y="2177926"/>
            <a:ext cx="2768600" cy="2895600"/>
          </a:xfrm>
          <a:prstGeom prst="rect">
            <a:avLst/>
          </a:prstGeom>
        </p:spPr>
      </p:pic>
      <p:sp>
        <p:nvSpPr>
          <p:cNvPr id="11" name="TextBox 10">
            <a:extLst>
              <a:ext uri="{FF2B5EF4-FFF2-40B4-BE49-F238E27FC236}">
                <a16:creationId xmlns:a16="http://schemas.microsoft.com/office/drawing/2014/main" id="{3A4B0B6C-2CDC-C24A-829C-19668A4897E6}"/>
              </a:ext>
            </a:extLst>
          </p:cNvPr>
          <p:cNvSpPr txBox="1"/>
          <p:nvPr/>
        </p:nvSpPr>
        <p:spPr>
          <a:xfrm>
            <a:off x="6816258" y="5510037"/>
            <a:ext cx="3506088" cy="400110"/>
          </a:xfrm>
          <a:prstGeom prst="rect">
            <a:avLst/>
          </a:prstGeom>
          <a:noFill/>
        </p:spPr>
        <p:txBody>
          <a:bodyPr wrap="none" rtlCol="0">
            <a:spAutoFit/>
          </a:bodyPr>
          <a:lstStyle/>
          <a:p>
            <a:r>
              <a:rPr lang="en-US" sz="2000">
                <a:latin typeface="Amazon Ember" panose="020B0603020204020204" pitchFamily="34" charset="0"/>
                <a:ea typeface="Amazon Ember" panose="020B0603020204020204" pitchFamily="34" charset="0"/>
                <a:cs typeface="Amazon Ember" panose="020B0603020204020204" pitchFamily="34" charset="0"/>
              </a:rPr>
              <a:t>Simian Army Logo by Netflix</a:t>
            </a:r>
          </a:p>
        </p:txBody>
      </p:sp>
      <p:sp>
        <p:nvSpPr>
          <p:cNvPr id="12" name="TextBox 11">
            <a:extLst>
              <a:ext uri="{FF2B5EF4-FFF2-40B4-BE49-F238E27FC236}">
                <a16:creationId xmlns:a16="http://schemas.microsoft.com/office/drawing/2014/main" id="{12A30C8B-23A3-1048-8F84-CDD2A6799A31}"/>
              </a:ext>
            </a:extLst>
          </p:cNvPr>
          <p:cNvSpPr txBox="1"/>
          <p:nvPr/>
        </p:nvSpPr>
        <p:spPr>
          <a:xfrm>
            <a:off x="1609209" y="5510037"/>
            <a:ext cx="3709670" cy="400110"/>
          </a:xfrm>
          <a:prstGeom prst="rect">
            <a:avLst/>
          </a:prstGeom>
          <a:noFill/>
        </p:spPr>
        <p:txBody>
          <a:bodyPr wrap="none" rtlCol="0">
            <a:spAutoFit/>
          </a:bodyPr>
          <a:lstStyle/>
          <a:p>
            <a:r>
              <a:rPr lang="en-US" sz="2000">
                <a:latin typeface="Amazon Ember" panose="020B0603020204020204" pitchFamily="34" charset="0"/>
                <a:ea typeface="Amazon Ember" panose="020B0603020204020204" pitchFamily="34" charset="0"/>
                <a:cs typeface="Amazon Ember" panose="020B0603020204020204" pitchFamily="34" charset="0"/>
              </a:rPr>
              <a:t>Chaos Monkey Logo by Netflix</a:t>
            </a:r>
          </a:p>
        </p:txBody>
      </p:sp>
    </p:spTree>
    <p:custDataLst>
      <p:tags r:id="rId1"/>
    </p:custDataLst>
    <p:extLst>
      <p:ext uri="{BB962C8B-B14F-4D97-AF65-F5344CB8AC3E}">
        <p14:creationId xmlns:p14="http://schemas.microsoft.com/office/powerpoint/2010/main" val="13942352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Comparing Architectural Styles</a:t>
            </a:r>
          </a:p>
        </p:txBody>
      </p:sp>
      <p:sp>
        <p:nvSpPr>
          <p:cNvPr id="3" name="Content Placeholder 2"/>
          <p:cNvSpPr>
            <a:spLocks noGrp="1"/>
          </p:cNvSpPr>
          <p:nvPr>
            <p:ph idx="1"/>
          </p:nvPr>
        </p:nvSpPr>
        <p:spPr>
          <a:xfrm>
            <a:off x="662317" y="1408076"/>
            <a:ext cx="4339527" cy="924393"/>
          </a:xfrm>
        </p:spPr>
        <p:txBody>
          <a:bodyPr>
            <a:normAutofit fontScale="77500" lnSpcReduction="20000"/>
          </a:bodyPr>
          <a:lstStyle/>
          <a:p>
            <a:pPr marL="219456" indent="0" algn="ctr">
              <a:buNone/>
            </a:pPr>
            <a:r>
              <a:rPr lang="en-US" sz="2667">
                <a:latin typeface="Amazon Ember" panose="020B0603020204020204" pitchFamily="34" charset="0"/>
                <a:ea typeface="Amazon Ember" panose="020B0603020204020204" pitchFamily="34" charset="0"/>
                <a:cs typeface="Amazon Ember" panose="020B0603020204020204" pitchFamily="34" charset="0"/>
              </a:rPr>
              <a:t>Traditional SOA architectures are </a:t>
            </a:r>
            <a:r>
              <a:rPr lang="en-US" sz="2667" b="1">
                <a:solidFill>
                  <a:srgbClr val="0070C0"/>
                </a:solidFill>
                <a:latin typeface="Amazon Ember" panose="020B0603020204020204" pitchFamily="34" charset="0"/>
                <a:ea typeface="Amazon Ember" panose="020B0603020204020204" pitchFamily="34" charset="0"/>
                <a:cs typeface="Amazon Ember" panose="020B0603020204020204" pitchFamily="34" charset="0"/>
              </a:rPr>
              <a:t>monolithic</a:t>
            </a:r>
            <a:r>
              <a:rPr lang="en-US" sz="2667">
                <a:latin typeface="Amazon Ember" panose="020B0603020204020204" pitchFamily="34" charset="0"/>
                <a:ea typeface="Amazon Ember" panose="020B0603020204020204" pitchFamily="34" charset="0"/>
                <a:cs typeface="Amazon Ember" panose="020B0603020204020204" pitchFamily="34" charset="0"/>
              </a:rPr>
              <a:t>:[N-Tier]</a:t>
            </a:r>
          </a:p>
        </p:txBody>
      </p:sp>
      <p:grpSp>
        <p:nvGrpSpPr>
          <p:cNvPr id="37" name="Group 36"/>
          <p:cNvGrpSpPr/>
          <p:nvPr/>
        </p:nvGrpSpPr>
        <p:grpSpPr>
          <a:xfrm>
            <a:off x="1388650" y="2474693"/>
            <a:ext cx="2987276" cy="3171036"/>
            <a:chOff x="1168812" y="1611923"/>
            <a:chExt cx="2240457" cy="2378277"/>
          </a:xfrm>
        </p:grpSpPr>
        <p:sp>
          <p:nvSpPr>
            <p:cNvPr id="4" name="Rectangle 3"/>
            <p:cNvSpPr/>
            <p:nvPr/>
          </p:nvSpPr>
          <p:spPr>
            <a:xfrm>
              <a:off x="1168812" y="1611923"/>
              <a:ext cx="2240457" cy="2378277"/>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sz="2400">
                <a:latin typeface="Amazon Ember" panose="020B0603020204020204" pitchFamily="34" charset="0"/>
                <a:ea typeface="Amazon Ember" panose="020B0603020204020204" pitchFamily="34" charset="0"/>
                <a:cs typeface="Amazon Ember" panose="020B0603020204020204" pitchFamily="34" charset="0"/>
              </a:endParaRPr>
            </a:p>
          </p:txBody>
        </p:sp>
        <p:sp>
          <p:nvSpPr>
            <p:cNvPr id="5" name="Pie 4"/>
            <p:cNvSpPr/>
            <p:nvPr/>
          </p:nvSpPr>
          <p:spPr>
            <a:xfrm>
              <a:off x="1684935" y="2614447"/>
              <a:ext cx="489512" cy="489512"/>
            </a:xfrm>
            <a:prstGeom prst="pie">
              <a:avLst/>
            </a:prstGeom>
          </p:spPr>
          <p:style>
            <a:lnRef idx="1">
              <a:schemeClr val="dk1"/>
            </a:lnRef>
            <a:fillRef idx="2">
              <a:schemeClr val="dk1"/>
            </a:fillRef>
            <a:effectRef idx="1">
              <a:schemeClr val="dk1"/>
            </a:effectRef>
            <a:fontRef idx="minor">
              <a:schemeClr val="dk1"/>
            </a:fontRef>
          </p:style>
          <p:txBody>
            <a:bodyPr wrap="none" rtlCol="0" anchor="ctr"/>
            <a:lstStyle/>
            <a:p>
              <a:pPr algn="ctr"/>
              <a:endParaRPr lang="en-US" sz="1467" b="1">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a:p>
              <a:pPr algn="ctr"/>
              <a:r>
                <a:rPr lang="en-US" sz="1467" b="1">
                  <a:solidFill>
                    <a:schemeClr val="tx1"/>
                  </a:solidFill>
                  <a:latin typeface="Amazon Ember" panose="020B0603020204020204" pitchFamily="34" charset="0"/>
                  <a:ea typeface="Amazon Ember" panose="020B0603020204020204" pitchFamily="34" charset="0"/>
                  <a:cs typeface="Amazon Ember" panose="020B0603020204020204" pitchFamily="34" charset="0"/>
                </a:rPr>
                <a:t>Stats</a:t>
              </a:r>
            </a:p>
          </p:txBody>
        </p:sp>
        <p:sp>
          <p:nvSpPr>
            <p:cNvPr id="6" name="Heart 5"/>
            <p:cNvSpPr/>
            <p:nvPr/>
          </p:nvSpPr>
          <p:spPr>
            <a:xfrm>
              <a:off x="2738069" y="1759125"/>
              <a:ext cx="489512" cy="489512"/>
            </a:xfrm>
            <a:prstGeom prst="heart">
              <a:avLst/>
            </a:prstGeom>
          </p:spPr>
          <p:style>
            <a:lnRef idx="1">
              <a:schemeClr val="dk1"/>
            </a:lnRef>
            <a:fillRef idx="2">
              <a:schemeClr val="dk1"/>
            </a:fillRef>
            <a:effectRef idx="1">
              <a:schemeClr val="dk1"/>
            </a:effectRef>
            <a:fontRef idx="minor">
              <a:schemeClr val="dk1"/>
            </a:fontRef>
          </p:style>
          <p:txBody>
            <a:bodyPr wrap="none" rtlCol="0" anchor="ctr"/>
            <a:lstStyle/>
            <a:p>
              <a:pPr algn="ctr"/>
              <a:r>
                <a:rPr lang="en-US" sz="1067" b="1">
                  <a:latin typeface="Amazon Ember" panose="020B0603020204020204" pitchFamily="34" charset="0"/>
                  <a:ea typeface="Amazon Ember" panose="020B0603020204020204" pitchFamily="34" charset="0"/>
                  <a:cs typeface="Amazon Ember" panose="020B0603020204020204" pitchFamily="34" charset="0"/>
                </a:rPr>
                <a:t>Suggest</a:t>
              </a:r>
              <a:endParaRPr lang="en-US" sz="1467" b="1">
                <a:latin typeface="Amazon Ember" panose="020B0603020204020204" pitchFamily="34" charset="0"/>
                <a:ea typeface="Amazon Ember" panose="020B0603020204020204" pitchFamily="34" charset="0"/>
                <a:cs typeface="Amazon Ember" panose="020B0603020204020204" pitchFamily="34" charset="0"/>
              </a:endParaRPr>
            </a:p>
          </p:txBody>
        </p:sp>
        <p:sp>
          <p:nvSpPr>
            <p:cNvPr id="7" name="Vertical Scroll 6"/>
            <p:cNvSpPr/>
            <p:nvPr/>
          </p:nvSpPr>
          <p:spPr>
            <a:xfrm>
              <a:off x="2034871" y="1753128"/>
              <a:ext cx="553148" cy="611890"/>
            </a:xfrm>
            <a:prstGeom prst="verticalScroll">
              <a:avLst/>
            </a:prstGeom>
          </p:spPr>
          <p:style>
            <a:lnRef idx="1">
              <a:schemeClr val="dk1"/>
            </a:lnRef>
            <a:fillRef idx="2">
              <a:schemeClr val="dk1"/>
            </a:fillRef>
            <a:effectRef idx="1">
              <a:schemeClr val="dk1"/>
            </a:effectRef>
            <a:fontRef idx="minor">
              <a:schemeClr val="dk1"/>
            </a:fontRef>
          </p:style>
          <p:txBody>
            <a:bodyPr wrap="none" rtlCol="0" anchor="ctr"/>
            <a:lstStyle/>
            <a:p>
              <a:pPr algn="ctr"/>
              <a:r>
                <a:rPr lang="en-US" sz="1200" b="1">
                  <a:latin typeface="Amazon Ember" panose="020B0603020204020204" pitchFamily="34" charset="0"/>
                  <a:ea typeface="Amazon Ember" panose="020B0603020204020204" pitchFamily="34" charset="0"/>
                  <a:cs typeface="Amazon Ember" panose="020B0603020204020204" pitchFamily="34" charset="0"/>
                </a:rPr>
                <a:t>Orders</a:t>
              </a:r>
              <a:endParaRPr lang="en-US" sz="1467" b="1">
                <a:latin typeface="Amazon Ember" panose="020B0603020204020204" pitchFamily="34" charset="0"/>
                <a:ea typeface="Amazon Ember" panose="020B0603020204020204" pitchFamily="34" charset="0"/>
                <a:cs typeface="Amazon Ember" panose="020B0603020204020204" pitchFamily="34" charset="0"/>
              </a:endParaRPr>
            </a:p>
          </p:txBody>
        </p:sp>
        <p:sp>
          <p:nvSpPr>
            <p:cNvPr id="8" name="Action Button: Home 7">
              <a:hlinkClick r:id="" action="ppaction://hlinkshowjump?jump=firstslide" highlightClick="1"/>
            </p:cNvPr>
            <p:cNvSpPr/>
            <p:nvPr/>
          </p:nvSpPr>
          <p:spPr>
            <a:xfrm>
              <a:off x="1310025" y="1687816"/>
              <a:ext cx="613104" cy="799560"/>
            </a:xfrm>
            <a:prstGeom prst="actionButtonHome">
              <a:avLst/>
            </a:prstGeom>
          </p:spPr>
          <p:style>
            <a:lnRef idx="1">
              <a:schemeClr val="dk1"/>
            </a:lnRef>
            <a:fillRef idx="2">
              <a:schemeClr val="dk1"/>
            </a:fillRef>
            <a:effectRef idx="1">
              <a:schemeClr val="dk1"/>
            </a:effectRef>
            <a:fontRef idx="minor">
              <a:schemeClr val="dk1"/>
            </a:fontRef>
          </p:style>
          <p:txBody>
            <a:bodyPr wrap="none" rtlCol="0" anchor="ctr"/>
            <a:lstStyle/>
            <a:p>
              <a:pPr algn="ctr"/>
              <a:endParaRPr lang="en-US" sz="1467" b="1">
                <a:latin typeface="Amazon Ember" panose="020B0603020204020204" pitchFamily="34" charset="0"/>
                <a:ea typeface="Amazon Ember" panose="020B0603020204020204" pitchFamily="34" charset="0"/>
                <a:cs typeface="Amazon Ember" panose="020B0603020204020204" pitchFamily="34" charset="0"/>
              </a:endParaRPr>
            </a:p>
            <a:p>
              <a:pPr algn="ctr"/>
              <a:endParaRPr lang="en-US" sz="1467" b="1">
                <a:latin typeface="Amazon Ember" panose="020B0603020204020204" pitchFamily="34" charset="0"/>
                <a:ea typeface="Amazon Ember" panose="020B0603020204020204" pitchFamily="34" charset="0"/>
                <a:cs typeface="Amazon Ember" panose="020B0603020204020204" pitchFamily="34" charset="0"/>
              </a:endParaRPr>
            </a:p>
            <a:p>
              <a:pPr algn="ctr"/>
              <a:endParaRPr lang="en-US" sz="1467" b="1">
                <a:latin typeface="Amazon Ember" panose="020B0603020204020204" pitchFamily="34" charset="0"/>
                <a:ea typeface="Amazon Ember" panose="020B0603020204020204" pitchFamily="34" charset="0"/>
                <a:cs typeface="Amazon Ember" panose="020B0603020204020204" pitchFamily="34" charset="0"/>
              </a:endParaRPr>
            </a:p>
            <a:p>
              <a:pPr algn="ctr"/>
              <a:endParaRPr lang="en-US" sz="1467" b="1">
                <a:latin typeface="Amazon Ember" panose="020B0603020204020204" pitchFamily="34" charset="0"/>
                <a:ea typeface="Amazon Ember" panose="020B0603020204020204" pitchFamily="34" charset="0"/>
                <a:cs typeface="Amazon Ember" panose="020B0603020204020204" pitchFamily="34" charset="0"/>
              </a:endParaRPr>
            </a:p>
            <a:p>
              <a:pPr algn="ctr"/>
              <a:r>
                <a:rPr lang="en-US" sz="1467" b="1">
                  <a:latin typeface="Amazon Ember" panose="020B0603020204020204" pitchFamily="34" charset="0"/>
                  <a:ea typeface="Amazon Ember" panose="020B0603020204020204" pitchFamily="34" charset="0"/>
                  <a:cs typeface="Amazon Ember" panose="020B0603020204020204" pitchFamily="34" charset="0"/>
                </a:rPr>
                <a:t>Home</a:t>
              </a:r>
            </a:p>
          </p:txBody>
        </p:sp>
        <p:sp>
          <p:nvSpPr>
            <p:cNvPr id="9" name="Cube 8"/>
            <p:cNvSpPr/>
            <p:nvPr/>
          </p:nvSpPr>
          <p:spPr>
            <a:xfrm>
              <a:off x="1535945" y="3213143"/>
              <a:ext cx="1430880" cy="523187"/>
            </a:xfrm>
            <a:prstGeom prst="cube">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2400" b="1">
                  <a:latin typeface="Amazon Ember" panose="020B0603020204020204" pitchFamily="34" charset="0"/>
                  <a:ea typeface="Amazon Ember" panose="020B0603020204020204" pitchFamily="34" charset="0"/>
                  <a:cs typeface="Amazon Ember" panose="020B0603020204020204" pitchFamily="34" charset="0"/>
                </a:rPr>
                <a:t>Inventory</a:t>
              </a:r>
            </a:p>
          </p:txBody>
        </p:sp>
        <p:sp>
          <p:nvSpPr>
            <p:cNvPr id="10" name="Manual Operation 14"/>
            <p:cNvSpPr/>
            <p:nvPr/>
          </p:nvSpPr>
          <p:spPr>
            <a:xfrm>
              <a:off x="2455486" y="2534680"/>
              <a:ext cx="602476" cy="403659"/>
            </a:xfrm>
            <a:prstGeom prst="flowChartManualOperation">
              <a:avLst/>
            </a:prstGeom>
          </p:spPr>
          <p:style>
            <a:lnRef idx="1">
              <a:schemeClr val="dk1"/>
            </a:lnRef>
            <a:fillRef idx="2">
              <a:schemeClr val="dk1"/>
            </a:fillRef>
            <a:effectRef idx="1">
              <a:schemeClr val="dk1"/>
            </a:effectRef>
            <a:fontRef idx="minor">
              <a:schemeClr val="dk1"/>
            </a:fontRef>
          </p:style>
          <p:txBody>
            <a:bodyPr lIns="0" rIns="0" rtlCol="0" anchor="ctr"/>
            <a:lstStyle/>
            <a:p>
              <a:pPr algn="ctr"/>
              <a:r>
                <a:rPr lang="en-US" sz="1333" b="1">
                  <a:latin typeface="Amazon Ember" panose="020B0603020204020204" pitchFamily="34" charset="0"/>
                  <a:ea typeface="Amazon Ember" panose="020B0603020204020204" pitchFamily="34" charset="0"/>
                  <a:cs typeface="Amazon Ember" panose="020B0603020204020204" pitchFamily="34" charset="0"/>
                </a:rPr>
                <a:t>Cart</a:t>
              </a:r>
              <a:endParaRPr lang="en-US" sz="1400" b="1">
                <a:latin typeface="Amazon Ember" panose="020B0603020204020204" pitchFamily="34" charset="0"/>
                <a:ea typeface="Amazon Ember" panose="020B0603020204020204" pitchFamily="34" charset="0"/>
                <a:cs typeface="Amazon Ember" panose="020B0603020204020204" pitchFamily="34" charset="0"/>
              </a:endParaRPr>
            </a:p>
          </p:txBody>
        </p:sp>
      </p:grpSp>
      <p:sp>
        <p:nvSpPr>
          <p:cNvPr id="11" name="Can 10"/>
          <p:cNvSpPr/>
          <p:nvPr/>
        </p:nvSpPr>
        <p:spPr>
          <a:xfrm>
            <a:off x="2366043" y="5412130"/>
            <a:ext cx="2158872" cy="907931"/>
          </a:xfrm>
          <a:prstGeom prst="can">
            <a:avLst/>
          </a:prstGeom>
          <a:solidFill>
            <a:srgbClr val="FF5050"/>
          </a:solidFill>
          <a:ln>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latin typeface="Amazon Ember" panose="020B0603020204020204" pitchFamily="34" charset="0"/>
                <a:ea typeface="Amazon Ember" panose="020B0603020204020204" pitchFamily="34" charset="0"/>
                <a:cs typeface="Amazon Ember" panose="020B0603020204020204" pitchFamily="34" charset="0"/>
              </a:rPr>
              <a:t>Database</a:t>
            </a:r>
          </a:p>
        </p:txBody>
      </p:sp>
      <p:grpSp>
        <p:nvGrpSpPr>
          <p:cNvPr id="12" name="Group 11"/>
          <p:cNvGrpSpPr/>
          <p:nvPr/>
        </p:nvGrpSpPr>
        <p:grpSpPr>
          <a:xfrm>
            <a:off x="6460937" y="2376599"/>
            <a:ext cx="4338696" cy="4087179"/>
            <a:chOff x="4949878" y="1538353"/>
            <a:chExt cx="3254022" cy="3065384"/>
          </a:xfrm>
        </p:grpSpPr>
        <p:cxnSp>
          <p:nvCxnSpPr>
            <p:cNvPr id="26" name="Straight Arrow Connector 25"/>
            <p:cNvCxnSpPr>
              <a:stCxn id="20" idx="1"/>
              <a:endCxn id="25" idx="0"/>
            </p:cNvCxnSpPr>
            <p:nvPr/>
          </p:nvCxnSpPr>
          <p:spPr>
            <a:xfrm flipH="1">
              <a:off x="7261662" y="2536230"/>
              <a:ext cx="537265" cy="1228724"/>
            </a:xfrm>
            <a:prstGeom prst="straightConnector1">
              <a:avLst/>
            </a:prstGeom>
            <a:ln>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a:stCxn id="21" idx="0"/>
              <a:endCxn id="20" idx="1"/>
            </p:cNvCxnSpPr>
            <p:nvPr/>
          </p:nvCxnSpPr>
          <p:spPr>
            <a:xfrm flipV="1">
              <a:off x="7381012" y="2536230"/>
              <a:ext cx="417915" cy="270183"/>
            </a:xfrm>
            <a:prstGeom prst="straightConnector1">
              <a:avLst/>
            </a:prstGeom>
            <a:ln>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a:stCxn id="24" idx="3"/>
              <a:endCxn id="25" idx="0"/>
            </p:cNvCxnSpPr>
            <p:nvPr/>
          </p:nvCxnSpPr>
          <p:spPr>
            <a:xfrm>
              <a:off x="6613445" y="2802105"/>
              <a:ext cx="648217" cy="962850"/>
            </a:xfrm>
            <a:prstGeom prst="straightConnector1">
              <a:avLst/>
            </a:prstGeom>
            <a:ln>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a:stCxn id="23" idx="3"/>
              <a:endCxn id="25" idx="0"/>
            </p:cNvCxnSpPr>
            <p:nvPr/>
          </p:nvCxnSpPr>
          <p:spPr>
            <a:xfrm>
              <a:off x="5451616" y="2982698"/>
              <a:ext cx="1810046" cy="782256"/>
            </a:xfrm>
            <a:prstGeom prst="straightConnector1">
              <a:avLst/>
            </a:prstGeom>
            <a:ln>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a:stCxn id="22" idx="1"/>
              <a:endCxn id="23" idx="3"/>
            </p:cNvCxnSpPr>
            <p:nvPr/>
          </p:nvCxnSpPr>
          <p:spPr>
            <a:xfrm flipH="1">
              <a:off x="5451616" y="2116842"/>
              <a:ext cx="1354953" cy="865856"/>
            </a:xfrm>
            <a:prstGeom prst="straightConnector1">
              <a:avLst/>
            </a:prstGeom>
            <a:ln>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a:stCxn id="22" idx="1"/>
              <a:endCxn id="24" idx="0"/>
            </p:cNvCxnSpPr>
            <p:nvPr/>
          </p:nvCxnSpPr>
          <p:spPr>
            <a:xfrm flipH="1">
              <a:off x="6363626" y="2116842"/>
              <a:ext cx="442943" cy="476038"/>
            </a:xfrm>
            <a:prstGeom prst="straightConnector1">
              <a:avLst/>
            </a:prstGeom>
            <a:ln>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a:stCxn id="22" idx="1"/>
              <a:endCxn id="21" idx="2"/>
            </p:cNvCxnSpPr>
            <p:nvPr/>
          </p:nvCxnSpPr>
          <p:spPr>
            <a:xfrm>
              <a:off x="6806569" y="2116842"/>
              <a:ext cx="66996" cy="689570"/>
            </a:xfrm>
            <a:prstGeom prst="straightConnector1">
              <a:avLst/>
            </a:prstGeom>
            <a:ln>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a:stCxn id="22" idx="0"/>
              <a:endCxn id="20" idx="0"/>
            </p:cNvCxnSpPr>
            <p:nvPr/>
          </p:nvCxnSpPr>
          <p:spPr>
            <a:xfrm>
              <a:off x="7095813" y="1827598"/>
              <a:ext cx="703114" cy="328047"/>
            </a:xfrm>
            <a:prstGeom prst="straightConnector1">
              <a:avLst/>
            </a:prstGeom>
            <a:ln>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a:stCxn id="24" idx="1"/>
              <a:endCxn id="23" idx="3"/>
            </p:cNvCxnSpPr>
            <p:nvPr/>
          </p:nvCxnSpPr>
          <p:spPr>
            <a:xfrm flipH="1">
              <a:off x="5451616" y="2802105"/>
              <a:ext cx="662190" cy="180594"/>
            </a:xfrm>
            <a:prstGeom prst="straightConnector1">
              <a:avLst/>
            </a:prstGeom>
            <a:ln>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3" name="Heart 12"/>
            <p:cNvSpPr/>
            <p:nvPr/>
          </p:nvSpPr>
          <p:spPr>
            <a:xfrm>
              <a:off x="7674017" y="2157597"/>
              <a:ext cx="507447" cy="507447"/>
            </a:xfrm>
            <a:prstGeom prst="heart">
              <a:avLst/>
            </a:prstGeom>
            <a:solidFill>
              <a:schemeClr val="accent2">
                <a:lumMod val="50000"/>
              </a:schemeClr>
            </a:solidFill>
          </p:spPr>
          <p:style>
            <a:lnRef idx="2">
              <a:schemeClr val="accent2">
                <a:shade val="50000"/>
              </a:schemeClr>
            </a:lnRef>
            <a:fillRef idx="1">
              <a:schemeClr val="accent2"/>
            </a:fillRef>
            <a:effectRef idx="0">
              <a:schemeClr val="accent2"/>
            </a:effectRef>
            <a:fontRef idx="minor">
              <a:schemeClr val="lt1"/>
            </a:fontRef>
          </p:style>
          <p:txBody>
            <a:bodyPr wrap="none" rtlCol="0" anchor="ctr"/>
            <a:lstStyle/>
            <a:p>
              <a:pPr algn="ctr"/>
              <a:r>
                <a:rPr lang="en-US" sz="1200" b="1">
                  <a:latin typeface="Amazon Ember" panose="020B0603020204020204" pitchFamily="34" charset="0"/>
                  <a:ea typeface="Amazon Ember" panose="020B0603020204020204" pitchFamily="34" charset="0"/>
                  <a:cs typeface="Amazon Ember" panose="020B0603020204020204" pitchFamily="34" charset="0"/>
                </a:rPr>
                <a:t>Suggest</a:t>
              </a:r>
            </a:p>
          </p:txBody>
        </p:sp>
        <p:sp>
          <p:nvSpPr>
            <p:cNvPr id="14" name="Can 13"/>
            <p:cNvSpPr/>
            <p:nvPr/>
          </p:nvSpPr>
          <p:spPr>
            <a:xfrm>
              <a:off x="7977501" y="2447592"/>
              <a:ext cx="226399" cy="265432"/>
            </a:xfrm>
            <a:prstGeom prst="can">
              <a:avLst/>
            </a:prstGeom>
            <a:solidFill>
              <a:srgbClr val="FF9933"/>
            </a:solidFill>
            <a:ln>
              <a:solidFill>
                <a:schemeClr val="bg2">
                  <a:lumMod val="1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atin typeface="Amazon Ember" panose="020B0603020204020204" pitchFamily="34" charset="0"/>
                <a:ea typeface="Amazon Ember" panose="020B0603020204020204" pitchFamily="34" charset="0"/>
                <a:cs typeface="Amazon Ember" panose="020B0603020204020204" pitchFamily="34" charset="0"/>
              </a:endParaRPr>
            </a:p>
          </p:txBody>
        </p:sp>
        <p:sp>
          <p:nvSpPr>
            <p:cNvPr id="15" name="Cube 14"/>
            <p:cNvSpPr/>
            <p:nvPr/>
          </p:nvSpPr>
          <p:spPr>
            <a:xfrm>
              <a:off x="6567905" y="3893768"/>
              <a:ext cx="1483305" cy="647344"/>
            </a:xfrm>
            <a:prstGeom prst="cube">
              <a:avLst/>
            </a:prstGeom>
            <a:solidFill>
              <a:schemeClr val="bg2">
                <a:lumMod val="2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a:latin typeface="Amazon Ember" panose="020B0603020204020204" pitchFamily="34" charset="0"/>
                  <a:ea typeface="Amazon Ember" panose="020B0603020204020204" pitchFamily="34" charset="0"/>
                  <a:cs typeface="Amazon Ember" panose="020B0603020204020204" pitchFamily="34" charset="0"/>
                </a:rPr>
                <a:t>Inventory</a:t>
              </a:r>
            </a:p>
          </p:txBody>
        </p:sp>
        <p:sp>
          <p:nvSpPr>
            <p:cNvPr id="16" name="Can 15"/>
            <p:cNvSpPr/>
            <p:nvPr/>
          </p:nvSpPr>
          <p:spPr>
            <a:xfrm>
              <a:off x="7816992" y="4338305"/>
              <a:ext cx="226399" cy="265432"/>
            </a:xfrm>
            <a:prstGeom prst="can">
              <a:avLst/>
            </a:prstGeom>
            <a:solidFill>
              <a:srgbClr val="FF9933"/>
            </a:solidFill>
            <a:ln>
              <a:solidFill>
                <a:schemeClr val="bg2">
                  <a:lumMod val="1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atin typeface="Amazon Ember" panose="020B0603020204020204" pitchFamily="34" charset="0"/>
                <a:ea typeface="Amazon Ember" panose="020B0603020204020204" pitchFamily="34" charset="0"/>
                <a:cs typeface="Amazon Ember" panose="020B0603020204020204" pitchFamily="34" charset="0"/>
              </a:endParaRPr>
            </a:p>
          </p:txBody>
        </p:sp>
        <p:sp>
          <p:nvSpPr>
            <p:cNvPr id="20" name="Heart 19"/>
            <p:cNvSpPr/>
            <p:nvPr/>
          </p:nvSpPr>
          <p:spPr>
            <a:xfrm>
              <a:off x="7545203" y="2028783"/>
              <a:ext cx="507447" cy="507447"/>
            </a:xfrm>
            <a:prstGeom prst="heart">
              <a:avLst/>
            </a:prstGeom>
            <a:solidFill>
              <a:schemeClr val="accent2">
                <a:lumMod val="50000"/>
              </a:schemeClr>
            </a:solidFill>
          </p:spPr>
          <p:style>
            <a:lnRef idx="2">
              <a:schemeClr val="accent2">
                <a:shade val="50000"/>
              </a:schemeClr>
            </a:lnRef>
            <a:fillRef idx="1">
              <a:schemeClr val="accent2"/>
            </a:fillRef>
            <a:effectRef idx="0">
              <a:schemeClr val="accent2"/>
            </a:effectRef>
            <a:fontRef idx="minor">
              <a:schemeClr val="lt1"/>
            </a:fontRef>
          </p:style>
          <p:txBody>
            <a:bodyPr wrap="none" rtlCol="0" anchor="ctr"/>
            <a:lstStyle/>
            <a:p>
              <a:pPr algn="ctr"/>
              <a:r>
                <a:rPr lang="en-US" sz="1200" b="1">
                  <a:latin typeface="Amazon Ember" panose="020B0603020204020204" pitchFamily="34" charset="0"/>
                  <a:ea typeface="Amazon Ember" panose="020B0603020204020204" pitchFamily="34" charset="0"/>
                  <a:cs typeface="Amazon Ember" panose="020B0603020204020204" pitchFamily="34" charset="0"/>
                </a:rPr>
                <a:t>Suggest</a:t>
              </a:r>
              <a:endParaRPr lang="en-US" sz="1467" b="1">
                <a:latin typeface="Amazon Ember" panose="020B0603020204020204" pitchFamily="34" charset="0"/>
                <a:ea typeface="Amazon Ember" panose="020B0603020204020204" pitchFamily="34" charset="0"/>
                <a:cs typeface="Amazon Ember" panose="020B0603020204020204" pitchFamily="34" charset="0"/>
              </a:endParaRPr>
            </a:p>
          </p:txBody>
        </p:sp>
        <p:sp>
          <p:nvSpPr>
            <p:cNvPr id="21" name="Pie 20"/>
            <p:cNvSpPr/>
            <p:nvPr/>
          </p:nvSpPr>
          <p:spPr>
            <a:xfrm>
              <a:off x="6873565" y="2552689"/>
              <a:ext cx="507447" cy="507447"/>
            </a:xfrm>
            <a:prstGeom prst="pie">
              <a:avLst/>
            </a:prstGeom>
          </p:spPr>
          <p:style>
            <a:lnRef idx="2">
              <a:schemeClr val="accent3">
                <a:shade val="50000"/>
              </a:schemeClr>
            </a:lnRef>
            <a:fillRef idx="1">
              <a:schemeClr val="accent3"/>
            </a:fillRef>
            <a:effectRef idx="0">
              <a:schemeClr val="accent3"/>
            </a:effectRef>
            <a:fontRef idx="minor">
              <a:schemeClr val="lt1"/>
            </a:fontRef>
          </p:style>
          <p:txBody>
            <a:bodyPr wrap="none" rtlCol="0" anchor="ctr"/>
            <a:lstStyle/>
            <a:p>
              <a:pPr algn="ctr"/>
              <a:endParaRPr lang="en-US" sz="1467" b="1">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a:p>
              <a:pPr algn="ctr"/>
              <a:r>
                <a:rPr lang="en-US" sz="1467" b="1">
                  <a:solidFill>
                    <a:schemeClr val="bg1"/>
                  </a:solidFill>
                  <a:latin typeface="Amazon Ember" panose="020B0603020204020204" pitchFamily="34" charset="0"/>
                  <a:ea typeface="Amazon Ember" panose="020B0603020204020204" pitchFamily="34" charset="0"/>
                  <a:cs typeface="Amazon Ember" panose="020B0603020204020204" pitchFamily="34" charset="0"/>
                </a:rPr>
                <a:t>Stats</a:t>
              </a:r>
            </a:p>
          </p:txBody>
        </p:sp>
        <p:sp>
          <p:nvSpPr>
            <p:cNvPr id="22" name="Action Button: Home 21">
              <a:hlinkClick r:id="" action="ppaction://hlinkshowjump?jump=firstslide" highlightClick="1"/>
            </p:cNvPr>
            <p:cNvSpPr/>
            <p:nvPr/>
          </p:nvSpPr>
          <p:spPr>
            <a:xfrm>
              <a:off x="6517324" y="1538353"/>
              <a:ext cx="578489" cy="578489"/>
            </a:xfrm>
            <a:prstGeom prst="actionButtonHom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1467" b="1">
                  <a:latin typeface="Amazon Ember" panose="020B0603020204020204" pitchFamily="34" charset="0"/>
                  <a:ea typeface="Amazon Ember" panose="020B0603020204020204" pitchFamily="34" charset="0"/>
                  <a:cs typeface="Amazon Ember" panose="020B0603020204020204" pitchFamily="34" charset="0"/>
                </a:rPr>
                <a:t>Home</a:t>
              </a:r>
            </a:p>
          </p:txBody>
        </p:sp>
        <p:sp>
          <p:nvSpPr>
            <p:cNvPr id="24" name="Manual Operation 14"/>
            <p:cNvSpPr/>
            <p:nvPr/>
          </p:nvSpPr>
          <p:spPr>
            <a:xfrm>
              <a:off x="6051351" y="2592880"/>
              <a:ext cx="624549" cy="418448"/>
            </a:xfrm>
            <a:prstGeom prst="flowChartManualOperation">
              <a:avLst/>
            </a:prstGeom>
          </p:spPr>
          <p:style>
            <a:lnRef idx="2">
              <a:schemeClr val="accent5">
                <a:shade val="50000"/>
              </a:schemeClr>
            </a:lnRef>
            <a:fillRef idx="1">
              <a:schemeClr val="accent5"/>
            </a:fillRef>
            <a:effectRef idx="0">
              <a:schemeClr val="accent5"/>
            </a:effectRef>
            <a:fontRef idx="minor">
              <a:schemeClr val="lt1"/>
            </a:fontRef>
          </p:style>
          <p:txBody>
            <a:bodyPr lIns="0" rIns="0" rtlCol="0" anchor="ctr"/>
            <a:lstStyle/>
            <a:p>
              <a:pPr algn="ctr"/>
              <a:r>
                <a:rPr lang="en-US" sz="1400" b="1">
                  <a:solidFill>
                    <a:schemeClr val="tx1"/>
                  </a:solidFill>
                  <a:latin typeface="Amazon Ember" panose="020B0603020204020204" pitchFamily="34" charset="0"/>
                  <a:ea typeface="Amazon Ember" panose="020B0603020204020204" pitchFamily="34" charset="0"/>
                  <a:cs typeface="Amazon Ember" panose="020B0603020204020204" pitchFamily="34" charset="0"/>
                </a:rPr>
                <a:t>Cart</a:t>
              </a:r>
            </a:p>
          </p:txBody>
        </p:sp>
        <p:sp>
          <p:nvSpPr>
            <p:cNvPr id="25" name="Cube 24"/>
            <p:cNvSpPr/>
            <p:nvPr/>
          </p:nvSpPr>
          <p:spPr>
            <a:xfrm>
              <a:off x="6439092" y="3764954"/>
              <a:ext cx="1483305" cy="647344"/>
            </a:xfrm>
            <a:prstGeom prst="cube">
              <a:avLst/>
            </a:prstGeom>
            <a:solidFill>
              <a:schemeClr val="bg2">
                <a:lumMod val="2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b="1">
                  <a:latin typeface="Amazon Ember" panose="020B0603020204020204" pitchFamily="34" charset="0"/>
                  <a:ea typeface="Amazon Ember" panose="020B0603020204020204" pitchFamily="34" charset="0"/>
                  <a:cs typeface="Amazon Ember" panose="020B0603020204020204" pitchFamily="34" charset="0"/>
                </a:rPr>
                <a:t>Inventory</a:t>
              </a:r>
            </a:p>
          </p:txBody>
        </p:sp>
        <p:sp>
          <p:nvSpPr>
            <p:cNvPr id="34" name="Can 33"/>
            <p:cNvSpPr/>
            <p:nvPr/>
          </p:nvSpPr>
          <p:spPr>
            <a:xfrm>
              <a:off x="7129220" y="2984832"/>
              <a:ext cx="226399" cy="265432"/>
            </a:xfrm>
            <a:prstGeom prst="can">
              <a:avLst/>
            </a:prstGeom>
            <a:solidFill>
              <a:srgbClr val="FF9933"/>
            </a:solidFill>
            <a:ln>
              <a:solidFill>
                <a:schemeClr val="bg2">
                  <a:lumMod val="1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atin typeface="Amazon Ember" panose="020B0603020204020204" pitchFamily="34" charset="0"/>
                <a:ea typeface="Amazon Ember" panose="020B0603020204020204" pitchFamily="34" charset="0"/>
                <a:cs typeface="Amazon Ember" panose="020B0603020204020204" pitchFamily="34" charset="0"/>
              </a:endParaRPr>
            </a:p>
          </p:txBody>
        </p:sp>
        <p:sp>
          <p:nvSpPr>
            <p:cNvPr id="35" name="Can 34"/>
            <p:cNvSpPr/>
            <p:nvPr/>
          </p:nvSpPr>
          <p:spPr>
            <a:xfrm>
              <a:off x="6445599" y="2889541"/>
              <a:ext cx="226399" cy="265432"/>
            </a:xfrm>
            <a:prstGeom prst="can">
              <a:avLst/>
            </a:prstGeom>
            <a:solidFill>
              <a:srgbClr val="FF9933"/>
            </a:solidFill>
            <a:ln>
              <a:solidFill>
                <a:schemeClr val="bg2">
                  <a:lumMod val="1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atin typeface="Amazon Ember" panose="020B0603020204020204" pitchFamily="34" charset="0"/>
                <a:ea typeface="Amazon Ember" panose="020B0603020204020204" pitchFamily="34" charset="0"/>
                <a:cs typeface="Amazon Ember" panose="020B0603020204020204" pitchFamily="34" charset="0"/>
              </a:endParaRPr>
            </a:p>
          </p:txBody>
        </p:sp>
        <p:sp>
          <p:nvSpPr>
            <p:cNvPr id="17" name="Vertical Scroll 16"/>
            <p:cNvSpPr/>
            <p:nvPr/>
          </p:nvSpPr>
          <p:spPr>
            <a:xfrm>
              <a:off x="5207505" y="2923170"/>
              <a:ext cx="573414" cy="634308"/>
            </a:xfrm>
            <a:prstGeom prst="verticalScroll">
              <a:avLst/>
            </a:prstGeom>
            <a:solidFill>
              <a:schemeClr val="accent4">
                <a:lumMod val="75000"/>
              </a:schemeClr>
            </a:solidFill>
            <a:ln>
              <a:solidFill>
                <a:schemeClr val="accent4">
                  <a:lumMod val="50000"/>
                </a:schemeClr>
              </a:solidFill>
            </a:ln>
          </p:spPr>
          <p:style>
            <a:lnRef idx="2">
              <a:schemeClr val="accent4">
                <a:shade val="50000"/>
              </a:schemeClr>
            </a:lnRef>
            <a:fillRef idx="1">
              <a:schemeClr val="accent4"/>
            </a:fillRef>
            <a:effectRef idx="0">
              <a:schemeClr val="accent4"/>
            </a:effectRef>
            <a:fontRef idx="minor">
              <a:schemeClr val="lt1"/>
            </a:fontRef>
          </p:style>
          <p:txBody>
            <a:bodyPr wrap="none" rtlCol="0" anchor="ctr"/>
            <a:lstStyle/>
            <a:p>
              <a:pPr algn="ctr"/>
              <a:r>
                <a:rPr lang="en-US" sz="1400" b="1">
                  <a:latin typeface="Amazon Ember" panose="020B0603020204020204" pitchFamily="34" charset="0"/>
                  <a:ea typeface="Amazon Ember" panose="020B0603020204020204" pitchFamily="34" charset="0"/>
                  <a:cs typeface="Amazon Ember" panose="020B0603020204020204" pitchFamily="34" charset="0"/>
                </a:rPr>
                <a:t>Orders</a:t>
              </a:r>
            </a:p>
          </p:txBody>
        </p:sp>
        <p:sp>
          <p:nvSpPr>
            <p:cNvPr id="18" name="Vertical Scroll 17"/>
            <p:cNvSpPr/>
            <p:nvPr/>
          </p:nvSpPr>
          <p:spPr>
            <a:xfrm>
              <a:off x="5078691" y="2794357"/>
              <a:ext cx="573414" cy="634308"/>
            </a:xfrm>
            <a:prstGeom prst="verticalScroll">
              <a:avLst/>
            </a:prstGeom>
            <a:solidFill>
              <a:schemeClr val="accent4">
                <a:lumMod val="75000"/>
              </a:schemeClr>
            </a:solidFill>
            <a:ln>
              <a:solidFill>
                <a:schemeClr val="accent4">
                  <a:lumMod val="50000"/>
                </a:schemeClr>
              </a:solidFill>
            </a:ln>
          </p:spPr>
          <p:style>
            <a:lnRef idx="2">
              <a:schemeClr val="accent4">
                <a:shade val="50000"/>
              </a:schemeClr>
            </a:lnRef>
            <a:fillRef idx="1">
              <a:schemeClr val="accent4"/>
            </a:fillRef>
            <a:effectRef idx="0">
              <a:schemeClr val="accent4"/>
            </a:effectRef>
            <a:fontRef idx="minor">
              <a:schemeClr val="lt1"/>
            </a:fontRef>
          </p:style>
          <p:txBody>
            <a:bodyPr wrap="none" rtlCol="0" anchor="ctr"/>
            <a:lstStyle/>
            <a:p>
              <a:pPr algn="ctr"/>
              <a:r>
                <a:rPr lang="en-US" sz="1400" b="1">
                  <a:latin typeface="Amazon Ember" panose="020B0603020204020204" pitchFamily="34" charset="0"/>
                  <a:ea typeface="Amazon Ember" panose="020B0603020204020204" pitchFamily="34" charset="0"/>
                  <a:cs typeface="Amazon Ember" panose="020B0603020204020204" pitchFamily="34" charset="0"/>
                </a:rPr>
                <a:t>Orders</a:t>
              </a:r>
              <a:endParaRPr lang="en-US" sz="1467" b="1">
                <a:latin typeface="Amazon Ember" panose="020B0603020204020204" pitchFamily="34" charset="0"/>
                <a:ea typeface="Amazon Ember" panose="020B0603020204020204" pitchFamily="34" charset="0"/>
                <a:cs typeface="Amazon Ember" panose="020B0603020204020204" pitchFamily="34" charset="0"/>
              </a:endParaRPr>
            </a:p>
          </p:txBody>
        </p:sp>
        <p:sp>
          <p:nvSpPr>
            <p:cNvPr id="19" name="Can 18"/>
            <p:cNvSpPr/>
            <p:nvPr/>
          </p:nvSpPr>
          <p:spPr>
            <a:xfrm>
              <a:off x="5515865" y="3383326"/>
              <a:ext cx="226399" cy="265432"/>
            </a:xfrm>
            <a:prstGeom prst="can">
              <a:avLst/>
            </a:prstGeom>
            <a:solidFill>
              <a:srgbClr val="FF9933"/>
            </a:solidFill>
            <a:ln>
              <a:solidFill>
                <a:schemeClr val="bg2">
                  <a:lumMod val="1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atin typeface="Amazon Ember" panose="020B0603020204020204" pitchFamily="34" charset="0"/>
                <a:ea typeface="Amazon Ember" panose="020B0603020204020204" pitchFamily="34" charset="0"/>
                <a:cs typeface="Amazon Ember" panose="020B0603020204020204" pitchFamily="34" charset="0"/>
              </a:endParaRPr>
            </a:p>
          </p:txBody>
        </p:sp>
        <p:sp>
          <p:nvSpPr>
            <p:cNvPr id="23" name="Vertical Scroll 22"/>
            <p:cNvSpPr/>
            <p:nvPr/>
          </p:nvSpPr>
          <p:spPr>
            <a:xfrm>
              <a:off x="4949878" y="2665544"/>
              <a:ext cx="573414" cy="634308"/>
            </a:xfrm>
            <a:prstGeom prst="verticalScroll">
              <a:avLst/>
            </a:prstGeom>
            <a:solidFill>
              <a:schemeClr val="accent4">
                <a:lumMod val="75000"/>
              </a:schemeClr>
            </a:solidFill>
            <a:ln>
              <a:solidFill>
                <a:schemeClr val="accent4">
                  <a:lumMod val="50000"/>
                </a:schemeClr>
              </a:solidFill>
            </a:ln>
          </p:spPr>
          <p:style>
            <a:lnRef idx="2">
              <a:schemeClr val="accent4">
                <a:shade val="50000"/>
              </a:schemeClr>
            </a:lnRef>
            <a:fillRef idx="1">
              <a:schemeClr val="accent4"/>
            </a:fillRef>
            <a:effectRef idx="0">
              <a:schemeClr val="accent4"/>
            </a:effectRef>
            <a:fontRef idx="minor">
              <a:schemeClr val="lt1"/>
            </a:fontRef>
          </p:style>
          <p:txBody>
            <a:bodyPr wrap="none" rtlCol="0" anchor="ctr"/>
            <a:lstStyle/>
            <a:p>
              <a:pPr algn="ctr"/>
              <a:r>
                <a:rPr lang="en-US" sz="1400" b="1">
                  <a:latin typeface="Amazon Ember" panose="020B0603020204020204" pitchFamily="34" charset="0"/>
                  <a:ea typeface="Amazon Ember" panose="020B0603020204020204" pitchFamily="34" charset="0"/>
                  <a:cs typeface="Amazon Ember" panose="020B0603020204020204" pitchFamily="34" charset="0"/>
                </a:rPr>
                <a:t>Orders</a:t>
              </a:r>
              <a:endParaRPr lang="en-US" sz="1467" b="1">
                <a:latin typeface="Amazon Ember" panose="020B0603020204020204" pitchFamily="34" charset="0"/>
                <a:ea typeface="Amazon Ember" panose="020B0603020204020204" pitchFamily="34" charset="0"/>
                <a:cs typeface="Amazon Ember" panose="020B0603020204020204" pitchFamily="34" charset="0"/>
              </a:endParaRPr>
            </a:p>
          </p:txBody>
        </p:sp>
      </p:grpSp>
      <p:sp>
        <p:nvSpPr>
          <p:cNvPr id="40" name="Content Placeholder 2"/>
          <p:cNvSpPr txBox="1">
            <a:spLocks/>
          </p:cNvSpPr>
          <p:nvPr/>
        </p:nvSpPr>
        <p:spPr>
          <a:xfrm>
            <a:off x="6352809" y="1410465"/>
            <a:ext cx="5091507" cy="1144740"/>
          </a:xfrm>
          <a:prstGeom prst="rect">
            <a:avLst/>
          </a:prstGeom>
        </p:spPr>
        <p:txBody>
          <a:bodyPr vert="horz" lIns="91440" tIns="45720" rIns="91440" bIns="45720" rtlCol="0">
            <a:noAutofit/>
          </a:bodyPr>
          <a:lstStyle>
            <a:lvl1pPr marL="685800" indent="-466344" algn="l" defTabSz="914400" rtl="0" eaLnBrk="1" latinLnBrk="0" hangingPunct="1">
              <a:lnSpc>
                <a:spcPct val="150000"/>
              </a:lnSpc>
              <a:spcBef>
                <a:spcPts val="600"/>
              </a:spcBef>
              <a:buFontTx/>
              <a:buBlip>
                <a:blip r:embed="rId4"/>
              </a:buBlip>
              <a:defRPr sz="2800" b="0" i="0" kern="1200">
                <a:solidFill>
                  <a:schemeClr val="tx1"/>
                </a:solidFill>
                <a:latin typeface="Amazon Ember Light" charset="0"/>
                <a:ea typeface="Amazon Ember Light" charset="0"/>
                <a:cs typeface="Amazon Ember Light" charset="0"/>
              </a:defRPr>
            </a:lvl1pPr>
            <a:lvl2pPr marL="1143000" indent="-466344" algn="l" defTabSz="914400" rtl="0" eaLnBrk="1" latinLnBrk="0" hangingPunct="1">
              <a:lnSpc>
                <a:spcPct val="150000"/>
              </a:lnSpc>
              <a:spcBef>
                <a:spcPts val="600"/>
              </a:spcBef>
              <a:buFontTx/>
              <a:buBlip>
                <a:blip r:embed="rId4"/>
              </a:buBlip>
              <a:defRPr sz="2400" b="0" i="0" kern="1200">
                <a:solidFill>
                  <a:schemeClr val="tx1"/>
                </a:solidFill>
                <a:latin typeface="Amazon Ember Light" charset="0"/>
                <a:ea typeface="Amazon Ember Light" charset="0"/>
                <a:cs typeface="Amazon Ember Light" charset="0"/>
              </a:defRPr>
            </a:lvl2pPr>
            <a:lvl3pPr marL="1143000" indent="-228600" algn="l" defTabSz="914400" rtl="0" eaLnBrk="1" latinLnBrk="0" hangingPunct="1">
              <a:lnSpc>
                <a:spcPct val="90000"/>
              </a:lnSpc>
              <a:spcBef>
                <a:spcPts val="500"/>
              </a:spcBef>
              <a:buFontTx/>
              <a:buBlip>
                <a:blip r:embed="rId4"/>
              </a:buBlip>
              <a:defRPr sz="2000" b="0" i="0" kern="1200">
                <a:solidFill>
                  <a:schemeClr val="tx1"/>
                </a:solidFill>
                <a:latin typeface="Amazon Ember Light" charset="0"/>
                <a:ea typeface="Amazon Ember Light" charset="0"/>
                <a:cs typeface="Amazon Ember Light" charset="0"/>
              </a:defRPr>
            </a:lvl3pPr>
            <a:lvl4pPr marL="1600200" indent="-228600" algn="l" defTabSz="914400" rtl="0" eaLnBrk="1" latinLnBrk="0" hangingPunct="1">
              <a:lnSpc>
                <a:spcPct val="90000"/>
              </a:lnSpc>
              <a:spcBef>
                <a:spcPts val="500"/>
              </a:spcBef>
              <a:buFontTx/>
              <a:buBlip>
                <a:blip r:embed="rId4"/>
              </a:buBlip>
              <a:defRPr sz="1800" b="0" i="0" kern="1200">
                <a:solidFill>
                  <a:schemeClr val="tx1"/>
                </a:solidFill>
                <a:latin typeface="Amazon Ember Light" charset="0"/>
                <a:ea typeface="Amazon Ember Light" charset="0"/>
                <a:cs typeface="Amazon Ember Light" charset="0"/>
              </a:defRPr>
            </a:lvl4pPr>
            <a:lvl5pPr marL="2057400" indent="-228600" algn="l" defTabSz="914400" rtl="0" eaLnBrk="1" latinLnBrk="0" hangingPunct="1">
              <a:lnSpc>
                <a:spcPct val="90000"/>
              </a:lnSpc>
              <a:spcBef>
                <a:spcPts val="500"/>
              </a:spcBef>
              <a:buFontTx/>
              <a:buBlip>
                <a:blip r:embed="rId4"/>
              </a:buBlip>
              <a:defRPr sz="1800" b="0" i="0" kern="1200">
                <a:solidFill>
                  <a:schemeClr val="tx1"/>
                </a:solidFill>
                <a:latin typeface="Amazon Ember Light" charset="0"/>
                <a:ea typeface="Amazon Ember Light" charset="0"/>
                <a:cs typeface="Amazon Ember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219456" indent="0" algn="ctr">
              <a:lnSpc>
                <a:spcPct val="130000"/>
              </a:lnSpc>
              <a:buNone/>
            </a:pPr>
            <a:r>
              <a:rPr lang="en-US" sz="2100">
                <a:latin typeface="Amazon Ember" panose="020B0603020204020204" pitchFamily="34" charset="0"/>
                <a:ea typeface="Amazon Ember" panose="020B0603020204020204" pitchFamily="34" charset="0"/>
                <a:cs typeface="Amazon Ember" panose="020B0603020204020204" pitchFamily="34" charset="0"/>
              </a:rPr>
              <a:t>Microservice-based architectures are </a:t>
            </a:r>
            <a:r>
              <a:rPr lang="en-US" sz="2100" b="1">
                <a:solidFill>
                  <a:srgbClr val="0070C0"/>
                </a:solidFill>
                <a:latin typeface="Amazon Ember" panose="020B0603020204020204" pitchFamily="34" charset="0"/>
                <a:ea typeface="Amazon Ember" panose="020B0603020204020204" pitchFamily="34" charset="0"/>
                <a:cs typeface="Amazon Ember" panose="020B0603020204020204" pitchFamily="34" charset="0"/>
              </a:rPr>
              <a:t>loosely coupled</a:t>
            </a:r>
            <a:r>
              <a:rPr lang="en-US" sz="2100">
                <a:latin typeface="Amazon Ember" panose="020B0603020204020204" pitchFamily="34" charset="0"/>
                <a:ea typeface="Amazon Ember" panose="020B0603020204020204" pitchFamily="34" charset="0"/>
                <a:cs typeface="Amazon Ember" panose="020B0603020204020204" pitchFamily="34" charset="0"/>
              </a:rPr>
              <a:t>:</a:t>
            </a:r>
          </a:p>
        </p:txBody>
      </p:sp>
    </p:spTree>
    <p:custDataLst>
      <p:tags r:id="rId1"/>
    </p:custDataLst>
    <p:extLst>
      <p:ext uri="{BB962C8B-B14F-4D97-AF65-F5344CB8AC3E}">
        <p14:creationId xmlns:p14="http://schemas.microsoft.com/office/powerpoint/2010/main" val="1685710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Microservices</a:t>
            </a:r>
          </a:p>
        </p:txBody>
      </p:sp>
      <p:sp>
        <p:nvSpPr>
          <p:cNvPr id="3" name="Content Placeholder 2"/>
          <p:cNvSpPr>
            <a:spLocks noGrp="1"/>
          </p:cNvSpPr>
          <p:nvPr>
            <p:ph idx="1"/>
          </p:nvPr>
        </p:nvSpPr>
        <p:spPr>
          <a:xfrm>
            <a:off x="238539" y="1440305"/>
            <a:ext cx="6997980" cy="4913308"/>
          </a:xfrm>
        </p:spPr>
        <p:txBody>
          <a:bodyPr>
            <a:normAutofit/>
          </a:bodyPr>
          <a:lstStyle/>
          <a:p>
            <a:pPr marL="457200" indent="-457200">
              <a:lnSpc>
                <a:spcPct val="90000"/>
              </a:lnSpc>
              <a:spcBef>
                <a:spcPts val="2400"/>
              </a:spcBef>
            </a:pPr>
            <a:r>
              <a:rPr lang="en-US" sz="2600"/>
              <a:t>Split features into individual components.</a:t>
            </a:r>
          </a:p>
          <a:p>
            <a:pPr marL="457200" indent="-457200">
              <a:lnSpc>
                <a:spcPct val="90000"/>
              </a:lnSpc>
              <a:spcBef>
                <a:spcPts val="2400"/>
              </a:spcBef>
            </a:pPr>
            <a:r>
              <a:rPr lang="en-US" sz="2600"/>
              <a:t>Have smaller parts to iterate on.</a:t>
            </a:r>
          </a:p>
          <a:p>
            <a:pPr marL="457200" indent="-457200">
              <a:lnSpc>
                <a:spcPct val="90000"/>
              </a:lnSpc>
              <a:spcBef>
                <a:spcPts val="2400"/>
              </a:spcBef>
            </a:pPr>
            <a:r>
              <a:rPr lang="en-US" sz="2600"/>
              <a:t>Have a reduced test surface area.</a:t>
            </a:r>
          </a:p>
          <a:p>
            <a:pPr marL="457200" indent="-457200">
              <a:lnSpc>
                <a:spcPct val="90000"/>
              </a:lnSpc>
              <a:spcBef>
                <a:spcPts val="2400"/>
              </a:spcBef>
            </a:pPr>
            <a:r>
              <a:rPr lang="en-US" sz="2600"/>
              <a:t>Benefit from a lower risk due to         change.</a:t>
            </a:r>
          </a:p>
          <a:p>
            <a:pPr marL="457200" indent="-457200">
              <a:lnSpc>
                <a:spcPct val="90000"/>
              </a:lnSpc>
              <a:spcBef>
                <a:spcPts val="2400"/>
              </a:spcBef>
            </a:pPr>
            <a:r>
              <a:rPr lang="en-US" sz="2600"/>
              <a:t>Use individual horizontally scalable        parts.</a:t>
            </a:r>
          </a:p>
        </p:txBody>
      </p:sp>
      <p:grpSp>
        <p:nvGrpSpPr>
          <p:cNvPr id="4" name="Group 3"/>
          <p:cNvGrpSpPr/>
          <p:nvPr/>
        </p:nvGrpSpPr>
        <p:grpSpPr>
          <a:xfrm>
            <a:off x="6902296" y="1942040"/>
            <a:ext cx="4683053" cy="4411573"/>
            <a:chOff x="5327830" y="791936"/>
            <a:chExt cx="3512290" cy="3308680"/>
          </a:xfrm>
        </p:grpSpPr>
        <p:cxnSp>
          <p:nvCxnSpPr>
            <p:cNvPr id="29" name="Straight Arrow Connector 28"/>
            <p:cNvCxnSpPr>
              <a:stCxn id="42" idx="1"/>
              <a:endCxn id="46" idx="0"/>
            </p:cNvCxnSpPr>
            <p:nvPr/>
          </p:nvCxnSpPr>
          <p:spPr>
            <a:xfrm flipH="1">
              <a:off x="7823098" y="1869013"/>
              <a:ext cx="579907" cy="1326246"/>
            </a:xfrm>
            <a:prstGeom prst="straightConnector1">
              <a:avLst/>
            </a:prstGeom>
            <a:ln>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a:stCxn id="43" idx="0"/>
              <a:endCxn id="42" idx="1"/>
            </p:cNvCxnSpPr>
            <p:nvPr/>
          </p:nvCxnSpPr>
          <p:spPr>
            <a:xfrm flipV="1">
              <a:off x="7951920" y="1869013"/>
              <a:ext cx="451084" cy="291627"/>
            </a:xfrm>
            <a:prstGeom prst="straightConnector1">
              <a:avLst/>
            </a:prstGeom>
            <a:ln>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a:stCxn id="45" idx="3"/>
              <a:endCxn id="46" idx="0"/>
            </p:cNvCxnSpPr>
            <p:nvPr/>
          </p:nvCxnSpPr>
          <p:spPr>
            <a:xfrm>
              <a:off x="7123432" y="2155991"/>
              <a:ext cx="699665" cy="1039270"/>
            </a:xfrm>
            <a:prstGeom prst="straightConnector1">
              <a:avLst/>
            </a:prstGeom>
            <a:ln>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a:stCxn id="53" idx="3"/>
              <a:endCxn id="46" idx="0"/>
            </p:cNvCxnSpPr>
            <p:nvPr/>
          </p:nvCxnSpPr>
          <p:spPr>
            <a:xfrm>
              <a:off x="5869390" y="2350917"/>
              <a:ext cx="1953707" cy="844343"/>
            </a:xfrm>
            <a:prstGeom prst="straightConnector1">
              <a:avLst/>
            </a:prstGeom>
            <a:ln>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a:stCxn id="44" idx="1"/>
              <a:endCxn id="53" idx="3"/>
            </p:cNvCxnSpPr>
            <p:nvPr/>
          </p:nvCxnSpPr>
          <p:spPr>
            <a:xfrm flipH="1">
              <a:off x="5869390" y="1416339"/>
              <a:ext cx="1462494" cy="934578"/>
            </a:xfrm>
            <a:prstGeom prst="straightConnector1">
              <a:avLst/>
            </a:prstGeom>
            <a:ln>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a:stCxn id="44" idx="1"/>
              <a:endCxn id="45" idx="0"/>
            </p:cNvCxnSpPr>
            <p:nvPr/>
          </p:nvCxnSpPr>
          <p:spPr>
            <a:xfrm flipH="1">
              <a:off x="6853786" y="1416339"/>
              <a:ext cx="478099" cy="513821"/>
            </a:xfrm>
            <a:prstGeom prst="straightConnector1">
              <a:avLst/>
            </a:prstGeom>
            <a:ln>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35" name="Straight Arrow Connector 34"/>
            <p:cNvCxnSpPr>
              <a:stCxn id="44" idx="1"/>
              <a:endCxn id="43" idx="2"/>
            </p:cNvCxnSpPr>
            <p:nvPr/>
          </p:nvCxnSpPr>
          <p:spPr>
            <a:xfrm>
              <a:off x="7331884" y="1416339"/>
              <a:ext cx="72313" cy="744300"/>
            </a:xfrm>
            <a:prstGeom prst="straightConnector1">
              <a:avLst/>
            </a:prstGeom>
            <a:ln>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a:stCxn id="44" idx="0"/>
              <a:endCxn id="42" idx="0"/>
            </p:cNvCxnSpPr>
            <p:nvPr/>
          </p:nvCxnSpPr>
          <p:spPr>
            <a:xfrm>
              <a:off x="7644085" y="1104138"/>
              <a:ext cx="758919" cy="354084"/>
            </a:xfrm>
            <a:prstGeom prst="straightConnector1">
              <a:avLst/>
            </a:prstGeom>
            <a:ln>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37" name="Straight Arrow Connector 36"/>
            <p:cNvCxnSpPr>
              <a:stCxn id="45" idx="1"/>
              <a:endCxn id="53" idx="3"/>
            </p:cNvCxnSpPr>
            <p:nvPr/>
          </p:nvCxnSpPr>
          <p:spPr>
            <a:xfrm flipH="1">
              <a:off x="5869390" y="2155991"/>
              <a:ext cx="714747" cy="194928"/>
            </a:xfrm>
            <a:prstGeom prst="straightConnector1">
              <a:avLst/>
            </a:prstGeom>
            <a:ln>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38" name="Heart 37"/>
            <p:cNvSpPr/>
            <p:nvPr/>
          </p:nvSpPr>
          <p:spPr>
            <a:xfrm>
              <a:off x="8268181" y="1460329"/>
              <a:ext cx="547722" cy="547722"/>
            </a:xfrm>
            <a:prstGeom prst="heart">
              <a:avLst/>
            </a:prstGeom>
            <a:solidFill>
              <a:schemeClr val="accent2">
                <a:lumMod val="50000"/>
              </a:schemeClr>
            </a:solidFill>
          </p:spPr>
          <p:style>
            <a:lnRef idx="2">
              <a:schemeClr val="accent2">
                <a:shade val="50000"/>
              </a:schemeClr>
            </a:lnRef>
            <a:fillRef idx="1">
              <a:schemeClr val="accent2"/>
            </a:fillRef>
            <a:effectRef idx="0">
              <a:schemeClr val="accent2"/>
            </a:effectRef>
            <a:fontRef idx="minor">
              <a:schemeClr val="lt1"/>
            </a:fontRef>
          </p:style>
          <p:txBody>
            <a:bodyPr wrap="none" rtlCol="0" anchor="ctr"/>
            <a:lstStyle/>
            <a:p>
              <a:pPr algn="ctr"/>
              <a:r>
                <a:rPr lang="en-US" sz="1200" b="1"/>
                <a:t>Suggest</a:t>
              </a:r>
            </a:p>
          </p:txBody>
        </p:sp>
        <p:sp>
          <p:nvSpPr>
            <p:cNvPr id="39" name="Can 38"/>
            <p:cNvSpPr/>
            <p:nvPr/>
          </p:nvSpPr>
          <p:spPr>
            <a:xfrm>
              <a:off x="8595752" y="1773340"/>
              <a:ext cx="244368" cy="286499"/>
            </a:xfrm>
            <a:prstGeom prst="can">
              <a:avLst/>
            </a:prstGeom>
            <a:solidFill>
              <a:srgbClr val="FF9933"/>
            </a:solidFill>
            <a:ln>
              <a:solidFill>
                <a:schemeClr val="bg2">
                  <a:lumMod val="1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40" name="Cube 39"/>
            <p:cNvSpPr/>
            <p:nvPr/>
          </p:nvSpPr>
          <p:spPr>
            <a:xfrm>
              <a:off x="7074278" y="3334298"/>
              <a:ext cx="1601033" cy="698723"/>
            </a:xfrm>
            <a:prstGeom prst="cube">
              <a:avLst/>
            </a:prstGeom>
            <a:solidFill>
              <a:schemeClr val="bg2">
                <a:lumMod val="2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a:t>Inventory</a:t>
              </a:r>
            </a:p>
          </p:txBody>
        </p:sp>
        <p:sp>
          <p:nvSpPr>
            <p:cNvPr id="41" name="Can 40"/>
            <p:cNvSpPr/>
            <p:nvPr/>
          </p:nvSpPr>
          <p:spPr>
            <a:xfrm>
              <a:off x="8422504" y="3814117"/>
              <a:ext cx="244368" cy="286499"/>
            </a:xfrm>
            <a:prstGeom prst="can">
              <a:avLst/>
            </a:prstGeom>
            <a:solidFill>
              <a:srgbClr val="FF9933"/>
            </a:solidFill>
            <a:ln>
              <a:solidFill>
                <a:schemeClr val="bg2">
                  <a:lumMod val="1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42" name="Heart 41"/>
            <p:cNvSpPr/>
            <p:nvPr/>
          </p:nvSpPr>
          <p:spPr>
            <a:xfrm>
              <a:off x="8129143" y="1321291"/>
              <a:ext cx="547722" cy="547722"/>
            </a:xfrm>
            <a:prstGeom prst="heart">
              <a:avLst/>
            </a:prstGeom>
            <a:solidFill>
              <a:schemeClr val="accent2">
                <a:lumMod val="50000"/>
              </a:schemeClr>
            </a:solidFill>
          </p:spPr>
          <p:style>
            <a:lnRef idx="2">
              <a:schemeClr val="accent2">
                <a:shade val="50000"/>
              </a:schemeClr>
            </a:lnRef>
            <a:fillRef idx="1">
              <a:schemeClr val="accent2"/>
            </a:fillRef>
            <a:effectRef idx="0">
              <a:schemeClr val="accent2"/>
            </a:effectRef>
            <a:fontRef idx="minor">
              <a:schemeClr val="lt1"/>
            </a:fontRef>
          </p:style>
          <p:txBody>
            <a:bodyPr wrap="none" rtlCol="0" anchor="ctr"/>
            <a:lstStyle/>
            <a:p>
              <a:pPr algn="ctr"/>
              <a:r>
                <a:rPr lang="en-US" sz="1200" b="1"/>
                <a:t>Suggest</a:t>
              </a:r>
            </a:p>
          </p:txBody>
        </p:sp>
        <p:sp>
          <p:nvSpPr>
            <p:cNvPr id="43" name="Pie 42"/>
            <p:cNvSpPr/>
            <p:nvPr/>
          </p:nvSpPr>
          <p:spPr>
            <a:xfrm>
              <a:off x="7404198" y="1886779"/>
              <a:ext cx="547722" cy="547722"/>
            </a:xfrm>
            <a:prstGeom prst="pie">
              <a:avLst/>
            </a:prstGeom>
          </p:spPr>
          <p:style>
            <a:lnRef idx="2">
              <a:schemeClr val="accent3">
                <a:shade val="50000"/>
              </a:schemeClr>
            </a:lnRef>
            <a:fillRef idx="1">
              <a:schemeClr val="accent3"/>
            </a:fillRef>
            <a:effectRef idx="0">
              <a:schemeClr val="accent3"/>
            </a:effectRef>
            <a:fontRef idx="minor">
              <a:schemeClr val="lt1"/>
            </a:fontRef>
          </p:style>
          <p:txBody>
            <a:bodyPr wrap="none" rtlCol="0" anchor="ctr"/>
            <a:lstStyle/>
            <a:p>
              <a:pPr algn="ctr"/>
              <a:endParaRPr lang="en-US" sz="1467" b="1">
                <a:solidFill>
                  <a:schemeClr val="bg1"/>
                </a:solidFill>
              </a:endParaRPr>
            </a:p>
            <a:p>
              <a:pPr algn="ctr"/>
              <a:r>
                <a:rPr lang="en-US" sz="1467" b="1">
                  <a:solidFill>
                    <a:schemeClr val="bg1"/>
                  </a:solidFill>
                </a:rPr>
                <a:t>Stats</a:t>
              </a:r>
            </a:p>
          </p:txBody>
        </p:sp>
        <p:sp>
          <p:nvSpPr>
            <p:cNvPr id="44" name="Action Button: Home 43">
              <a:hlinkClick r:id="" action="ppaction://hlinkshowjump?jump=firstslide" highlightClick="1"/>
            </p:cNvPr>
            <p:cNvSpPr/>
            <p:nvPr/>
          </p:nvSpPr>
          <p:spPr>
            <a:xfrm>
              <a:off x="7019682" y="791936"/>
              <a:ext cx="624403" cy="624403"/>
            </a:xfrm>
            <a:prstGeom prst="actionButtonHom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1467" b="1"/>
                <a:t>Home</a:t>
              </a:r>
            </a:p>
          </p:txBody>
        </p:sp>
        <p:sp>
          <p:nvSpPr>
            <p:cNvPr id="45" name="Manual Operation 14"/>
            <p:cNvSpPr/>
            <p:nvPr/>
          </p:nvSpPr>
          <p:spPr>
            <a:xfrm>
              <a:off x="6516726" y="1930160"/>
              <a:ext cx="674119" cy="451660"/>
            </a:xfrm>
            <a:prstGeom prst="flowChartManualOperation">
              <a:avLst/>
            </a:prstGeom>
          </p:spPr>
          <p:style>
            <a:lnRef idx="2">
              <a:schemeClr val="accent5">
                <a:shade val="50000"/>
              </a:schemeClr>
            </a:lnRef>
            <a:fillRef idx="1">
              <a:schemeClr val="accent5"/>
            </a:fillRef>
            <a:effectRef idx="0">
              <a:schemeClr val="accent5"/>
            </a:effectRef>
            <a:fontRef idx="minor">
              <a:schemeClr val="lt1"/>
            </a:fontRef>
          </p:style>
          <p:txBody>
            <a:bodyPr lIns="0" rIns="0" rtlCol="0" anchor="ctr"/>
            <a:lstStyle/>
            <a:p>
              <a:pPr algn="ctr"/>
              <a:r>
                <a:rPr lang="en-US" sz="1400" b="1">
                  <a:solidFill>
                    <a:schemeClr val="tx1"/>
                  </a:solidFill>
                </a:rPr>
                <a:t>Cart</a:t>
              </a:r>
            </a:p>
          </p:txBody>
        </p:sp>
        <p:sp>
          <p:nvSpPr>
            <p:cNvPr id="46" name="Cube 45"/>
            <p:cNvSpPr/>
            <p:nvPr/>
          </p:nvSpPr>
          <p:spPr>
            <a:xfrm>
              <a:off x="6935241" y="3195260"/>
              <a:ext cx="1601033" cy="698723"/>
            </a:xfrm>
            <a:prstGeom prst="cube">
              <a:avLst/>
            </a:prstGeom>
            <a:solidFill>
              <a:schemeClr val="bg2">
                <a:lumMod val="2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b="1"/>
                <a:t>Inventory</a:t>
              </a:r>
            </a:p>
          </p:txBody>
        </p:sp>
        <p:sp>
          <p:nvSpPr>
            <p:cNvPr id="47" name="Can 46"/>
            <p:cNvSpPr/>
            <p:nvPr/>
          </p:nvSpPr>
          <p:spPr>
            <a:xfrm>
              <a:off x="7680144" y="2363718"/>
              <a:ext cx="244368" cy="286499"/>
            </a:xfrm>
            <a:prstGeom prst="can">
              <a:avLst/>
            </a:prstGeom>
            <a:solidFill>
              <a:srgbClr val="FF9933"/>
            </a:solidFill>
            <a:ln>
              <a:solidFill>
                <a:schemeClr val="bg2">
                  <a:lumMod val="1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48" name="Can 47"/>
            <p:cNvSpPr/>
            <p:nvPr/>
          </p:nvSpPr>
          <p:spPr>
            <a:xfrm>
              <a:off x="6942265" y="2250366"/>
              <a:ext cx="244368" cy="286499"/>
            </a:xfrm>
            <a:prstGeom prst="can">
              <a:avLst/>
            </a:prstGeom>
            <a:solidFill>
              <a:srgbClr val="FF9933"/>
            </a:solidFill>
            <a:ln>
              <a:solidFill>
                <a:schemeClr val="bg2">
                  <a:lumMod val="1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49" name="Vertical Scroll 48"/>
            <p:cNvSpPr/>
            <p:nvPr/>
          </p:nvSpPr>
          <p:spPr>
            <a:xfrm>
              <a:off x="5605905" y="2286664"/>
              <a:ext cx="618925" cy="684652"/>
            </a:xfrm>
            <a:prstGeom prst="verticalScroll">
              <a:avLst/>
            </a:prstGeom>
            <a:solidFill>
              <a:schemeClr val="accent4">
                <a:lumMod val="75000"/>
              </a:schemeClr>
            </a:solidFill>
            <a:ln>
              <a:solidFill>
                <a:schemeClr val="accent4">
                  <a:lumMod val="50000"/>
                </a:schemeClr>
              </a:solidFill>
            </a:ln>
          </p:spPr>
          <p:style>
            <a:lnRef idx="2">
              <a:schemeClr val="accent4">
                <a:shade val="50000"/>
              </a:schemeClr>
            </a:lnRef>
            <a:fillRef idx="1">
              <a:schemeClr val="accent4"/>
            </a:fillRef>
            <a:effectRef idx="0">
              <a:schemeClr val="accent4"/>
            </a:effectRef>
            <a:fontRef idx="minor">
              <a:schemeClr val="lt1"/>
            </a:fontRef>
          </p:style>
          <p:txBody>
            <a:bodyPr wrap="none" rtlCol="0" anchor="ctr"/>
            <a:lstStyle/>
            <a:p>
              <a:pPr algn="ctr"/>
              <a:r>
                <a:rPr lang="en-US" sz="1400" b="1"/>
                <a:t>Orders</a:t>
              </a:r>
            </a:p>
          </p:txBody>
        </p:sp>
        <p:sp>
          <p:nvSpPr>
            <p:cNvPr id="50" name="Vertical Scroll 49"/>
            <p:cNvSpPr/>
            <p:nvPr/>
          </p:nvSpPr>
          <p:spPr>
            <a:xfrm>
              <a:off x="5466867" y="2147628"/>
              <a:ext cx="618925" cy="684652"/>
            </a:xfrm>
            <a:prstGeom prst="verticalScroll">
              <a:avLst/>
            </a:prstGeom>
            <a:solidFill>
              <a:schemeClr val="accent4">
                <a:lumMod val="75000"/>
              </a:schemeClr>
            </a:solidFill>
            <a:ln>
              <a:solidFill>
                <a:schemeClr val="accent4">
                  <a:lumMod val="50000"/>
                </a:schemeClr>
              </a:solidFill>
            </a:ln>
          </p:spPr>
          <p:style>
            <a:lnRef idx="2">
              <a:schemeClr val="accent4">
                <a:shade val="50000"/>
              </a:schemeClr>
            </a:lnRef>
            <a:fillRef idx="1">
              <a:schemeClr val="accent4"/>
            </a:fillRef>
            <a:effectRef idx="0">
              <a:schemeClr val="accent4"/>
            </a:effectRef>
            <a:fontRef idx="minor">
              <a:schemeClr val="lt1"/>
            </a:fontRef>
          </p:style>
          <p:txBody>
            <a:bodyPr wrap="none" rtlCol="0" anchor="ctr"/>
            <a:lstStyle/>
            <a:p>
              <a:pPr algn="ctr"/>
              <a:r>
                <a:rPr lang="en-US" sz="1400" b="1"/>
                <a:t>Orders</a:t>
              </a:r>
            </a:p>
          </p:txBody>
        </p:sp>
        <p:sp>
          <p:nvSpPr>
            <p:cNvPr id="52" name="Can 51"/>
            <p:cNvSpPr/>
            <p:nvPr/>
          </p:nvSpPr>
          <p:spPr>
            <a:xfrm>
              <a:off x="5938739" y="2783342"/>
              <a:ext cx="244368" cy="286499"/>
            </a:xfrm>
            <a:prstGeom prst="can">
              <a:avLst/>
            </a:prstGeom>
            <a:solidFill>
              <a:srgbClr val="FF9933"/>
            </a:solidFill>
            <a:ln>
              <a:solidFill>
                <a:schemeClr val="bg2">
                  <a:lumMod val="1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53" name="Vertical Scroll 52"/>
            <p:cNvSpPr/>
            <p:nvPr/>
          </p:nvSpPr>
          <p:spPr>
            <a:xfrm>
              <a:off x="5327830" y="2008591"/>
              <a:ext cx="618925" cy="684652"/>
            </a:xfrm>
            <a:prstGeom prst="verticalScroll">
              <a:avLst/>
            </a:prstGeom>
            <a:solidFill>
              <a:schemeClr val="accent4">
                <a:lumMod val="75000"/>
              </a:schemeClr>
            </a:solidFill>
            <a:ln>
              <a:solidFill>
                <a:schemeClr val="accent4">
                  <a:lumMod val="50000"/>
                </a:schemeClr>
              </a:solidFill>
            </a:ln>
          </p:spPr>
          <p:style>
            <a:lnRef idx="2">
              <a:schemeClr val="accent4">
                <a:shade val="50000"/>
              </a:schemeClr>
            </a:lnRef>
            <a:fillRef idx="1">
              <a:schemeClr val="accent4"/>
            </a:fillRef>
            <a:effectRef idx="0">
              <a:schemeClr val="accent4"/>
            </a:effectRef>
            <a:fontRef idx="minor">
              <a:schemeClr val="lt1"/>
            </a:fontRef>
          </p:style>
          <p:txBody>
            <a:bodyPr wrap="none" rtlCol="0" anchor="ctr"/>
            <a:lstStyle/>
            <a:p>
              <a:pPr algn="ctr"/>
              <a:r>
                <a:rPr lang="en-US" sz="1400" b="1"/>
                <a:t>Orders</a:t>
              </a:r>
            </a:p>
          </p:txBody>
        </p:sp>
      </p:grpSp>
    </p:spTree>
    <p:custDataLst>
      <p:tags r:id="rId1"/>
    </p:custDataLst>
    <p:extLst>
      <p:ext uri="{BB962C8B-B14F-4D97-AF65-F5344CB8AC3E}">
        <p14:creationId xmlns:p14="http://schemas.microsoft.com/office/powerpoint/2010/main" val="16032966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Best Practices</a:t>
            </a:r>
          </a:p>
        </p:txBody>
      </p:sp>
      <p:sp>
        <p:nvSpPr>
          <p:cNvPr id="3" name="Content Placeholder 2"/>
          <p:cNvSpPr>
            <a:spLocks noGrp="1"/>
          </p:cNvSpPr>
          <p:nvPr>
            <p:ph idx="1"/>
          </p:nvPr>
        </p:nvSpPr>
        <p:spPr>
          <a:xfrm>
            <a:off x="238540" y="1301759"/>
            <a:ext cx="10997732" cy="5417696"/>
          </a:xfrm>
        </p:spPr>
        <p:txBody>
          <a:bodyPr>
            <a:normAutofit fontScale="92500" lnSpcReduction="20000"/>
          </a:bodyPr>
          <a:lstStyle/>
          <a:p>
            <a:pPr marL="0" indent="0">
              <a:lnSpc>
                <a:spcPct val="110000"/>
              </a:lnSpc>
              <a:spcBef>
                <a:spcPts val="2400"/>
              </a:spcBef>
              <a:buNone/>
            </a:pPr>
            <a:r>
              <a:rPr lang="en-US" sz="3300" dirty="0">
                <a:sym typeface="Wingdings"/>
              </a:rPr>
              <a:t>Change components without breaking them:</a:t>
            </a:r>
          </a:p>
          <a:p>
            <a:pPr marL="914400" lvl="3" indent="-457200">
              <a:lnSpc>
                <a:spcPct val="110000"/>
              </a:lnSpc>
              <a:spcBef>
                <a:spcPts val="2400"/>
              </a:spcBef>
            </a:pPr>
            <a:r>
              <a:rPr lang="en-US" sz="2800" dirty="0">
                <a:sym typeface="Wingdings"/>
              </a:rPr>
              <a:t>The interface is a contract.</a:t>
            </a:r>
          </a:p>
          <a:p>
            <a:pPr marL="914400" lvl="3" indent="-457200">
              <a:lnSpc>
                <a:spcPct val="110000"/>
              </a:lnSpc>
              <a:spcBef>
                <a:spcPts val="2400"/>
              </a:spcBef>
            </a:pPr>
            <a:r>
              <a:rPr lang="en-US" sz="2800" dirty="0">
                <a:sym typeface="Wingdings"/>
              </a:rPr>
              <a:t>Modifying capabilities should not affect consumers.</a:t>
            </a:r>
          </a:p>
          <a:p>
            <a:pPr marL="0" indent="0">
              <a:lnSpc>
                <a:spcPct val="110000"/>
              </a:lnSpc>
              <a:spcBef>
                <a:spcPts val="2400"/>
              </a:spcBef>
              <a:buNone/>
            </a:pPr>
            <a:r>
              <a:rPr lang="en-US" sz="3300" dirty="0">
                <a:sym typeface="Wingdings"/>
              </a:rPr>
              <a:t>Use a simple API:</a:t>
            </a:r>
          </a:p>
          <a:p>
            <a:pPr marL="914400" lvl="3" indent="-457200">
              <a:lnSpc>
                <a:spcPct val="110000"/>
              </a:lnSpc>
              <a:spcBef>
                <a:spcPts val="2400"/>
              </a:spcBef>
            </a:pPr>
            <a:r>
              <a:rPr lang="en-US" sz="2800" dirty="0">
                <a:sym typeface="Wingdings"/>
              </a:rPr>
              <a:t>Lowers the cost of using your service.</a:t>
            </a:r>
          </a:p>
          <a:p>
            <a:pPr marL="914400" lvl="3" indent="-457200">
              <a:lnSpc>
                <a:spcPct val="110000"/>
              </a:lnSpc>
              <a:spcBef>
                <a:spcPts val="2400"/>
              </a:spcBef>
            </a:pPr>
            <a:r>
              <a:rPr lang="en-US" sz="2800" dirty="0">
                <a:sym typeface="Wingdings"/>
              </a:rPr>
              <a:t>More complexity means more resistance to change.</a:t>
            </a:r>
          </a:p>
          <a:p>
            <a:pPr marL="914400" lvl="3" indent="-457200">
              <a:lnSpc>
                <a:spcPct val="110000"/>
              </a:lnSpc>
              <a:spcBef>
                <a:spcPts val="2400"/>
              </a:spcBef>
            </a:pPr>
            <a:r>
              <a:rPr lang="en-US" sz="2800" dirty="0">
                <a:sym typeface="Wingdings"/>
              </a:rPr>
              <a:t>The less you share, the less will break.</a:t>
            </a:r>
          </a:p>
          <a:p>
            <a:pPr marL="914400" lvl="3" indent="-457200">
              <a:lnSpc>
                <a:spcPct val="110000"/>
              </a:lnSpc>
              <a:spcBef>
                <a:spcPts val="2400"/>
              </a:spcBef>
            </a:pPr>
            <a:r>
              <a:rPr lang="en-US" sz="2800" dirty="0">
                <a:sym typeface="Wingdings"/>
              </a:rPr>
              <a:t>Allows you to hide the details.</a:t>
            </a:r>
          </a:p>
          <a:p>
            <a:pPr>
              <a:spcBef>
                <a:spcPts val="1600"/>
              </a:spcBef>
            </a:pPr>
            <a:endParaRPr lang="en-US" dirty="0">
              <a:sym typeface="Wingdings"/>
            </a:endParaRPr>
          </a:p>
        </p:txBody>
      </p:sp>
    </p:spTree>
    <p:custDataLst>
      <p:tags r:id="rId1"/>
    </p:custDataLst>
    <p:extLst>
      <p:ext uri="{BB962C8B-B14F-4D97-AF65-F5344CB8AC3E}">
        <p14:creationId xmlns:p14="http://schemas.microsoft.com/office/powerpoint/2010/main" val="15772688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Best Practices</a:t>
            </a:r>
          </a:p>
        </p:txBody>
      </p:sp>
      <p:sp>
        <p:nvSpPr>
          <p:cNvPr id="3" name="Content Placeholder 2"/>
          <p:cNvSpPr>
            <a:spLocks noGrp="1"/>
          </p:cNvSpPr>
          <p:nvPr>
            <p:ph idx="1"/>
          </p:nvPr>
        </p:nvSpPr>
        <p:spPr>
          <a:xfrm>
            <a:off x="238539" y="1440304"/>
            <a:ext cx="11347578" cy="5161973"/>
          </a:xfrm>
        </p:spPr>
        <p:txBody>
          <a:bodyPr>
            <a:normAutofit/>
          </a:bodyPr>
          <a:lstStyle/>
          <a:p>
            <a:pPr marL="0" indent="0">
              <a:lnSpc>
                <a:spcPct val="90000"/>
              </a:lnSpc>
              <a:spcBef>
                <a:spcPts val="1200"/>
              </a:spcBef>
              <a:buNone/>
            </a:pPr>
            <a:r>
              <a:rPr lang="en-US" dirty="0">
                <a:sym typeface="Wingdings"/>
              </a:rPr>
              <a:t>Keep it technology-agnostic:</a:t>
            </a:r>
          </a:p>
          <a:p>
            <a:pPr marL="914400" lvl="3" indent="-457200">
              <a:spcBef>
                <a:spcPts val="1200"/>
              </a:spcBef>
            </a:pPr>
            <a:r>
              <a:rPr lang="en-US" sz="2400" dirty="0">
                <a:sym typeface="Wingdings"/>
              </a:rPr>
              <a:t>Enable change: be ready to embrace the next evolution step</a:t>
            </a:r>
            <a:br>
              <a:rPr lang="en-US" sz="2400" dirty="0">
                <a:sym typeface="Wingdings"/>
              </a:rPr>
            </a:br>
            <a:endParaRPr lang="en-US" sz="2400" dirty="0">
              <a:sym typeface="Wingdings"/>
            </a:endParaRPr>
          </a:p>
          <a:p>
            <a:pPr marL="0" indent="0">
              <a:lnSpc>
                <a:spcPct val="90000"/>
              </a:lnSpc>
              <a:spcBef>
                <a:spcPts val="1200"/>
              </a:spcBef>
              <a:buNone/>
            </a:pPr>
            <a:r>
              <a:rPr lang="en-US" dirty="0">
                <a:sym typeface="Wingdings"/>
              </a:rPr>
              <a:t>Design with failure in mind:</a:t>
            </a:r>
          </a:p>
          <a:p>
            <a:pPr marL="914400" lvl="3" indent="-457200">
              <a:spcBef>
                <a:spcPts val="1200"/>
              </a:spcBef>
            </a:pPr>
            <a:r>
              <a:rPr lang="en-US" sz="2400" dirty="0">
                <a:sym typeface="Wingdings"/>
              </a:rPr>
              <a:t>Failure scenarios happen all the time in production.</a:t>
            </a:r>
          </a:p>
          <a:p>
            <a:pPr marL="914400" lvl="3" indent="-457200">
              <a:spcBef>
                <a:spcPts val="1200"/>
              </a:spcBef>
            </a:pPr>
            <a:r>
              <a:rPr lang="en-US" sz="2400" dirty="0">
                <a:sym typeface="Wingdings"/>
              </a:rPr>
              <a:t>They rarely happen during testing unless you force them to</a:t>
            </a:r>
            <a:br>
              <a:rPr lang="en-US" sz="2400" dirty="0">
                <a:sym typeface="Wingdings"/>
              </a:rPr>
            </a:br>
            <a:endParaRPr lang="en-US" sz="2400" dirty="0">
              <a:sym typeface="Wingdings"/>
            </a:endParaRPr>
          </a:p>
          <a:p>
            <a:pPr marL="0" indent="0">
              <a:lnSpc>
                <a:spcPct val="90000"/>
              </a:lnSpc>
              <a:spcBef>
                <a:spcPts val="1200"/>
              </a:spcBef>
              <a:buNone/>
            </a:pPr>
            <a:r>
              <a:rPr lang="en-US" dirty="0">
                <a:sym typeface="Wingdings"/>
              </a:rPr>
              <a:t>Monitor your environment:</a:t>
            </a:r>
          </a:p>
          <a:p>
            <a:pPr marL="914400" lvl="3" indent="-457200">
              <a:spcBef>
                <a:spcPts val="1200"/>
              </a:spcBef>
            </a:pPr>
            <a:r>
              <a:rPr lang="en-US" sz="2400" dirty="0">
                <a:sym typeface="Wingdings"/>
              </a:rPr>
              <a:t>Not just the infrastructure</a:t>
            </a:r>
          </a:p>
          <a:p>
            <a:pPr marL="914400" lvl="3" indent="-457200">
              <a:spcBef>
                <a:spcPts val="1200"/>
              </a:spcBef>
            </a:pPr>
            <a:r>
              <a:rPr lang="en-US" sz="2400" dirty="0">
                <a:sym typeface="Wingdings"/>
              </a:rPr>
              <a:t>Extracting health status means collecting it from services</a:t>
            </a:r>
          </a:p>
          <a:p>
            <a:pPr>
              <a:lnSpc>
                <a:spcPct val="90000"/>
              </a:lnSpc>
              <a:spcBef>
                <a:spcPts val="1200"/>
              </a:spcBef>
            </a:pPr>
            <a:endParaRPr lang="en-US" dirty="0">
              <a:sym typeface="Wingdings"/>
            </a:endParaRPr>
          </a:p>
        </p:txBody>
      </p:sp>
    </p:spTree>
    <p:custDataLst>
      <p:tags r:id="rId1"/>
    </p:custDataLst>
    <p:extLst>
      <p:ext uri="{BB962C8B-B14F-4D97-AF65-F5344CB8AC3E}">
        <p14:creationId xmlns:p14="http://schemas.microsoft.com/office/powerpoint/2010/main" val="16253873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Best Practices</a:t>
            </a:r>
          </a:p>
        </p:txBody>
      </p:sp>
      <p:sp>
        <p:nvSpPr>
          <p:cNvPr id="3" name="Content Placeholder 2"/>
          <p:cNvSpPr>
            <a:spLocks noGrp="1"/>
          </p:cNvSpPr>
          <p:nvPr>
            <p:ph idx="1"/>
          </p:nvPr>
        </p:nvSpPr>
        <p:spPr>
          <a:xfrm>
            <a:off x="238538" y="1440305"/>
            <a:ext cx="11336427" cy="4913308"/>
          </a:xfrm>
        </p:spPr>
        <p:txBody>
          <a:bodyPr>
            <a:normAutofit/>
          </a:bodyPr>
          <a:lstStyle/>
          <a:p>
            <a:pPr marL="219456" indent="0">
              <a:buNone/>
            </a:pPr>
            <a:r>
              <a:rPr lang="en-US" dirty="0"/>
              <a:t>Treat servers as </a:t>
            </a:r>
            <a:r>
              <a:rPr lang="en-US"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stateless</a:t>
            </a:r>
            <a:r>
              <a:rPr lang="en-US" dirty="0"/>
              <a:t>.</a:t>
            </a:r>
          </a:p>
          <a:p>
            <a:pPr marL="914400" lvl="3" indent="-457200">
              <a:spcBef>
                <a:spcPts val="2400"/>
              </a:spcBef>
            </a:pPr>
            <a:r>
              <a:rPr lang="en-US" sz="2600" dirty="0"/>
              <a:t>Servers should be seen as interchangeable members of a group.</a:t>
            </a:r>
          </a:p>
          <a:p>
            <a:pPr marL="914400" lvl="3" indent="-457200">
              <a:spcBef>
                <a:spcPts val="2400"/>
              </a:spcBef>
            </a:pPr>
            <a:r>
              <a:rPr lang="en-US" sz="2600" dirty="0"/>
              <a:t>Instead, focus on if you have enough capacity to handle your workload.</a:t>
            </a:r>
          </a:p>
          <a:p>
            <a:pPr marL="914400" lvl="3" indent="-457200">
              <a:spcBef>
                <a:spcPts val="2400"/>
              </a:spcBef>
            </a:pPr>
            <a:r>
              <a:rPr lang="en-US" sz="2600" dirty="0"/>
              <a:t>Adding and removing instances with Auto Scaling is much easier with a stateless approach</a:t>
            </a:r>
            <a:r>
              <a:rPr lang="en-US" sz="2400" dirty="0"/>
              <a:t>.</a:t>
            </a:r>
          </a:p>
          <a:p>
            <a:endParaRPr lang="en-US" sz="2933" dirty="0"/>
          </a:p>
        </p:txBody>
      </p:sp>
    </p:spTree>
    <p:custDataLst>
      <p:tags r:id="rId1"/>
    </p:custDataLst>
    <p:extLst>
      <p:ext uri="{BB962C8B-B14F-4D97-AF65-F5344CB8AC3E}">
        <p14:creationId xmlns:p14="http://schemas.microsoft.com/office/powerpoint/2010/main" val="7340057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7979" y="1631489"/>
            <a:ext cx="11095836" cy="3414644"/>
          </a:xfrm>
        </p:spPr>
        <p:txBody>
          <a:bodyPr>
            <a:noAutofit/>
          </a:bodyPr>
          <a:lstStyle/>
          <a:p>
            <a:pPr>
              <a:lnSpc>
                <a:spcPct val="100000"/>
              </a:lnSpc>
            </a:pPr>
            <a:r>
              <a:rPr lang="en-US" sz="4800" dirty="0">
                <a:latin typeface="Amazon Ember Light" panose="020B0403020204020204" pitchFamily="34" charset="0"/>
                <a:ea typeface="Amazon Ember Light" panose="020B0403020204020204" pitchFamily="34" charset="0"/>
                <a:cs typeface="Amazon Ember Light" panose="020B0403020204020204" pitchFamily="34" charset="0"/>
              </a:rPr>
              <a:t>Part 3: Communicating Easily and Reliably among Components</a:t>
            </a:r>
            <a:br>
              <a:rPr lang="en-US" sz="48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3600" dirty="0">
                <a:latin typeface="Amazon Ember Light" panose="020B0403020204020204" pitchFamily="34" charset="0"/>
                <a:ea typeface="Amazon Ember Light" panose="020B0403020204020204" pitchFamily="34" charset="0"/>
                <a:cs typeface="Amazon Ember Light" panose="020B0403020204020204" pitchFamily="34" charset="0"/>
              </a:rPr>
              <a:t>Amazon Simple Queue Service (SQS)</a:t>
            </a:r>
          </a:p>
        </p:txBody>
      </p:sp>
    </p:spTree>
    <p:custDataLst>
      <p:tags r:id="rId1"/>
    </p:custDataLst>
    <p:extLst>
      <p:ext uri="{BB962C8B-B14F-4D97-AF65-F5344CB8AC3E}">
        <p14:creationId xmlns:p14="http://schemas.microsoft.com/office/powerpoint/2010/main" val="29512612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8539" y="263527"/>
            <a:ext cx="9498127" cy="779463"/>
          </a:xfrm>
        </p:spPr>
        <p:txBody>
          <a:bodyPr vert="horz" lIns="91440" tIns="45720" rIns="91440" bIns="45720" rtlCol="0" anchor="ctr">
            <a:noAutofit/>
          </a:bodyPr>
          <a:lstStyle/>
          <a:p>
            <a:r>
              <a:rPr lang="en-US" dirty="0"/>
              <a:t>Amazon Simple Queue Service (SQS)</a:t>
            </a:r>
          </a:p>
        </p:txBody>
      </p:sp>
      <p:sp>
        <p:nvSpPr>
          <p:cNvPr id="3" name="Content Placeholder 2"/>
          <p:cNvSpPr>
            <a:spLocks noGrp="1"/>
          </p:cNvSpPr>
          <p:nvPr>
            <p:ph idx="1"/>
          </p:nvPr>
        </p:nvSpPr>
        <p:spPr>
          <a:xfrm>
            <a:off x="238539" y="1302503"/>
            <a:ext cx="11336428" cy="1214407"/>
          </a:xfrm>
        </p:spPr>
        <p:txBody>
          <a:bodyPr>
            <a:normAutofit fontScale="85000" lnSpcReduction="20000"/>
          </a:bodyPr>
          <a:lstStyle/>
          <a:p>
            <a:pPr marL="0" indent="0">
              <a:lnSpc>
                <a:spcPct val="120000"/>
              </a:lnSpc>
              <a:buNone/>
            </a:pPr>
            <a:r>
              <a:rPr lang="en-US">
                <a:latin typeface="Amazon Ember Light" panose="020B0403020204020204" pitchFamily="34" charset="0"/>
                <a:ea typeface="Amazon Ember Light" panose="020B0403020204020204" pitchFamily="34" charset="0"/>
                <a:cs typeface="Amazon Ember Light" panose="020B0403020204020204" pitchFamily="34" charset="0"/>
              </a:rPr>
              <a:t>Amazon SQS is a fully managed </a:t>
            </a:r>
            <a:r>
              <a:rPr lang="en-US" b="1">
                <a:solidFill>
                  <a:srgbClr val="0070C0"/>
                </a:solidFill>
                <a:latin typeface="Amazon Ember" panose="020B0603020204020204" pitchFamily="34" charset="0"/>
                <a:ea typeface="Amazon Ember" panose="020B0603020204020204" pitchFamily="34" charset="0"/>
                <a:cs typeface="Amazon Ember" panose="020B0603020204020204" pitchFamily="34" charset="0"/>
              </a:rPr>
              <a:t>message</a:t>
            </a:r>
            <a:r>
              <a:rPr lang="en-US">
                <a:solidFill>
                  <a:srgbClr val="0070C0"/>
                </a:solidFill>
                <a:latin typeface="Amazon Ember" panose="020B0603020204020204" pitchFamily="34" charset="0"/>
                <a:ea typeface="Amazon Ember" panose="020B0603020204020204" pitchFamily="34" charset="0"/>
                <a:cs typeface="Amazon Ember" panose="020B0603020204020204" pitchFamily="34" charset="0"/>
              </a:rPr>
              <a:t> </a:t>
            </a:r>
            <a:r>
              <a:rPr lang="en-US" b="1">
                <a:solidFill>
                  <a:srgbClr val="0070C0"/>
                </a:solidFill>
                <a:latin typeface="Amazon Ember" panose="020B0603020204020204" pitchFamily="34" charset="0"/>
                <a:ea typeface="Amazon Ember" panose="020B0603020204020204" pitchFamily="34" charset="0"/>
                <a:cs typeface="Amazon Ember" panose="020B0603020204020204" pitchFamily="34" charset="0"/>
              </a:rPr>
              <a:t>queueing service</a:t>
            </a:r>
            <a:r>
              <a:rPr lang="en-US">
                <a:latin typeface="Amazon Ember Light" panose="020B0403020204020204" pitchFamily="34" charset="0"/>
                <a:ea typeface="Amazon Ember Light" panose="020B0403020204020204" pitchFamily="34" charset="0"/>
                <a:cs typeface="Amazon Ember Light" panose="020B0403020204020204" pitchFamily="34" charset="0"/>
              </a:rPr>
              <a:t>. Transmit </a:t>
            </a:r>
            <a:r>
              <a:rPr lang="en-US" b="1">
                <a:solidFill>
                  <a:srgbClr val="0070C0"/>
                </a:solidFill>
                <a:latin typeface="Amazon Ember" panose="020B0603020204020204" pitchFamily="34" charset="0"/>
                <a:ea typeface="Amazon Ember" panose="020B0603020204020204" pitchFamily="34" charset="0"/>
                <a:cs typeface="Amazon Ember" panose="020B0603020204020204" pitchFamily="34" charset="0"/>
              </a:rPr>
              <a:t>any</a:t>
            </a:r>
            <a:r>
              <a:rPr lang="en-US" b="1">
                <a:solidFill>
                  <a:srgbClr val="0070C0"/>
                </a:solidFill>
                <a:latin typeface="Amazon Ember Light" panose="020B0403020204020204" pitchFamily="34" charset="0"/>
                <a:ea typeface="Amazon Ember Light" panose="020B0403020204020204" pitchFamily="34" charset="0"/>
                <a:cs typeface="Amazon Ember Light" panose="020B0403020204020204" pitchFamily="34" charset="0"/>
              </a:rPr>
              <a:t> </a:t>
            </a:r>
            <a:r>
              <a:rPr lang="en-US" b="1">
                <a:solidFill>
                  <a:srgbClr val="0070C0"/>
                </a:solidFill>
                <a:latin typeface="Amazon Ember" panose="020B0603020204020204" pitchFamily="34" charset="0"/>
                <a:ea typeface="Amazon Ember" panose="020B0603020204020204" pitchFamily="34" charset="0"/>
                <a:cs typeface="Amazon Ember" panose="020B0603020204020204" pitchFamily="34" charset="0"/>
              </a:rPr>
              <a:t>volume</a:t>
            </a:r>
            <a:r>
              <a:rPr lang="en-US" b="1">
                <a:solidFill>
                  <a:srgbClr val="0070C0"/>
                </a:solidFill>
                <a:latin typeface="Amazon Ember Light" panose="020B0403020204020204" pitchFamily="34" charset="0"/>
                <a:ea typeface="Amazon Ember Light" panose="020B0403020204020204" pitchFamily="34" charset="0"/>
                <a:cs typeface="Amazon Ember Light" panose="020B0403020204020204" pitchFamily="34" charset="0"/>
              </a:rPr>
              <a:t> </a:t>
            </a:r>
            <a:r>
              <a:rPr lang="en-US" b="1">
                <a:solidFill>
                  <a:srgbClr val="0070C0"/>
                </a:solidFill>
                <a:latin typeface="Amazon Ember" panose="020B0603020204020204" pitchFamily="34" charset="0"/>
                <a:ea typeface="Amazon Ember" panose="020B0603020204020204" pitchFamily="34" charset="0"/>
                <a:cs typeface="Amazon Ember" panose="020B0603020204020204" pitchFamily="34" charset="0"/>
              </a:rPr>
              <a:t>of messages </a:t>
            </a:r>
            <a:r>
              <a:rPr lang="en-US">
                <a:latin typeface="Amazon Ember Light" panose="020B0403020204020204" pitchFamily="34" charset="0"/>
                <a:ea typeface="Amazon Ember Light" panose="020B0403020204020204" pitchFamily="34" charset="0"/>
                <a:cs typeface="Amazon Ember Light" panose="020B0403020204020204" pitchFamily="34" charset="0"/>
              </a:rPr>
              <a:t>at </a:t>
            </a:r>
            <a:r>
              <a:rPr lang="en-US" b="1">
                <a:solidFill>
                  <a:srgbClr val="0070C0"/>
                </a:solidFill>
                <a:latin typeface="Amazon Ember" panose="020B0603020204020204" pitchFamily="34" charset="0"/>
                <a:ea typeface="Amazon Ember" panose="020B0603020204020204" pitchFamily="34" charset="0"/>
                <a:cs typeface="Amazon Ember" panose="020B0603020204020204" pitchFamily="34" charset="0"/>
              </a:rPr>
              <a:t>any level of throughput </a:t>
            </a:r>
            <a:r>
              <a:rPr lang="en-US">
                <a:latin typeface="Amazon Ember Light" panose="020B0403020204020204" pitchFamily="34" charset="0"/>
                <a:ea typeface="Amazon Ember Light" panose="020B0403020204020204" pitchFamily="34" charset="0"/>
                <a:cs typeface="Amazon Ember Light" panose="020B0403020204020204" pitchFamily="34" charset="0"/>
              </a:rPr>
              <a:t>without losing messages or requiring other services to be always available.</a:t>
            </a:r>
          </a:p>
        </p:txBody>
      </p:sp>
      <p:sp>
        <p:nvSpPr>
          <p:cNvPr id="14" name="TextBox 13"/>
          <p:cNvSpPr txBox="1"/>
          <p:nvPr/>
        </p:nvSpPr>
        <p:spPr>
          <a:xfrm>
            <a:off x="820629" y="2925853"/>
            <a:ext cx="2359737" cy="379656"/>
          </a:xfrm>
          <a:prstGeom prst="rect">
            <a:avLst/>
          </a:prstGeom>
          <a:noFill/>
        </p:spPr>
        <p:txBody>
          <a:bodyPr wrap="square" rtlCol="0">
            <a:spAutoFit/>
          </a:bodyPr>
          <a:lstStyle/>
          <a:p>
            <a:pPr algn="ctr"/>
            <a:r>
              <a:rPr lang="en-US" sz="1867" b="1">
                <a:latin typeface="Amazon Ember" panose="020B0603020204020204" pitchFamily="34" charset="0"/>
                <a:ea typeface="Amazon Ember" panose="020B0603020204020204" pitchFamily="34" charset="0"/>
                <a:cs typeface="Amazon Ember" panose="020B0603020204020204" pitchFamily="34" charset="0"/>
              </a:rPr>
              <a:t>Message</a:t>
            </a:r>
          </a:p>
        </p:txBody>
      </p:sp>
      <p:sp>
        <p:nvSpPr>
          <p:cNvPr id="17" name="TextBox 16"/>
          <p:cNvSpPr txBox="1"/>
          <p:nvPr/>
        </p:nvSpPr>
        <p:spPr>
          <a:xfrm>
            <a:off x="8860658" y="2950102"/>
            <a:ext cx="2359737" cy="379656"/>
          </a:xfrm>
          <a:prstGeom prst="rect">
            <a:avLst/>
          </a:prstGeom>
          <a:noFill/>
        </p:spPr>
        <p:txBody>
          <a:bodyPr wrap="square" rtlCol="0">
            <a:spAutoFit/>
          </a:bodyPr>
          <a:lstStyle/>
          <a:p>
            <a:pPr algn="ctr"/>
            <a:r>
              <a:rPr lang="en-US" sz="1867" b="1">
                <a:latin typeface="Amazon Ember" panose="020B0603020204020204" pitchFamily="34" charset="0"/>
                <a:ea typeface="Amazon Ember" panose="020B0603020204020204" pitchFamily="34" charset="0"/>
                <a:cs typeface="Amazon Ember" panose="020B0603020204020204" pitchFamily="34" charset="0"/>
              </a:rPr>
              <a:t>Queues</a:t>
            </a:r>
          </a:p>
        </p:txBody>
      </p:sp>
      <p:sp>
        <p:nvSpPr>
          <p:cNvPr id="19" name="TextBox 6"/>
          <p:cNvSpPr txBox="1"/>
          <p:nvPr/>
        </p:nvSpPr>
        <p:spPr>
          <a:xfrm>
            <a:off x="4193298" y="2921386"/>
            <a:ext cx="3073905" cy="379656"/>
          </a:xfrm>
          <a:prstGeom prst="rect">
            <a:avLst/>
          </a:prstGeom>
          <a:noFill/>
        </p:spPr>
        <p:txBody>
          <a:bodyPr wrap="square" rtlCol="0">
            <a:spAutoFit/>
          </a:bodyPr>
          <a:lstStyle/>
          <a:p>
            <a:pPr algn="ctr"/>
            <a:r>
              <a:rPr lang="en-US" sz="1867" b="1">
                <a:latin typeface="Amazon Ember" panose="020B0603020204020204" pitchFamily="34" charset="0"/>
                <a:ea typeface="Amazon Ember" panose="020B0603020204020204" pitchFamily="34" charset="0"/>
                <a:cs typeface="Amazon Ember" panose="020B0603020204020204" pitchFamily="34" charset="0"/>
              </a:rPr>
              <a:t>Amazon SQS</a:t>
            </a:r>
          </a:p>
        </p:txBody>
      </p:sp>
      <p:sp>
        <p:nvSpPr>
          <p:cNvPr id="24" name="TextBox 23"/>
          <p:cNvSpPr txBox="1"/>
          <p:nvPr/>
        </p:nvSpPr>
        <p:spPr>
          <a:xfrm>
            <a:off x="321088" y="4544185"/>
            <a:ext cx="3324124" cy="1686616"/>
          </a:xfrm>
          <a:prstGeom prst="rect">
            <a:avLst/>
          </a:prstGeom>
          <a:noFill/>
        </p:spPr>
        <p:txBody>
          <a:bodyPr wrap="square" rtlCol="0">
            <a:spAutoFit/>
          </a:bodyPr>
          <a:lstStyle/>
          <a:p>
            <a:pPr lvl="1" indent="-457200">
              <a:lnSpc>
                <a:spcPct val="90000"/>
              </a:lnSpc>
              <a:spcBef>
                <a:spcPts val="1200"/>
              </a:spcBef>
              <a:buClr>
                <a:schemeClr val="bg2">
                  <a:lumMod val="10000"/>
                </a:schemeClr>
              </a:buClr>
              <a:buSzPct val="125000"/>
              <a:buBlip>
                <a:blip r:embed="rId4"/>
              </a:buBlip>
            </a:pPr>
            <a:r>
              <a:rPr lang="en-US" sz="2000">
                <a:latin typeface="Amazon Ember Light" charset="0"/>
                <a:ea typeface="Amazon Ember Light" charset="0"/>
                <a:cs typeface="Amazon Ember Light" charset="0"/>
              </a:rPr>
              <a:t>Generated by one component to be consumed by another.</a:t>
            </a:r>
          </a:p>
          <a:p>
            <a:pPr lvl="1" indent="-457200">
              <a:lnSpc>
                <a:spcPct val="90000"/>
              </a:lnSpc>
              <a:spcBef>
                <a:spcPts val="1200"/>
              </a:spcBef>
              <a:buClr>
                <a:schemeClr val="bg2">
                  <a:lumMod val="10000"/>
                </a:schemeClr>
              </a:buClr>
              <a:buSzPct val="125000"/>
              <a:buBlip>
                <a:blip r:embed="rId4"/>
              </a:buBlip>
            </a:pPr>
            <a:r>
              <a:rPr lang="en-US" sz="2000">
                <a:latin typeface="Amazon Ember Light" charset="0"/>
                <a:ea typeface="Amazon Ember Light" charset="0"/>
                <a:cs typeface="Amazon Ember Light" charset="0"/>
              </a:rPr>
              <a:t>Can contain 256 KB of text in any format</a:t>
            </a:r>
            <a:r>
              <a:rPr lang="en-US" sz="2400">
                <a:latin typeface="Amazon Ember Light" panose="020B0403020204020204" pitchFamily="34" charset="0"/>
                <a:ea typeface="Amazon Ember Light" panose="020B0403020204020204" pitchFamily="34" charset="0"/>
                <a:cs typeface="Amazon Ember Light" panose="020B0403020204020204" pitchFamily="34" charset="0"/>
              </a:rPr>
              <a:t>.</a:t>
            </a:r>
          </a:p>
        </p:txBody>
      </p:sp>
      <p:sp>
        <p:nvSpPr>
          <p:cNvPr id="25" name="TextBox 24"/>
          <p:cNvSpPr txBox="1"/>
          <p:nvPr/>
        </p:nvSpPr>
        <p:spPr>
          <a:xfrm>
            <a:off x="3718945" y="4544185"/>
            <a:ext cx="4356100" cy="1077218"/>
          </a:xfrm>
          <a:prstGeom prst="rect">
            <a:avLst/>
          </a:prstGeom>
          <a:noFill/>
        </p:spPr>
        <p:txBody>
          <a:bodyPr wrap="square" rtlCol="0">
            <a:spAutoFit/>
          </a:bodyPr>
          <a:lstStyle/>
          <a:p>
            <a:pPr lvl="1" indent="-457200">
              <a:lnSpc>
                <a:spcPct val="90000"/>
              </a:lnSpc>
              <a:spcBef>
                <a:spcPts val="1200"/>
              </a:spcBef>
              <a:buClr>
                <a:schemeClr val="bg2">
                  <a:lumMod val="10000"/>
                </a:schemeClr>
              </a:buClr>
              <a:buSzPct val="125000"/>
              <a:buBlip>
                <a:blip r:embed="rId4"/>
              </a:buBlip>
            </a:pPr>
            <a:r>
              <a:rPr lang="en-US" sz="2000">
                <a:latin typeface="Amazon Ember Light" charset="0"/>
                <a:ea typeface="Amazon Ember Light" charset="0"/>
                <a:cs typeface="Amazon Ember Light" charset="0"/>
              </a:rPr>
              <a:t>Supports multiple readers and writers on the same queue.  </a:t>
            </a:r>
          </a:p>
          <a:p>
            <a:pPr lvl="1" indent="-457200">
              <a:lnSpc>
                <a:spcPct val="90000"/>
              </a:lnSpc>
              <a:spcBef>
                <a:spcPts val="1200"/>
              </a:spcBef>
              <a:buClr>
                <a:schemeClr val="bg2">
                  <a:lumMod val="10000"/>
                </a:schemeClr>
              </a:buClr>
              <a:buSzPct val="125000"/>
              <a:buBlip>
                <a:blip r:embed="rId4"/>
              </a:buBlip>
            </a:pPr>
            <a:endParaRPr lang="en-US" sz="2000">
              <a:latin typeface="Amazon Ember Light" charset="0"/>
              <a:ea typeface="Amazon Ember Light" charset="0"/>
              <a:cs typeface="Amazon Ember Light" charset="0"/>
            </a:endParaRPr>
          </a:p>
        </p:txBody>
      </p:sp>
      <p:sp>
        <p:nvSpPr>
          <p:cNvPr id="26" name="TextBox 25"/>
          <p:cNvSpPr txBox="1"/>
          <p:nvPr/>
        </p:nvSpPr>
        <p:spPr>
          <a:xfrm>
            <a:off x="8075044" y="4544185"/>
            <a:ext cx="3926472" cy="1797415"/>
          </a:xfrm>
          <a:prstGeom prst="rect">
            <a:avLst/>
          </a:prstGeom>
          <a:noFill/>
        </p:spPr>
        <p:txBody>
          <a:bodyPr wrap="square" rtlCol="0">
            <a:spAutoFit/>
          </a:bodyPr>
          <a:lstStyle/>
          <a:p>
            <a:pPr lvl="1" indent="-457200">
              <a:lnSpc>
                <a:spcPct val="90000"/>
              </a:lnSpc>
              <a:spcBef>
                <a:spcPts val="1200"/>
              </a:spcBef>
              <a:buClr>
                <a:schemeClr val="bg2">
                  <a:lumMod val="10000"/>
                </a:schemeClr>
              </a:buClr>
              <a:buSzPct val="125000"/>
              <a:buBlip>
                <a:blip r:embed="rId4"/>
              </a:buBlip>
            </a:pPr>
            <a:r>
              <a:rPr lang="en-US" sz="2000">
                <a:latin typeface="Amazon Ember Light" charset="0"/>
                <a:ea typeface="Amazon Ember Light" charset="0"/>
                <a:cs typeface="Amazon Ember Light" charset="0"/>
              </a:rPr>
              <a:t>Repository for messages awaiting processing.</a:t>
            </a:r>
          </a:p>
          <a:p>
            <a:pPr lvl="1" indent="-457200">
              <a:lnSpc>
                <a:spcPct val="90000"/>
              </a:lnSpc>
              <a:spcBef>
                <a:spcPts val="1200"/>
              </a:spcBef>
              <a:buClr>
                <a:schemeClr val="bg2">
                  <a:lumMod val="10000"/>
                </a:schemeClr>
              </a:buClr>
              <a:buSzPct val="125000"/>
              <a:buBlip>
                <a:blip r:embed="rId4"/>
              </a:buBlip>
            </a:pPr>
            <a:r>
              <a:rPr lang="en-US" sz="2000">
                <a:latin typeface="Amazon Ember Light" charset="0"/>
                <a:ea typeface="Amazon Ember Light" charset="0"/>
                <a:cs typeface="Amazon Ember Light" charset="0"/>
              </a:rPr>
              <a:t>Acts as a buffer between senders and receivers.</a:t>
            </a:r>
          </a:p>
          <a:p>
            <a:pPr marL="306910" lvl="1" indent="-302676">
              <a:spcBef>
                <a:spcPct val="20000"/>
              </a:spcBef>
              <a:buClr>
                <a:schemeClr val="bg2">
                  <a:lumMod val="10000"/>
                </a:schemeClr>
              </a:buClr>
              <a:buSzPct val="125000"/>
              <a:buFont typeface="Arial" panose="020B0604020202020204" pitchFamily="34" charset="0"/>
              <a:buChar char="•"/>
            </a:pPr>
            <a:endParaRPr lang="en-US" sz="2400">
              <a:latin typeface="Amazon Ember Light" panose="020B0403020204020204" pitchFamily="34" charset="0"/>
              <a:ea typeface="Amazon Ember Light" panose="020B0403020204020204" pitchFamily="34" charset="0"/>
              <a:cs typeface="Amazon Ember Light" panose="020B0403020204020204" pitchFamily="34" charset="0"/>
            </a:endParaRPr>
          </a:p>
        </p:txBody>
      </p:sp>
      <p:pic>
        <p:nvPicPr>
          <p:cNvPr id="16" name="Picture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10275" y="3360472"/>
            <a:ext cx="780437" cy="924201"/>
          </a:xfrm>
          <a:prstGeom prst="rect">
            <a:avLst/>
          </a:prstGeom>
        </p:spPr>
      </p:pic>
      <p:pic>
        <p:nvPicPr>
          <p:cNvPr id="18" name="Picture 1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44660" y="3331756"/>
            <a:ext cx="890299" cy="1068359"/>
          </a:xfrm>
          <a:prstGeom prst="rect">
            <a:avLst/>
          </a:prstGeom>
        </p:spPr>
      </p:pic>
      <p:pic>
        <p:nvPicPr>
          <p:cNvPr id="20" name="Picture 1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490465" y="3505919"/>
            <a:ext cx="1101020" cy="734012"/>
          </a:xfrm>
          <a:prstGeom prst="rect">
            <a:avLst/>
          </a:prstGeom>
        </p:spPr>
      </p:pic>
    </p:spTree>
    <p:custDataLst>
      <p:tags r:id="rId1"/>
    </p:custDataLst>
    <p:extLst>
      <p:ext uri="{BB962C8B-B14F-4D97-AF65-F5344CB8AC3E}">
        <p14:creationId xmlns:p14="http://schemas.microsoft.com/office/powerpoint/2010/main" val="698405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What’s in This Module</a:t>
            </a:r>
          </a:p>
        </p:txBody>
      </p:sp>
      <p:sp>
        <p:nvSpPr>
          <p:cNvPr id="5" name="Content Placeholder 4"/>
          <p:cNvSpPr>
            <a:spLocks noGrp="1"/>
          </p:cNvSpPr>
          <p:nvPr>
            <p:ph idx="1"/>
          </p:nvPr>
        </p:nvSpPr>
        <p:spPr>
          <a:xfrm>
            <a:off x="238538" y="1311967"/>
            <a:ext cx="11953462" cy="6147611"/>
          </a:xfrm>
        </p:spPr>
        <p:txBody>
          <a:bodyPr>
            <a:noAutofit/>
          </a:bodyPr>
          <a:lstStyle/>
          <a:p>
            <a:pPr marL="0" indent="0">
              <a:spcBef>
                <a:spcPts val="0"/>
              </a:spcBef>
            </a:pPr>
            <a:r>
              <a:rPr lang="en-US" sz="2400" b="1" dirty="0"/>
              <a:t>  Part 1: </a:t>
            </a:r>
            <a:r>
              <a:rPr lang="en-US" sz="2400" dirty="0"/>
              <a:t>Loose Coupling</a:t>
            </a:r>
          </a:p>
          <a:p>
            <a:pPr marL="0" indent="0">
              <a:spcBef>
                <a:spcPts val="0"/>
              </a:spcBef>
            </a:pPr>
            <a:r>
              <a:rPr lang="en-US" sz="2400" b="1" dirty="0"/>
              <a:t>  Part 2: </a:t>
            </a:r>
            <a:r>
              <a:rPr lang="en-US" sz="2400" dirty="0"/>
              <a:t>Loose Coupling Strategies</a:t>
            </a:r>
          </a:p>
          <a:p>
            <a:pPr marL="0" indent="0">
              <a:spcBef>
                <a:spcPts val="0"/>
              </a:spcBef>
            </a:pPr>
            <a:r>
              <a:rPr lang="en-US" sz="2400" b="1" dirty="0"/>
              <a:t>  Part 3: </a:t>
            </a:r>
            <a:r>
              <a:rPr lang="en-US" sz="2400" dirty="0"/>
              <a:t>Communicating Easily and Reliably Among Components</a:t>
            </a:r>
          </a:p>
          <a:p>
            <a:pPr marL="0" indent="0">
              <a:spcBef>
                <a:spcPts val="0"/>
              </a:spcBef>
            </a:pPr>
            <a:r>
              <a:rPr lang="en-US" sz="2400" b="1" dirty="0"/>
              <a:t>  Part 4: </a:t>
            </a:r>
            <a:r>
              <a:rPr lang="en-US" sz="2400" dirty="0"/>
              <a:t>Communicating with Loose Coupling and Amazon DynamoDB</a:t>
            </a:r>
          </a:p>
          <a:p>
            <a:pPr marL="0" indent="0">
              <a:spcBef>
                <a:spcPts val="0"/>
              </a:spcBef>
            </a:pPr>
            <a:r>
              <a:rPr lang="en-US" sz="2400" b="1" dirty="0"/>
              <a:t>  Part 5: </a:t>
            </a:r>
            <a:r>
              <a:rPr lang="en-US" sz="2400" dirty="0"/>
              <a:t>Amazon API Gateway</a:t>
            </a:r>
          </a:p>
          <a:p>
            <a:pPr marL="0" indent="0">
              <a:spcBef>
                <a:spcPts val="0"/>
              </a:spcBef>
            </a:pPr>
            <a:r>
              <a:rPr lang="en-US" sz="2400" b="1" dirty="0"/>
              <a:t>  Part 6: </a:t>
            </a:r>
            <a:r>
              <a:rPr lang="en-US" sz="2400" dirty="0"/>
              <a:t>Serverless Architectures</a:t>
            </a:r>
          </a:p>
          <a:p>
            <a:pPr marL="0" indent="0">
              <a:spcBef>
                <a:spcPts val="0"/>
              </a:spcBef>
            </a:pPr>
            <a:r>
              <a:rPr lang="en-US" sz="2400" b="1" dirty="0"/>
              <a:t>  Part 7: </a:t>
            </a:r>
            <a:r>
              <a:rPr lang="en-US" sz="2400" dirty="0"/>
              <a:t>Decoupling Examples</a:t>
            </a:r>
          </a:p>
        </p:txBody>
      </p:sp>
    </p:spTree>
    <p:custDataLst>
      <p:tags r:id="rId1"/>
    </p:custDataLst>
    <p:extLst>
      <p:ext uri="{BB962C8B-B14F-4D97-AF65-F5344CB8AC3E}">
        <p14:creationId xmlns:p14="http://schemas.microsoft.com/office/powerpoint/2010/main" val="9422294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Amazon SQS Queue Types</a:t>
            </a:r>
          </a:p>
        </p:txBody>
      </p:sp>
      <p:sp>
        <p:nvSpPr>
          <p:cNvPr id="3" name="Content Placeholder 2"/>
          <p:cNvSpPr>
            <a:spLocks noGrp="1"/>
          </p:cNvSpPr>
          <p:nvPr>
            <p:ph idx="1"/>
          </p:nvPr>
        </p:nvSpPr>
        <p:spPr/>
        <p:txBody>
          <a:bodyPr>
            <a:normAutofit/>
          </a:bodyPr>
          <a:lstStyle/>
          <a:p>
            <a:pPr>
              <a:lnSpc>
                <a:spcPct val="100000"/>
              </a:lnSpc>
              <a:spcBef>
                <a:spcPts val="1200"/>
              </a:spcBef>
            </a:pPr>
            <a:r>
              <a:rPr lang="en-US" dirty="0"/>
              <a:t>Standard Queue</a:t>
            </a:r>
          </a:p>
          <a:p>
            <a:pPr lvl="1">
              <a:lnSpc>
                <a:spcPct val="100000"/>
              </a:lnSpc>
              <a:spcBef>
                <a:spcPts val="1200"/>
              </a:spcBef>
            </a:pPr>
            <a:r>
              <a:rPr lang="en-US" dirty="0"/>
              <a:t>At-Least-Once Delivery</a:t>
            </a:r>
          </a:p>
          <a:p>
            <a:pPr lvl="1">
              <a:lnSpc>
                <a:spcPct val="100000"/>
              </a:lnSpc>
              <a:spcBef>
                <a:spcPts val="1200"/>
              </a:spcBef>
            </a:pPr>
            <a:r>
              <a:rPr lang="en-US" dirty="0"/>
              <a:t>Best-Effort-Ordering</a:t>
            </a:r>
            <a:br>
              <a:rPr lang="en-US" dirty="0"/>
            </a:br>
            <a:endParaRPr lang="en-US" dirty="0"/>
          </a:p>
          <a:p>
            <a:pPr>
              <a:lnSpc>
                <a:spcPct val="100000"/>
              </a:lnSpc>
              <a:spcBef>
                <a:spcPts val="1200"/>
              </a:spcBef>
            </a:pPr>
            <a:r>
              <a:rPr lang="en-US" dirty="0"/>
              <a:t>FIFO Queue</a:t>
            </a:r>
          </a:p>
          <a:p>
            <a:pPr lvl="1">
              <a:lnSpc>
                <a:spcPct val="100000"/>
              </a:lnSpc>
              <a:spcBef>
                <a:spcPts val="1200"/>
              </a:spcBef>
            </a:pPr>
            <a:r>
              <a:rPr lang="en-US" dirty="0"/>
              <a:t>Exactly-Once Processing</a:t>
            </a:r>
          </a:p>
          <a:p>
            <a:pPr lvl="3">
              <a:lnSpc>
                <a:spcPct val="100000"/>
              </a:lnSpc>
              <a:spcBef>
                <a:spcPts val="1200"/>
              </a:spcBef>
            </a:pPr>
            <a:r>
              <a:rPr lang="en-US" sz="2200" dirty="0"/>
              <a:t>Duplicates are not introduced</a:t>
            </a:r>
          </a:p>
          <a:p>
            <a:pPr lvl="1">
              <a:lnSpc>
                <a:spcPct val="100000"/>
              </a:lnSpc>
              <a:spcBef>
                <a:spcPts val="1200"/>
              </a:spcBef>
            </a:pPr>
            <a:r>
              <a:rPr lang="en-US" dirty="0"/>
              <a:t>Limited Throughput </a:t>
            </a:r>
          </a:p>
          <a:p>
            <a:pPr lvl="3">
              <a:lnSpc>
                <a:spcPct val="100000"/>
              </a:lnSpc>
              <a:spcBef>
                <a:spcPts val="1200"/>
              </a:spcBef>
            </a:pPr>
            <a:r>
              <a:rPr lang="en-US" sz="2200" dirty="0"/>
              <a:t>Up to 300 send, receive, delete per second</a:t>
            </a:r>
          </a:p>
        </p:txBody>
      </p:sp>
    </p:spTree>
    <p:custDataLst>
      <p:tags r:id="rId1"/>
    </p:custDataLst>
    <p:extLst>
      <p:ext uri="{BB962C8B-B14F-4D97-AF65-F5344CB8AC3E}">
        <p14:creationId xmlns:p14="http://schemas.microsoft.com/office/powerpoint/2010/main" val="19511948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Loose Coupling with Amazon SQS</a:t>
            </a:r>
          </a:p>
        </p:txBody>
      </p:sp>
      <p:sp>
        <p:nvSpPr>
          <p:cNvPr id="3" name="Content Placeholder 2"/>
          <p:cNvSpPr>
            <a:spLocks noGrp="1"/>
          </p:cNvSpPr>
          <p:nvPr>
            <p:ph idx="1"/>
          </p:nvPr>
        </p:nvSpPr>
        <p:spPr>
          <a:xfrm>
            <a:off x="238539" y="1365769"/>
            <a:ext cx="11478180" cy="4913308"/>
          </a:xfrm>
        </p:spPr>
        <p:txBody>
          <a:bodyPr/>
          <a:lstStyle/>
          <a:p>
            <a:pPr marL="0" lvl="1" indent="0">
              <a:buNone/>
            </a:pPr>
            <a:r>
              <a:rPr lang="en-US" sz="3200" dirty="0">
                <a:sym typeface="Wingdings" panose="05000000000000000000" pitchFamily="2" charset="2"/>
              </a:rPr>
              <a:t>The queuing chain pattern</a:t>
            </a:r>
            <a:r>
              <a:rPr lang="en-US" dirty="0">
                <a:sym typeface="Wingdings" panose="05000000000000000000" pitchFamily="2" charset="2"/>
              </a:rPr>
              <a:t> </a:t>
            </a:r>
            <a:r>
              <a:rPr lang="en-US" sz="3200" dirty="0">
                <a:sym typeface="Wingdings" panose="05000000000000000000" pitchFamily="2" charset="2"/>
              </a:rPr>
              <a:t>enables </a:t>
            </a:r>
            <a:r>
              <a:rPr lang="en-US" sz="3200" dirty="0">
                <a:solidFill>
                  <a:srgbClr val="0070C0"/>
                </a:solidFill>
                <a:latin typeface="Amazon Ember" panose="020B0603020204020204" pitchFamily="34" charset="0"/>
                <a:ea typeface="Amazon Ember" panose="020B0603020204020204" pitchFamily="34" charset="0"/>
                <a:cs typeface="Amazon Ember" panose="020B0603020204020204" pitchFamily="34" charset="0"/>
                <a:sym typeface="Wingdings" panose="05000000000000000000" pitchFamily="2" charset="2"/>
              </a:rPr>
              <a:t>asynchronous processing</a:t>
            </a:r>
            <a:r>
              <a:rPr lang="en-US" sz="3200" dirty="0">
                <a:sym typeface="Wingdings" panose="05000000000000000000" pitchFamily="2" charset="2"/>
              </a:rPr>
              <a:t>.</a:t>
            </a:r>
            <a:endParaRPr lang="en-US" sz="3200" dirty="0"/>
          </a:p>
        </p:txBody>
      </p:sp>
      <p:sp>
        <p:nvSpPr>
          <p:cNvPr id="16" name="Rounded Rectangle 15"/>
          <p:cNvSpPr/>
          <p:nvPr/>
        </p:nvSpPr>
        <p:spPr>
          <a:xfrm>
            <a:off x="1748819" y="2606800"/>
            <a:ext cx="8681292" cy="3184407"/>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40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5" name="Picture 4" descr="EC2-Instances.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30046" y="2734354"/>
            <a:ext cx="975360" cy="975360"/>
          </a:xfrm>
          <a:prstGeom prst="rect">
            <a:avLst/>
          </a:prstGeom>
        </p:spPr>
      </p:pic>
      <p:pic>
        <p:nvPicPr>
          <p:cNvPr id="6" name="Picture 5" descr="EC2-Instances.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63775" y="2734354"/>
            <a:ext cx="975360" cy="975360"/>
          </a:xfrm>
          <a:prstGeom prst="rect">
            <a:avLst/>
          </a:prstGeom>
        </p:spPr>
      </p:pic>
      <p:pic>
        <p:nvPicPr>
          <p:cNvPr id="7" name="Picture 6" descr="EC2-Instances.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5426" y="2734354"/>
            <a:ext cx="975360" cy="975360"/>
          </a:xfrm>
          <a:prstGeom prst="rect">
            <a:avLst/>
          </a:prstGeom>
        </p:spPr>
      </p:pic>
      <p:pic>
        <p:nvPicPr>
          <p:cNvPr id="8" name="Picture 7" descr="SQS-Queque.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74629" y="4030890"/>
            <a:ext cx="975360" cy="975360"/>
          </a:xfrm>
          <a:prstGeom prst="rect">
            <a:avLst/>
          </a:prstGeom>
        </p:spPr>
      </p:pic>
      <p:pic>
        <p:nvPicPr>
          <p:cNvPr id="9" name="Picture 8" descr="SQS-Message.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67574" y="3764211"/>
            <a:ext cx="661195" cy="661195"/>
          </a:xfrm>
          <a:prstGeom prst="rect">
            <a:avLst/>
          </a:prstGeom>
        </p:spPr>
      </p:pic>
      <p:pic>
        <p:nvPicPr>
          <p:cNvPr id="10" name="Picture 9" descr="SQS-Queque.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86855" y="4022939"/>
            <a:ext cx="975360" cy="975360"/>
          </a:xfrm>
          <a:prstGeom prst="rect">
            <a:avLst/>
          </a:prstGeom>
        </p:spPr>
      </p:pic>
      <p:pic>
        <p:nvPicPr>
          <p:cNvPr id="11" name="Picture 10" descr="SQS-Message.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23121" y="5023446"/>
            <a:ext cx="661195" cy="661195"/>
          </a:xfrm>
          <a:prstGeom prst="rect">
            <a:avLst/>
          </a:prstGeom>
        </p:spPr>
      </p:pic>
      <p:pic>
        <p:nvPicPr>
          <p:cNvPr id="12" name="Picture 11" descr="SQS-Message.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191661" y="3686486"/>
            <a:ext cx="661195" cy="661195"/>
          </a:xfrm>
          <a:prstGeom prst="rect">
            <a:avLst/>
          </a:prstGeom>
        </p:spPr>
      </p:pic>
      <p:pic>
        <p:nvPicPr>
          <p:cNvPr id="15" name="Picture 14" descr="SQS-Message.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90446" y="3681895"/>
            <a:ext cx="661195" cy="661195"/>
          </a:xfrm>
          <a:prstGeom prst="rect">
            <a:avLst/>
          </a:prstGeom>
        </p:spPr>
      </p:pic>
      <p:sp>
        <p:nvSpPr>
          <p:cNvPr id="18" name="Down Arrow 17"/>
          <p:cNvSpPr/>
          <p:nvPr/>
        </p:nvSpPr>
        <p:spPr>
          <a:xfrm rot="18488079">
            <a:off x="3738664" y="3394686"/>
            <a:ext cx="359159" cy="931635"/>
          </a:xfrm>
          <a:prstGeom prst="downArrow">
            <a:avLst/>
          </a:prstGeom>
          <a:solidFill>
            <a:schemeClr val="accent5">
              <a:lumMod val="75000"/>
            </a:schemeClr>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atin typeface="Amazon Ember" panose="020B0603020204020204" pitchFamily="34" charset="0"/>
              <a:ea typeface="Amazon Ember" panose="020B0603020204020204" pitchFamily="34" charset="0"/>
              <a:cs typeface="Amazon Ember" panose="020B0603020204020204" pitchFamily="34" charset="0"/>
            </a:endParaRPr>
          </a:p>
        </p:txBody>
      </p:sp>
      <p:sp>
        <p:nvSpPr>
          <p:cNvPr id="19" name="Down Arrow 18"/>
          <p:cNvSpPr/>
          <p:nvPr/>
        </p:nvSpPr>
        <p:spPr>
          <a:xfrm rot="18488079">
            <a:off x="6673811" y="3394685"/>
            <a:ext cx="359159" cy="931635"/>
          </a:xfrm>
          <a:prstGeom prst="downArrow">
            <a:avLst/>
          </a:prstGeom>
          <a:solidFill>
            <a:schemeClr val="accent5">
              <a:lumMod val="75000"/>
            </a:schemeClr>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atin typeface="Amazon Ember" panose="020B0603020204020204" pitchFamily="34" charset="0"/>
              <a:ea typeface="Amazon Ember" panose="020B0603020204020204" pitchFamily="34" charset="0"/>
              <a:cs typeface="Amazon Ember" panose="020B0603020204020204" pitchFamily="34" charset="0"/>
            </a:endParaRPr>
          </a:p>
        </p:txBody>
      </p:sp>
      <p:sp>
        <p:nvSpPr>
          <p:cNvPr id="20" name="Down Arrow 19"/>
          <p:cNvSpPr/>
          <p:nvPr/>
        </p:nvSpPr>
        <p:spPr>
          <a:xfrm rot="13715890">
            <a:off x="5188931" y="3340477"/>
            <a:ext cx="359159" cy="931635"/>
          </a:xfrm>
          <a:prstGeom prst="downArrow">
            <a:avLst/>
          </a:prstGeom>
          <a:solidFill>
            <a:schemeClr val="accent5">
              <a:lumMod val="75000"/>
            </a:schemeClr>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atin typeface="Amazon Ember" panose="020B0603020204020204" pitchFamily="34" charset="0"/>
              <a:ea typeface="Amazon Ember" panose="020B0603020204020204" pitchFamily="34" charset="0"/>
              <a:cs typeface="Amazon Ember" panose="020B0603020204020204" pitchFamily="34" charset="0"/>
            </a:endParaRPr>
          </a:p>
        </p:txBody>
      </p:sp>
      <p:sp>
        <p:nvSpPr>
          <p:cNvPr id="21" name="Down Arrow 20"/>
          <p:cNvSpPr/>
          <p:nvPr/>
        </p:nvSpPr>
        <p:spPr>
          <a:xfrm rot="13715890">
            <a:off x="8079308" y="3325503"/>
            <a:ext cx="359159" cy="931635"/>
          </a:xfrm>
          <a:prstGeom prst="downArrow">
            <a:avLst/>
          </a:prstGeom>
          <a:solidFill>
            <a:schemeClr val="accent5">
              <a:lumMod val="75000"/>
            </a:schemeClr>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atin typeface="Amazon Ember" panose="020B0603020204020204" pitchFamily="34" charset="0"/>
              <a:ea typeface="Amazon Ember" panose="020B0603020204020204" pitchFamily="34" charset="0"/>
              <a:cs typeface="Amazon Ember" panose="020B0603020204020204" pitchFamily="34" charset="0"/>
            </a:endParaRPr>
          </a:p>
        </p:txBody>
      </p:sp>
      <p:sp>
        <p:nvSpPr>
          <p:cNvPr id="22" name="TextBox 21"/>
          <p:cNvSpPr txBox="1"/>
          <p:nvPr/>
        </p:nvSpPr>
        <p:spPr>
          <a:xfrm>
            <a:off x="2807667" y="3518245"/>
            <a:ext cx="711217" cy="338554"/>
          </a:xfrm>
          <a:prstGeom prst="rect">
            <a:avLst/>
          </a:prstGeom>
          <a:noFill/>
        </p:spPr>
        <p:txBody>
          <a:bodyPr wrap="square" rtlCol="0">
            <a:spAutoFit/>
          </a:bodyPr>
          <a:lstStyle/>
          <a:p>
            <a:r>
              <a:rPr lang="en-US" sz="1600">
                <a:latin typeface="Amazon Ember" panose="020B0603020204020204" pitchFamily="34" charset="0"/>
                <a:ea typeface="Amazon Ember" panose="020B0603020204020204" pitchFamily="34" charset="0"/>
                <a:cs typeface="Amazon Ember" panose="020B0603020204020204" pitchFamily="34" charset="0"/>
              </a:rPr>
              <a:t>EC2</a:t>
            </a:r>
          </a:p>
        </p:txBody>
      </p:sp>
      <p:sp>
        <p:nvSpPr>
          <p:cNvPr id="23" name="TextBox 22"/>
          <p:cNvSpPr txBox="1"/>
          <p:nvPr/>
        </p:nvSpPr>
        <p:spPr>
          <a:xfrm>
            <a:off x="5741756" y="3518244"/>
            <a:ext cx="711217" cy="338554"/>
          </a:xfrm>
          <a:prstGeom prst="rect">
            <a:avLst/>
          </a:prstGeom>
          <a:noFill/>
        </p:spPr>
        <p:txBody>
          <a:bodyPr wrap="square" rtlCol="0">
            <a:spAutoFit/>
          </a:bodyPr>
          <a:lstStyle/>
          <a:p>
            <a:r>
              <a:rPr lang="en-US" sz="1600">
                <a:latin typeface="Amazon Ember" panose="020B0603020204020204" pitchFamily="34" charset="0"/>
                <a:ea typeface="Amazon Ember" panose="020B0603020204020204" pitchFamily="34" charset="0"/>
                <a:cs typeface="Amazon Ember" panose="020B0603020204020204" pitchFamily="34" charset="0"/>
              </a:rPr>
              <a:t>EC2</a:t>
            </a:r>
          </a:p>
        </p:txBody>
      </p:sp>
      <p:sp>
        <p:nvSpPr>
          <p:cNvPr id="24" name="TextBox 23"/>
          <p:cNvSpPr txBox="1"/>
          <p:nvPr/>
        </p:nvSpPr>
        <p:spPr>
          <a:xfrm>
            <a:off x="8596882" y="3540020"/>
            <a:ext cx="711217" cy="338554"/>
          </a:xfrm>
          <a:prstGeom prst="rect">
            <a:avLst/>
          </a:prstGeom>
          <a:noFill/>
        </p:spPr>
        <p:txBody>
          <a:bodyPr wrap="square" rtlCol="0">
            <a:spAutoFit/>
          </a:bodyPr>
          <a:lstStyle/>
          <a:p>
            <a:r>
              <a:rPr lang="en-US" sz="1600">
                <a:latin typeface="Amazon Ember" panose="020B0603020204020204" pitchFamily="34" charset="0"/>
                <a:ea typeface="Amazon Ember" panose="020B0603020204020204" pitchFamily="34" charset="0"/>
                <a:cs typeface="Amazon Ember" panose="020B0603020204020204" pitchFamily="34" charset="0"/>
              </a:rPr>
              <a:t>EC2</a:t>
            </a:r>
          </a:p>
        </p:txBody>
      </p:sp>
      <p:sp>
        <p:nvSpPr>
          <p:cNvPr id="25" name="TextBox 24"/>
          <p:cNvSpPr txBox="1"/>
          <p:nvPr/>
        </p:nvSpPr>
        <p:spPr>
          <a:xfrm>
            <a:off x="4338664" y="4744876"/>
            <a:ext cx="711217" cy="338554"/>
          </a:xfrm>
          <a:prstGeom prst="rect">
            <a:avLst/>
          </a:prstGeom>
          <a:noFill/>
        </p:spPr>
        <p:txBody>
          <a:bodyPr wrap="square" rtlCol="0">
            <a:spAutoFit/>
          </a:bodyPr>
          <a:lstStyle/>
          <a:p>
            <a:r>
              <a:rPr lang="en-US" sz="1600">
                <a:latin typeface="Amazon Ember" panose="020B0603020204020204" pitchFamily="34" charset="0"/>
                <a:ea typeface="Amazon Ember" panose="020B0603020204020204" pitchFamily="34" charset="0"/>
                <a:cs typeface="Amazon Ember" panose="020B0603020204020204" pitchFamily="34" charset="0"/>
              </a:rPr>
              <a:t>SQS</a:t>
            </a:r>
          </a:p>
        </p:txBody>
      </p:sp>
      <p:sp>
        <p:nvSpPr>
          <p:cNvPr id="26" name="TextBox 25"/>
          <p:cNvSpPr txBox="1"/>
          <p:nvPr/>
        </p:nvSpPr>
        <p:spPr>
          <a:xfrm>
            <a:off x="7261318" y="4712705"/>
            <a:ext cx="711217" cy="338554"/>
          </a:xfrm>
          <a:prstGeom prst="rect">
            <a:avLst/>
          </a:prstGeom>
          <a:noFill/>
        </p:spPr>
        <p:txBody>
          <a:bodyPr wrap="square" rtlCol="0">
            <a:spAutoFit/>
          </a:bodyPr>
          <a:lstStyle/>
          <a:p>
            <a:r>
              <a:rPr lang="en-US" sz="1600">
                <a:latin typeface="Amazon Ember" panose="020B0603020204020204" pitchFamily="34" charset="0"/>
                <a:ea typeface="Amazon Ember" panose="020B0603020204020204" pitchFamily="34" charset="0"/>
                <a:cs typeface="Amazon Ember" panose="020B0603020204020204" pitchFamily="34" charset="0"/>
              </a:rPr>
              <a:t>SQS</a:t>
            </a:r>
          </a:p>
        </p:txBody>
      </p:sp>
      <p:grpSp>
        <p:nvGrpSpPr>
          <p:cNvPr id="28" name="Group 27"/>
          <p:cNvGrpSpPr/>
          <p:nvPr/>
        </p:nvGrpSpPr>
        <p:grpSpPr>
          <a:xfrm>
            <a:off x="3560736" y="5068132"/>
            <a:ext cx="2679212" cy="661195"/>
            <a:chOff x="2606808" y="4029951"/>
            <a:chExt cx="2009409" cy="495896"/>
          </a:xfrm>
        </p:grpSpPr>
        <p:pic>
          <p:nvPicPr>
            <p:cNvPr id="13" name="Picture 12" descr="SQS-Message.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06808" y="4029951"/>
              <a:ext cx="495896" cy="495896"/>
            </a:xfrm>
            <a:prstGeom prst="rect">
              <a:avLst/>
            </a:prstGeom>
          </p:spPr>
        </p:pic>
        <p:sp>
          <p:nvSpPr>
            <p:cNvPr id="27" name="TextBox 26"/>
            <p:cNvSpPr txBox="1"/>
            <p:nvPr/>
          </p:nvSpPr>
          <p:spPr>
            <a:xfrm>
              <a:off x="2958355" y="4054079"/>
              <a:ext cx="1657862" cy="438581"/>
            </a:xfrm>
            <a:prstGeom prst="rect">
              <a:avLst/>
            </a:prstGeom>
            <a:noFill/>
          </p:spPr>
          <p:txBody>
            <a:bodyPr wrap="square" rtlCol="0">
              <a:spAutoFit/>
            </a:bodyPr>
            <a:lstStyle/>
            <a:p>
              <a:r>
                <a:rPr lang="en-US" sz="1600">
                  <a:latin typeface="Amazon Ember" panose="020B0603020204020204" pitchFamily="34" charset="0"/>
                  <a:ea typeface="Amazon Ember" panose="020B0603020204020204" pitchFamily="34" charset="0"/>
                  <a:cs typeface="Amazon Ember" panose="020B0603020204020204" pitchFamily="34" charset="0"/>
                </a:rPr>
                <a:t>Message remains in the queue</a:t>
              </a:r>
            </a:p>
          </p:txBody>
        </p:sp>
      </p:grpSp>
      <p:sp>
        <p:nvSpPr>
          <p:cNvPr id="29" name="TextBox 28"/>
          <p:cNvSpPr txBox="1"/>
          <p:nvPr/>
        </p:nvSpPr>
        <p:spPr>
          <a:xfrm>
            <a:off x="2670091" y="4204397"/>
            <a:ext cx="1665500" cy="338554"/>
          </a:xfrm>
          <a:prstGeom prst="rect">
            <a:avLst/>
          </a:prstGeom>
          <a:noFill/>
        </p:spPr>
        <p:txBody>
          <a:bodyPr wrap="square" rtlCol="0">
            <a:spAutoFit/>
          </a:bodyPr>
          <a:lstStyle/>
          <a:p>
            <a:r>
              <a:rPr lang="en-US" sz="1600">
                <a:latin typeface="Amazon Ember" panose="020B0603020204020204" pitchFamily="34" charset="0"/>
                <a:ea typeface="Amazon Ember" panose="020B0603020204020204" pitchFamily="34" charset="0"/>
                <a:cs typeface="Amazon Ember" panose="020B0603020204020204" pitchFamily="34" charset="0"/>
              </a:rPr>
              <a:t>Put message</a:t>
            </a:r>
          </a:p>
        </p:txBody>
      </p:sp>
      <p:sp>
        <p:nvSpPr>
          <p:cNvPr id="30" name="TextBox 29"/>
          <p:cNvSpPr txBox="1"/>
          <p:nvPr/>
        </p:nvSpPr>
        <p:spPr>
          <a:xfrm>
            <a:off x="5003927" y="4115195"/>
            <a:ext cx="1665500" cy="338554"/>
          </a:xfrm>
          <a:prstGeom prst="rect">
            <a:avLst/>
          </a:prstGeom>
          <a:noFill/>
        </p:spPr>
        <p:txBody>
          <a:bodyPr wrap="square" rtlCol="0">
            <a:spAutoFit/>
          </a:bodyPr>
          <a:lstStyle/>
          <a:p>
            <a:r>
              <a:rPr lang="en-US" sz="1600">
                <a:latin typeface="Amazon Ember" panose="020B0603020204020204" pitchFamily="34" charset="0"/>
                <a:ea typeface="Amazon Ember" panose="020B0603020204020204" pitchFamily="34" charset="0"/>
                <a:cs typeface="Amazon Ember" panose="020B0603020204020204" pitchFamily="34" charset="0"/>
              </a:rPr>
              <a:t>Get message</a:t>
            </a:r>
          </a:p>
        </p:txBody>
      </p:sp>
      <p:sp>
        <p:nvSpPr>
          <p:cNvPr id="31" name="TextBox 30"/>
          <p:cNvSpPr txBox="1"/>
          <p:nvPr/>
        </p:nvSpPr>
        <p:spPr>
          <a:xfrm>
            <a:off x="6420706" y="2658777"/>
            <a:ext cx="1566736" cy="338554"/>
          </a:xfrm>
          <a:prstGeom prst="rect">
            <a:avLst/>
          </a:prstGeom>
          <a:noFill/>
        </p:spPr>
        <p:txBody>
          <a:bodyPr wrap="square" rtlCol="0">
            <a:spAutoFit/>
          </a:bodyPr>
          <a:lstStyle/>
          <a:p>
            <a:r>
              <a:rPr lang="en-US" sz="1600">
                <a:latin typeface="Amazon Ember" panose="020B0603020204020204" pitchFamily="34" charset="0"/>
                <a:ea typeface="Amazon Ember" panose="020B0603020204020204" pitchFamily="34" charset="0"/>
                <a:cs typeface="Amazon Ember" panose="020B0603020204020204" pitchFamily="34" charset="0"/>
              </a:rPr>
              <a:t>Process job</a:t>
            </a:r>
          </a:p>
        </p:txBody>
      </p:sp>
      <p:sp>
        <p:nvSpPr>
          <p:cNvPr id="32" name="TextBox 31"/>
          <p:cNvSpPr txBox="1"/>
          <p:nvPr/>
        </p:nvSpPr>
        <p:spPr>
          <a:xfrm>
            <a:off x="6972986" y="3271383"/>
            <a:ext cx="1257933" cy="584775"/>
          </a:xfrm>
          <a:prstGeom prst="rect">
            <a:avLst/>
          </a:prstGeom>
          <a:noFill/>
        </p:spPr>
        <p:txBody>
          <a:bodyPr wrap="square" rtlCol="0">
            <a:spAutoFit/>
          </a:bodyPr>
          <a:lstStyle/>
          <a:p>
            <a:r>
              <a:rPr lang="en-US" sz="1600">
                <a:latin typeface="Amazon Ember" panose="020B0603020204020204" pitchFamily="34" charset="0"/>
                <a:ea typeface="Amazon Ember" panose="020B0603020204020204" pitchFamily="34" charset="0"/>
                <a:cs typeface="Amazon Ember" panose="020B0603020204020204" pitchFamily="34" charset="0"/>
              </a:rPr>
              <a:t>Put message</a:t>
            </a:r>
          </a:p>
        </p:txBody>
      </p:sp>
      <p:pic>
        <p:nvPicPr>
          <p:cNvPr id="14" name="Picture 13" descr="SQS-Message.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41374" y="3230849"/>
            <a:ext cx="661195" cy="661195"/>
          </a:xfrm>
          <a:prstGeom prst="rect">
            <a:avLst/>
          </a:prstGeom>
        </p:spPr>
      </p:pic>
      <p:sp>
        <p:nvSpPr>
          <p:cNvPr id="33" name="TextBox 32"/>
          <p:cNvSpPr txBox="1"/>
          <p:nvPr/>
        </p:nvSpPr>
        <p:spPr>
          <a:xfrm>
            <a:off x="8479645" y="4147180"/>
            <a:ext cx="1665500" cy="338554"/>
          </a:xfrm>
          <a:prstGeom prst="rect">
            <a:avLst/>
          </a:prstGeom>
          <a:noFill/>
        </p:spPr>
        <p:txBody>
          <a:bodyPr wrap="square" rtlCol="0">
            <a:spAutoFit/>
          </a:bodyPr>
          <a:lstStyle/>
          <a:p>
            <a:r>
              <a:rPr lang="en-US" sz="1600">
                <a:latin typeface="Amazon Ember" panose="020B0603020204020204" pitchFamily="34" charset="0"/>
                <a:ea typeface="Amazon Ember" panose="020B0603020204020204" pitchFamily="34" charset="0"/>
                <a:cs typeface="Amazon Ember" panose="020B0603020204020204" pitchFamily="34" charset="0"/>
              </a:rPr>
              <a:t>Get message</a:t>
            </a:r>
          </a:p>
        </p:txBody>
      </p:sp>
      <p:grpSp>
        <p:nvGrpSpPr>
          <p:cNvPr id="36" name="Group 35"/>
          <p:cNvGrpSpPr/>
          <p:nvPr/>
        </p:nvGrpSpPr>
        <p:grpSpPr>
          <a:xfrm>
            <a:off x="2801613" y="3850853"/>
            <a:ext cx="361661" cy="383235"/>
            <a:chOff x="1935350" y="3106560"/>
            <a:chExt cx="271246" cy="287426"/>
          </a:xfrm>
        </p:grpSpPr>
        <p:sp>
          <p:nvSpPr>
            <p:cNvPr id="34" name="Oval 33"/>
            <p:cNvSpPr/>
            <p:nvPr/>
          </p:nvSpPr>
          <p:spPr>
            <a:xfrm>
              <a:off x="1939890" y="3113800"/>
              <a:ext cx="266706" cy="280186"/>
            </a:xfrm>
            <a:prstGeom prst="ellipse">
              <a:avLst/>
            </a:prstGeom>
            <a:solidFill>
              <a:srgbClr val="000000"/>
            </a:solidFill>
            <a:ln w="63500" cap="flat" cmpd="dbl">
              <a:solidFill>
                <a:schemeClr val="bg1"/>
              </a:solidFill>
              <a:round/>
            </a:ln>
            <a:effectLst>
              <a:outerShdw blurRad="50800" dist="38100" dir="2700000" algn="tl" rotWithShape="0">
                <a:prstClr val="black">
                  <a:alpha val="40000"/>
                </a:prstClr>
              </a:outerShdw>
            </a:effectLst>
            <a:scene3d>
              <a:camera prst="orthographicFront">
                <a:rot lat="0" lon="0" rev="0"/>
              </a:camera>
              <a:lightRig rig="threePt" dir="t">
                <a:rot lat="0" lon="0" rev="1200000"/>
              </a:lightRig>
            </a:scene3d>
          </p:spPr>
          <p:style>
            <a:lnRef idx="0">
              <a:schemeClr val="accent6"/>
            </a:lnRef>
            <a:fillRef idx="3">
              <a:schemeClr val="accent6"/>
            </a:fillRef>
            <a:effectRef idx="3">
              <a:schemeClr val="accent6"/>
            </a:effectRef>
            <a:fontRef idx="minor">
              <a:schemeClr val="lt1"/>
            </a:fontRef>
          </p:style>
          <p:txBody>
            <a:bodyPr anchor="ctr"/>
            <a:lstStyle/>
            <a:p>
              <a:pPr algn="ctr"/>
              <a:endParaRPr lang="en-US" sz="2133" b="1">
                <a:solidFill>
                  <a:schemeClr val="bg1">
                    <a:lumMod val="95000"/>
                  </a:schemeClr>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35" name="TextBox 34"/>
            <p:cNvSpPr txBox="1"/>
            <p:nvPr/>
          </p:nvSpPr>
          <p:spPr>
            <a:xfrm>
              <a:off x="1935350" y="3106560"/>
              <a:ext cx="266859" cy="284742"/>
            </a:xfrm>
            <a:prstGeom prst="rect">
              <a:avLst/>
            </a:prstGeom>
            <a:solidFill>
              <a:srgbClr val="000000"/>
            </a:solidFill>
            <a:ln w="63500" cap="flat" cmpd="dbl">
              <a:solidFill>
                <a:schemeClr val="bg1"/>
              </a:solidFill>
              <a:round/>
            </a:ln>
            <a:effectLst>
              <a:outerShdw blurRad="50800" dist="38100" dir="2700000" algn="tl" rotWithShape="0">
                <a:prstClr val="black">
                  <a:alpha val="40000"/>
                </a:prstClr>
              </a:outerShdw>
            </a:effectLst>
            <a:scene3d>
              <a:camera prst="orthographicFront">
                <a:rot lat="0" lon="0" rev="0"/>
              </a:camera>
              <a:lightRig rig="threePt" dir="t">
                <a:rot lat="0" lon="0" rev="1200000"/>
              </a:lightRig>
            </a:scene3d>
          </p:spPr>
          <p:style>
            <a:lnRef idx="0">
              <a:schemeClr val="accent6"/>
            </a:lnRef>
            <a:fillRef idx="3">
              <a:schemeClr val="accent6"/>
            </a:fillRef>
            <a:effectRef idx="3">
              <a:schemeClr val="accent6"/>
            </a:effectRef>
            <a:fontRef idx="minor">
              <a:schemeClr val="lt1"/>
            </a:fontRef>
          </p:style>
          <p:txBody>
            <a:bodyPr anchor="ctr"/>
            <a:lstStyle>
              <a:defPPr>
                <a:defRPr lang="en-US"/>
              </a:defPPr>
              <a:lvl1pPr algn="ctr">
                <a:defRPr sz="2133" b="1">
                  <a:solidFill>
                    <a:schemeClr val="bg1">
                      <a:lumMod val="95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atin typeface="Amazon Ember" panose="020B0603020204020204" pitchFamily="34" charset="0"/>
                  <a:ea typeface="Amazon Ember" panose="020B0603020204020204" pitchFamily="34" charset="0"/>
                  <a:cs typeface="Amazon Ember" panose="020B0603020204020204" pitchFamily="34" charset="0"/>
                </a:rPr>
                <a:t>1</a:t>
              </a:r>
            </a:p>
          </p:txBody>
        </p:sp>
      </p:grpSp>
      <p:grpSp>
        <p:nvGrpSpPr>
          <p:cNvPr id="37" name="Group 36"/>
          <p:cNvGrpSpPr/>
          <p:nvPr/>
        </p:nvGrpSpPr>
        <p:grpSpPr>
          <a:xfrm>
            <a:off x="5488700" y="4409521"/>
            <a:ext cx="361661" cy="383235"/>
            <a:chOff x="1935350" y="3106560"/>
            <a:chExt cx="271246" cy="287426"/>
          </a:xfrm>
        </p:grpSpPr>
        <p:sp>
          <p:nvSpPr>
            <p:cNvPr id="38" name="Oval 37"/>
            <p:cNvSpPr/>
            <p:nvPr/>
          </p:nvSpPr>
          <p:spPr>
            <a:xfrm>
              <a:off x="1939890" y="3113800"/>
              <a:ext cx="266706" cy="280186"/>
            </a:xfrm>
            <a:prstGeom prst="ellipse">
              <a:avLst/>
            </a:prstGeom>
            <a:solidFill>
              <a:srgbClr val="000000"/>
            </a:solidFill>
            <a:ln w="63500" cap="flat" cmpd="dbl">
              <a:solidFill>
                <a:schemeClr val="bg1"/>
              </a:solidFill>
              <a:round/>
            </a:ln>
            <a:effectLst>
              <a:outerShdw blurRad="50800" dist="38100" dir="2700000" algn="tl" rotWithShape="0">
                <a:prstClr val="black">
                  <a:alpha val="40000"/>
                </a:prstClr>
              </a:outerShdw>
            </a:effectLst>
            <a:scene3d>
              <a:camera prst="orthographicFront">
                <a:rot lat="0" lon="0" rev="0"/>
              </a:camera>
              <a:lightRig rig="threePt" dir="t">
                <a:rot lat="0" lon="0" rev="1200000"/>
              </a:lightRig>
            </a:scene3d>
          </p:spPr>
          <p:style>
            <a:lnRef idx="0">
              <a:schemeClr val="accent6"/>
            </a:lnRef>
            <a:fillRef idx="3">
              <a:schemeClr val="accent6"/>
            </a:fillRef>
            <a:effectRef idx="3">
              <a:schemeClr val="accent6"/>
            </a:effectRef>
            <a:fontRef idx="minor">
              <a:schemeClr val="lt1"/>
            </a:fontRef>
          </p:style>
          <p:txBody>
            <a:bodyPr anchor="ctr"/>
            <a:lstStyle/>
            <a:p>
              <a:pPr algn="ctr"/>
              <a:endParaRPr lang="en-US" sz="2133" b="1">
                <a:solidFill>
                  <a:schemeClr val="bg1">
                    <a:lumMod val="95000"/>
                  </a:schemeClr>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39" name="TextBox 38"/>
            <p:cNvSpPr txBox="1"/>
            <p:nvPr/>
          </p:nvSpPr>
          <p:spPr>
            <a:xfrm>
              <a:off x="1935350" y="3106560"/>
              <a:ext cx="266859" cy="284742"/>
            </a:xfrm>
            <a:prstGeom prst="rect">
              <a:avLst/>
            </a:prstGeom>
            <a:solidFill>
              <a:srgbClr val="000000"/>
            </a:solidFill>
            <a:ln w="63500" cap="flat" cmpd="dbl">
              <a:solidFill>
                <a:schemeClr val="bg1"/>
              </a:solidFill>
              <a:round/>
            </a:ln>
            <a:effectLst>
              <a:outerShdw blurRad="50800" dist="38100" dir="2700000" algn="tl" rotWithShape="0">
                <a:prstClr val="black">
                  <a:alpha val="40000"/>
                </a:prstClr>
              </a:outerShdw>
            </a:effectLst>
            <a:scene3d>
              <a:camera prst="orthographicFront">
                <a:rot lat="0" lon="0" rev="0"/>
              </a:camera>
              <a:lightRig rig="threePt" dir="t">
                <a:rot lat="0" lon="0" rev="1200000"/>
              </a:lightRig>
            </a:scene3d>
          </p:spPr>
          <p:style>
            <a:lnRef idx="0">
              <a:schemeClr val="accent6"/>
            </a:lnRef>
            <a:fillRef idx="3">
              <a:schemeClr val="accent6"/>
            </a:fillRef>
            <a:effectRef idx="3">
              <a:schemeClr val="accent6"/>
            </a:effectRef>
            <a:fontRef idx="minor">
              <a:schemeClr val="lt1"/>
            </a:fontRef>
          </p:style>
          <p:txBody>
            <a:bodyPr anchor="ctr"/>
            <a:lstStyle>
              <a:defPPr>
                <a:defRPr lang="en-US"/>
              </a:defPPr>
              <a:lvl1pPr algn="ctr">
                <a:defRPr sz="2133" b="1">
                  <a:solidFill>
                    <a:schemeClr val="bg1">
                      <a:lumMod val="95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atin typeface="Amazon Ember" panose="020B0603020204020204" pitchFamily="34" charset="0"/>
                  <a:ea typeface="Amazon Ember" panose="020B0603020204020204" pitchFamily="34" charset="0"/>
                  <a:cs typeface="Amazon Ember" panose="020B0603020204020204" pitchFamily="34" charset="0"/>
                </a:rPr>
                <a:t>2</a:t>
              </a:r>
            </a:p>
          </p:txBody>
        </p:sp>
      </p:grpSp>
      <p:grpSp>
        <p:nvGrpSpPr>
          <p:cNvPr id="40" name="Group 39"/>
          <p:cNvGrpSpPr/>
          <p:nvPr/>
        </p:nvGrpSpPr>
        <p:grpSpPr>
          <a:xfrm>
            <a:off x="6082284" y="2629289"/>
            <a:ext cx="361661" cy="420564"/>
            <a:chOff x="1935350" y="3106560"/>
            <a:chExt cx="271246" cy="315423"/>
          </a:xfrm>
        </p:grpSpPr>
        <p:sp>
          <p:nvSpPr>
            <p:cNvPr id="41" name="Oval 40"/>
            <p:cNvSpPr/>
            <p:nvPr/>
          </p:nvSpPr>
          <p:spPr>
            <a:xfrm>
              <a:off x="1939890" y="3113800"/>
              <a:ext cx="266706" cy="280186"/>
            </a:xfrm>
            <a:prstGeom prst="ellipse">
              <a:avLst/>
            </a:prstGeom>
            <a:solidFill>
              <a:schemeClr val="accent5">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atin typeface="Amazon Ember" panose="020B0603020204020204" pitchFamily="34" charset="0"/>
                <a:ea typeface="Amazon Ember" panose="020B0603020204020204" pitchFamily="34" charset="0"/>
                <a:cs typeface="Amazon Ember" panose="020B0603020204020204" pitchFamily="34" charset="0"/>
              </a:endParaRPr>
            </a:p>
          </p:txBody>
        </p:sp>
        <p:sp>
          <p:nvSpPr>
            <p:cNvPr id="42" name="TextBox 41"/>
            <p:cNvSpPr txBox="1"/>
            <p:nvPr/>
          </p:nvSpPr>
          <p:spPr>
            <a:xfrm>
              <a:off x="1935350" y="3106560"/>
              <a:ext cx="266859" cy="315423"/>
            </a:xfrm>
            <a:prstGeom prst="rect">
              <a:avLst/>
            </a:prstGeom>
            <a:solidFill>
              <a:srgbClr val="000000"/>
            </a:solidFill>
            <a:ln w="63500" cap="flat" cmpd="dbl">
              <a:solidFill>
                <a:schemeClr val="bg1"/>
              </a:solidFill>
              <a:round/>
            </a:ln>
            <a:effectLst>
              <a:outerShdw blurRad="50800" dist="38100" dir="2700000" algn="tl" rotWithShape="0">
                <a:prstClr val="black">
                  <a:alpha val="40000"/>
                </a:prstClr>
              </a:outerShdw>
            </a:effectLst>
            <a:scene3d>
              <a:camera prst="orthographicFront">
                <a:rot lat="0" lon="0" rev="0"/>
              </a:camera>
              <a:lightRig rig="threePt" dir="t">
                <a:rot lat="0" lon="0" rev="1200000"/>
              </a:lightRig>
            </a:scene3d>
          </p:spPr>
          <p:style>
            <a:lnRef idx="0">
              <a:schemeClr val="accent6"/>
            </a:lnRef>
            <a:fillRef idx="3">
              <a:schemeClr val="accent6"/>
            </a:fillRef>
            <a:effectRef idx="3">
              <a:schemeClr val="accent6"/>
            </a:effectRef>
            <a:fontRef idx="minor">
              <a:schemeClr val="lt1"/>
            </a:fontRef>
          </p:style>
          <p:txBody>
            <a:bodyPr anchor="ctr"/>
            <a:lstStyle>
              <a:defPPr>
                <a:defRPr lang="en-US"/>
              </a:defPPr>
              <a:lvl1pPr algn="ctr">
                <a:defRPr sz="2133" b="1">
                  <a:solidFill>
                    <a:schemeClr val="bg1">
                      <a:lumMod val="95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atin typeface="Amazon Ember" panose="020B0603020204020204" pitchFamily="34" charset="0"/>
                  <a:ea typeface="Amazon Ember" panose="020B0603020204020204" pitchFamily="34" charset="0"/>
                  <a:cs typeface="Amazon Ember" panose="020B0603020204020204" pitchFamily="34" charset="0"/>
                </a:rPr>
                <a:t>3</a:t>
              </a:r>
            </a:p>
          </p:txBody>
        </p:sp>
      </p:grpSp>
      <p:grpSp>
        <p:nvGrpSpPr>
          <p:cNvPr id="43" name="Group 42"/>
          <p:cNvGrpSpPr/>
          <p:nvPr/>
        </p:nvGrpSpPr>
        <p:grpSpPr>
          <a:xfrm>
            <a:off x="7472888" y="3187645"/>
            <a:ext cx="361661" cy="420564"/>
            <a:chOff x="1935350" y="3106560"/>
            <a:chExt cx="271246" cy="315423"/>
          </a:xfrm>
        </p:grpSpPr>
        <p:sp>
          <p:nvSpPr>
            <p:cNvPr id="44" name="Oval 43"/>
            <p:cNvSpPr/>
            <p:nvPr/>
          </p:nvSpPr>
          <p:spPr>
            <a:xfrm>
              <a:off x="1939890" y="3113800"/>
              <a:ext cx="266706" cy="280186"/>
            </a:xfrm>
            <a:prstGeom prst="ellipse">
              <a:avLst/>
            </a:prstGeom>
            <a:solidFill>
              <a:schemeClr val="accent5">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atin typeface="Amazon Ember" panose="020B0603020204020204" pitchFamily="34" charset="0"/>
                <a:ea typeface="Amazon Ember" panose="020B0603020204020204" pitchFamily="34" charset="0"/>
                <a:cs typeface="Amazon Ember" panose="020B0603020204020204" pitchFamily="34" charset="0"/>
              </a:endParaRPr>
            </a:p>
          </p:txBody>
        </p:sp>
        <p:sp>
          <p:nvSpPr>
            <p:cNvPr id="45" name="TextBox 44"/>
            <p:cNvSpPr txBox="1"/>
            <p:nvPr/>
          </p:nvSpPr>
          <p:spPr>
            <a:xfrm>
              <a:off x="1935350" y="3106560"/>
              <a:ext cx="266859" cy="315423"/>
            </a:xfrm>
            <a:prstGeom prst="rect">
              <a:avLst/>
            </a:prstGeom>
            <a:solidFill>
              <a:srgbClr val="000000"/>
            </a:solidFill>
            <a:ln w="63500" cap="flat" cmpd="dbl">
              <a:solidFill>
                <a:schemeClr val="bg1"/>
              </a:solidFill>
              <a:round/>
            </a:ln>
            <a:effectLst>
              <a:outerShdw blurRad="50800" dist="38100" dir="2700000" algn="tl" rotWithShape="0">
                <a:prstClr val="black">
                  <a:alpha val="40000"/>
                </a:prstClr>
              </a:outerShdw>
            </a:effectLst>
            <a:scene3d>
              <a:camera prst="orthographicFront">
                <a:rot lat="0" lon="0" rev="0"/>
              </a:camera>
              <a:lightRig rig="threePt" dir="t">
                <a:rot lat="0" lon="0" rev="1200000"/>
              </a:lightRig>
            </a:scene3d>
          </p:spPr>
          <p:style>
            <a:lnRef idx="0">
              <a:schemeClr val="accent6"/>
            </a:lnRef>
            <a:fillRef idx="3">
              <a:schemeClr val="accent6"/>
            </a:fillRef>
            <a:effectRef idx="3">
              <a:schemeClr val="accent6"/>
            </a:effectRef>
            <a:fontRef idx="minor">
              <a:schemeClr val="lt1"/>
            </a:fontRef>
          </p:style>
          <p:txBody>
            <a:bodyPr anchor="ctr"/>
            <a:lstStyle>
              <a:defPPr>
                <a:defRPr lang="en-US"/>
              </a:defPPr>
              <a:lvl1pPr algn="ctr">
                <a:defRPr sz="2133" b="1">
                  <a:solidFill>
                    <a:schemeClr val="bg1">
                      <a:lumMod val="95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atin typeface="Amazon Ember" panose="020B0603020204020204" pitchFamily="34" charset="0"/>
                  <a:ea typeface="Amazon Ember" panose="020B0603020204020204" pitchFamily="34" charset="0"/>
                  <a:cs typeface="Amazon Ember" panose="020B0603020204020204" pitchFamily="34" charset="0"/>
                </a:rPr>
                <a:t>4</a:t>
              </a:r>
            </a:p>
          </p:txBody>
        </p:sp>
      </p:grpSp>
      <p:grpSp>
        <p:nvGrpSpPr>
          <p:cNvPr id="46" name="Group 45"/>
          <p:cNvGrpSpPr/>
          <p:nvPr/>
        </p:nvGrpSpPr>
        <p:grpSpPr>
          <a:xfrm>
            <a:off x="8191661" y="4199006"/>
            <a:ext cx="361661" cy="383235"/>
            <a:chOff x="1935350" y="3106560"/>
            <a:chExt cx="271246" cy="287426"/>
          </a:xfrm>
        </p:grpSpPr>
        <p:sp>
          <p:nvSpPr>
            <p:cNvPr id="47" name="Oval 46"/>
            <p:cNvSpPr/>
            <p:nvPr/>
          </p:nvSpPr>
          <p:spPr>
            <a:xfrm>
              <a:off x="1939890" y="3113800"/>
              <a:ext cx="266706" cy="280186"/>
            </a:xfrm>
            <a:prstGeom prst="ellipse">
              <a:avLst/>
            </a:prstGeom>
            <a:solidFill>
              <a:srgbClr val="000000"/>
            </a:solidFill>
            <a:ln w="63500" cap="flat" cmpd="dbl">
              <a:solidFill>
                <a:schemeClr val="bg1"/>
              </a:solidFill>
              <a:round/>
            </a:ln>
            <a:effectLst>
              <a:outerShdw blurRad="50800" dist="38100" dir="2700000" algn="tl" rotWithShape="0">
                <a:prstClr val="black">
                  <a:alpha val="40000"/>
                </a:prstClr>
              </a:outerShdw>
            </a:effectLst>
            <a:scene3d>
              <a:camera prst="orthographicFront">
                <a:rot lat="0" lon="0" rev="0"/>
              </a:camera>
              <a:lightRig rig="threePt" dir="t">
                <a:rot lat="0" lon="0" rev="1200000"/>
              </a:lightRig>
            </a:scene3d>
          </p:spPr>
          <p:style>
            <a:lnRef idx="0">
              <a:schemeClr val="accent6"/>
            </a:lnRef>
            <a:fillRef idx="3">
              <a:schemeClr val="accent6"/>
            </a:fillRef>
            <a:effectRef idx="3">
              <a:schemeClr val="accent6"/>
            </a:effectRef>
            <a:fontRef idx="minor">
              <a:schemeClr val="lt1"/>
            </a:fontRef>
          </p:style>
          <p:txBody>
            <a:bodyPr anchor="ctr"/>
            <a:lstStyle/>
            <a:p>
              <a:pPr algn="ctr"/>
              <a:endParaRPr lang="en-US" sz="2133" b="1">
                <a:solidFill>
                  <a:schemeClr val="bg1">
                    <a:lumMod val="95000"/>
                  </a:schemeClr>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48" name="TextBox 47"/>
            <p:cNvSpPr txBox="1"/>
            <p:nvPr/>
          </p:nvSpPr>
          <p:spPr>
            <a:xfrm>
              <a:off x="1935350" y="3106560"/>
              <a:ext cx="266859" cy="284742"/>
            </a:xfrm>
            <a:prstGeom prst="rect">
              <a:avLst/>
            </a:prstGeom>
            <a:solidFill>
              <a:srgbClr val="000000"/>
            </a:solidFill>
            <a:ln w="63500" cap="flat" cmpd="dbl">
              <a:solidFill>
                <a:schemeClr val="bg1"/>
              </a:solidFill>
              <a:round/>
            </a:ln>
            <a:effectLst>
              <a:outerShdw blurRad="50800" dist="38100" dir="2700000" algn="tl" rotWithShape="0">
                <a:prstClr val="black">
                  <a:alpha val="40000"/>
                </a:prstClr>
              </a:outerShdw>
            </a:effectLst>
            <a:scene3d>
              <a:camera prst="orthographicFront">
                <a:rot lat="0" lon="0" rev="0"/>
              </a:camera>
              <a:lightRig rig="threePt" dir="t">
                <a:rot lat="0" lon="0" rev="1200000"/>
              </a:lightRig>
            </a:scene3d>
          </p:spPr>
          <p:style>
            <a:lnRef idx="0">
              <a:schemeClr val="accent6"/>
            </a:lnRef>
            <a:fillRef idx="3">
              <a:schemeClr val="accent6"/>
            </a:fillRef>
            <a:effectRef idx="3">
              <a:schemeClr val="accent6"/>
            </a:effectRef>
            <a:fontRef idx="minor">
              <a:schemeClr val="lt1"/>
            </a:fontRef>
          </p:style>
          <p:txBody>
            <a:bodyPr anchor="ctr"/>
            <a:lstStyle>
              <a:defPPr>
                <a:defRPr lang="en-US"/>
              </a:defPPr>
              <a:lvl1pPr algn="ctr">
                <a:defRPr sz="2133" b="1">
                  <a:solidFill>
                    <a:schemeClr val="bg1">
                      <a:lumMod val="95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atin typeface="Amazon Ember" panose="020B0603020204020204" pitchFamily="34" charset="0"/>
                  <a:ea typeface="Amazon Ember" panose="020B0603020204020204" pitchFamily="34" charset="0"/>
                  <a:cs typeface="Amazon Ember" panose="020B0603020204020204" pitchFamily="34" charset="0"/>
                </a:rPr>
                <a:t>6</a:t>
              </a:r>
            </a:p>
          </p:txBody>
        </p:sp>
      </p:grpSp>
      <p:grpSp>
        <p:nvGrpSpPr>
          <p:cNvPr id="57" name="Group 56"/>
          <p:cNvGrpSpPr/>
          <p:nvPr/>
        </p:nvGrpSpPr>
        <p:grpSpPr>
          <a:xfrm>
            <a:off x="3206610" y="5127505"/>
            <a:ext cx="361661" cy="420564"/>
            <a:chOff x="1935350" y="3106560"/>
            <a:chExt cx="271246" cy="315423"/>
          </a:xfrm>
        </p:grpSpPr>
        <p:sp>
          <p:nvSpPr>
            <p:cNvPr id="58" name="Oval 57"/>
            <p:cNvSpPr/>
            <p:nvPr/>
          </p:nvSpPr>
          <p:spPr>
            <a:xfrm>
              <a:off x="1939890" y="3113800"/>
              <a:ext cx="266706" cy="280186"/>
            </a:xfrm>
            <a:prstGeom prst="ellipse">
              <a:avLst/>
            </a:prstGeom>
            <a:solidFill>
              <a:schemeClr val="accent5">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atin typeface="Amazon Ember" panose="020B0603020204020204" pitchFamily="34" charset="0"/>
                <a:ea typeface="Amazon Ember" panose="020B0603020204020204" pitchFamily="34" charset="0"/>
                <a:cs typeface="Amazon Ember" panose="020B0603020204020204" pitchFamily="34" charset="0"/>
              </a:endParaRPr>
            </a:p>
          </p:txBody>
        </p:sp>
        <p:sp>
          <p:nvSpPr>
            <p:cNvPr id="59" name="TextBox 58"/>
            <p:cNvSpPr txBox="1"/>
            <p:nvPr/>
          </p:nvSpPr>
          <p:spPr>
            <a:xfrm>
              <a:off x="1935350" y="3106560"/>
              <a:ext cx="266859" cy="315423"/>
            </a:xfrm>
            <a:prstGeom prst="rect">
              <a:avLst/>
            </a:prstGeom>
            <a:solidFill>
              <a:srgbClr val="000000"/>
            </a:solidFill>
            <a:ln w="63500" cap="flat" cmpd="dbl">
              <a:solidFill>
                <a:schemeClr val="bg1"/>
              </a:solidFill>
              <a:round/>
            </a:ln>
            <a:effectLst>
              <a:outerShdw blurRad="50800" dist="38100" dir="2700000" algn="tl" rotWithShape="0">
                <a:prstClr val="black">
                  <a:alpha val="40000"/>
                </a:prstClr>
              </a:outerShdw>
            </a:effectLst>
            <a:scene3d>
              <a:camera prst="orthographicFront">
                <a:rot lat="0" lon="0" rev="0"/>
              </a:camera>
              <a:lightRig rig="threePt" dir="t">
                <a:rot lat="0" lon="0" rev="1200000"/>
              </a:lightRig>
            </a:scene3d>
          </p:spPr>
          <p:style>
            <a:lnRef idx="0">
              <a:schemeClr val="accent6"/>
            </a:lnRef>
            <a:fillRef idx="3">
              <a:schemeClr val="accent6"/>
            </a:fillRef>
            <a:effectRef idx="3">
              <a:schemeClr val="accent6"/>
            </a:effectRef>
            <a:fontRef idx="minor">
              <a:schemeClr val="lt1"/>
            </a:fontRef>
          </p:style>
          <p:txBody>
            <a:bodyPr anchor="ctr"/>
            <a:lstStyle>
              <a:defPPr>
                <a:defRPr lang="en-US"/>
              </a:defPPr>
              <a:lvl1pPr algn="ctr">
                <a:defRPr sz="2133" b="1">
                  <a:solidFill>
                    <a:schemeClr val="bg1">
                      <a:lumMod val="95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atin typeface="Amazon Ember" panose="020B0603020204020204" pitchFamily="34" charset="0"/>
                  <a:ea typeface="Amazon Ember" panose="020B0603020204020204" pitchFamily="34" charset="0"/>
                  <a:cs typeface="Amazon Ember" panose="020B0603020204020204" pitchFamily="34" charset="0"/>
                </a:rPr>
                <a:t>5</a:t>
              </a:r>
            </a:p>
          </p:txBody>
        </p:sp>
      </p:grpSp>
      <p:sp>
        <p:nvSpPr>
          <p:cNvPr id="60" name="TextBox 59"/>
          <p:cNvSpPr txBox="1"/>
          <p:nvPr/>
        </p:nvSpPr>
        <p:spPr>
          <a:xfrm>
            <a:off x="3627988" y="5080667"/>
            <a:ext cx="2751876" cy="584775"/>
          </a:xfrm>
          <a:prstGeom prst="rect">
            <a:avLst/>
          </a:prstGeom>
          <a:solidFill>
            <a:schemeClr val="bg1"/>
          </a:solidFill>
          <a:ln>
            <a:solidFill>
              <a:schemeClr val="bg1"/>
            </a:solidFill>
          </a:ln>
        </p:spPr>
        <p:txBody>
          <a:bodyPr wrap="square" rtlCol="0">
            <a:spAutoFit/>
          </a:bodyPr>
          <a:lstStyle/>
          <a:p>
            <a:r>
              <a:rPr lang="en-US" sz="1600">
                <a:latin typeface="Amazon Ember" panose="020B0603020204020204" pitchFamily="34" charset="0"/>
                <a:ea typeface="Amazon Ember" panose="020B0603020204020204" pitchFamily="34" charset="0"/>
                <a:cs typeface="Amazon Ember" panose="020B0603020204020204" pitchFamily="34" charset="0"/>
              </a:rPr>
              <a:t>Delete the successfully processed message</a:t>
            </a:r>
          </a:p>
        </p:txBody>
      </p:sp>
      <p:pic>
        <p:nvPicPr>
          <p:cNvPr id="52" name="Picture 51">
            <a:hlinkClick r:id="rId7"/>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353825" y="6196517"/>
            <a:ext cx="1620111" cy="630043"/>
          </a:xfrm>
          <a:prstGeom prst="rect">
            <a:avLst/>
          </a:prstGeom>
        </p:spPr>
      </p:pic>
      <p:pic>
        <p:nvPicPr>
          <p:cNvPr id="53" name="Picture 5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027905" y="2398612"/>
            <a:ext cx="457200" cy="457200"/>
          </a:xfrm>
          <a:prstGeom prst="rect">
            <a:avLst/>
          </a:prstGeom>
        </p:spPr>
      </p:pic>
    </p:spTree>
    <p:custDataLst>
      <p:tags r:id="rId1"/>
    </p:custDataLst>
    <p:extLst>
      <p:ext uri="{BB962C8B-B14F-4D97-AF65-F5344CB8AC3E}">
        <p14:creationId xmlns:p14="http://schemas.microsoft.com/office/powerpoint/2010/main" val="10280206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Amazon SQS Benefits</a:t>
            </a:r>
          </a:p>
        </p:txBody>
      </p:sp>
      <p:sp>
        <p:nvSpPr>
          <p:cNvPr id="3" name="Content Placeholder 2"/>
          <p:cNvSpPr>
            <a:spLocks noGrp="1"/>
          </p:cNvSpPr>
          <p:nvPr>
            <p:ph idx="1"/>
          </p:nvPr>
        </p:nvSpPr>
        <p:spPr>
          <a:xfrm>
            <a:off x="113848" y="1440304"/>
            <a:ext cx="11013230" cy="5161973"/>
          </a:xfrm>
        </p:spPr>
        <p:txBody>
          <a:bodyPr>
            <a:normAutofit/>
          </a:bodyPr>
          <a:lstStyle/>
          <a:p>
            <a:pPr>
              <a:lnSpc>
                <a:spcPct val="110000"/>
              </a:lnSpc>
              <a:spcBef>
                <a:spcPts val="1200"/>
              </a:spcBef>
            </a:pPr>
            <a:r>
              <a:rPr lang="en-US" dirty="0"/>
              <a:t>Scalable</a:t>
            </a:r>
          </a:p>
          <a:p>
            <a:pPr lvl="1">
              <a:lnSpc>
                <a:spcPct val="110000"/>
              </a:lnSpc>
              <a:spcBef>
                <a:spcPts val="1200"/>
              </a:spcBef>
            </a:pPr>
            <a:r>
              <a:rPr lang="en-US" dirty="0"/>
              <a:t>Potentially millions of messages.</a:t>
            </a:r>
          </a:p>
          <a:p>
            <a:pPr>
              <a:lnSpc>
                <a:spcPct val="110000"/>
              </a:lnSpc>
              <a:spcBef>
                <a:spcPts val="1200"/>
              </a:spcBef>
            </a:pPr>
            <a:r>
              <a:rPr lang="en-US" dirty="0"/>
              <a:t>Reliable</a:t>
            </a:r>
          </a:p>
          <a:p>
            <a:pPr lvl="1">
              <a:lnSpc>
                <a:spcPct val="110000"/>
              </a:lnSpc>
              <a:spcBef>
                <a:spcPts val="1200"/>
              </a:spcBef>
            </a:pPr>
            <a:r>
              <a:rPr lang="en-US" dirty="0"/>
              <a:t>All messages are stored redundantly on multiple servers and in multiple data centers.</a:t>
            </a:r>
          </a:p>
          <a:p>
            <a:pPr>
              <a:lnSpc>
                <a:spcPct val="110000"/>
              </a:lnSpc>
              <a:spcBef>
                <a:spcPts val="1200"/>
              </a:spcBef>
            </a:pPr>
            <a:r>
              <a:rPr lang="en-US" dirty="0"/>
              <a:t>Simultaneous read/write</a:t>
            </a:r>
          </a:p>
          <a:p>
            <a:pPr>
              <a:lnSpc>
                <a:spcPct val="110000"/>
              </a:lnSpc>
              <a:spcBef>
                <a:spcPts val="1200"/>
              </a:spcBef>
            </a:pPr>
            <a:r>
              <a:rPr lang="en-US" dirty="0"/>
              <a:t>Secure</a:t>
            </a:r>
          </a:p>
          <a:p>
            <a:pPr lvl="1">
              <a:lnSpc>
                <a:spcPct val="110000"/>
              </a:lnSpc>
              <a:spcBef>
                <a:spcPts val="1200"/>
              </a:spcBef>
            </a:pPr>
            <a:r>
              <a:rPr lang="en-US" dirty="0"/>
              <a:t>API credentials are needed.</a:t>
            </a:r>
          </a:p>
          <a:p>
            <a:pPr>
              <a:lnSpc>
                <a:spcPct val="110000"/>
              </a:lnSpc>
              <a:spcBef>
                <a:spcPts val="1200"/>
              </a:spcBef>
            </a:pPr>
            <a:endParaRPr lang="en-US" dirty="0"/>
          </a:p>
        </p:txBody>
      </p:sp>
    </p:spTree>
    <p:custDataLst>
      <p:tags r:id="rId1"/>
    </p:custDataLst>
    <p:extLst>
      <p:ext uri="{BB962C8B-B14F-4D97-AF65-F5344CB8AC3E}">
        <p14:creationId xmlns:p14="http://schemas.microsoft.com/office/powerpoint/2010/main" val="17878480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Distributed Queues Properties</a:t>
            </a:r>
          </a:p>
        </p:txBody>
      </p:sp>
      <p:sp>
        <p:nvSpPr>
          <p:cNvPr id="3" name="Content Placeholder 2"/>
          <p:cNvSpPr>
            <a:spLocks noGrp="1"/>
          </p:cNvSpPr>
          <p:nvPr>
            <p:ph idx="1"/>
          </p:nvPr>
        </p:nvSpPr>
        <p:spPr>
          <a:xfrm>
            <a:off x="238539" y="1440305"/>
            <a:ext cx="10515600" cy="1740513"/>
          </a:xfrm>
        </p:spPr>
        <p:txBody>
          <a:bodyPr>
            <a:normAutofit fontScale="85000" lnSpcReduction="20000"/>
          </a:bodyPr>
          <a:lstStyle/>
          <a:p>
            <a:r>
              <a:rPr lang="en-US"/>
              <a:t>Message Ordering </a:t>
            </a:r>
          </a:p>
          <a:p>
            <a:r>
              <a:rPr lang="en-US"/>
              <a:t>At Least Once vs Exactly Once</a:t>
            </a:r>
          </a:p>
          <a:p>
            <a:r>
              <a:rPr lang="en-US"/>
              <a:t>Dead Letter Queue Support</a:t>
            </a:r>
          </a:p>
          <a:p>
            <a:endParaRPr lang="en-US"/>
          </a:p>
        </p:txBody>
      </p:sp>
      <p:grpSp>
        <p:nvGrpSpPr>
          <p:cNvPr id="63" name="Group 6"/>
          <p:cNvGrpSpPr/>
          <p:nvPr/>
        </p:nvGrpSpPr>
        <p:grpSpPr>
          <a:xfrm>
            <a:off x="3187534" y="4447495"/>
            <a:ext cx="3254725" cy="1206820"/>
            <a:chOff x="2390650" y="3207762"/>
            <a:chExt cx="2441044" cy="905115"/>
          </a:xfrm>
        </p:grpSpPr>
        <p:sp>
          <p:nvSpPr>
            <p:cNvPr id="6" name="Shape 159"/>
            <p:cNvSpPr/>
            <p:nvPr/>
          </p:nvSpPr>
          <p:spPr>
            <a:xfrm>
              <a:off x="2607090" y="3207762"/>
              <a:ext cx="2147117" cy="438581"/>
            </a:xfrm>
            <a:prstGeom prst="rect">
              <a:avLst/>
            </a:prstGeom>
            <a:ln w="12700">
              <a:miter lim="400000"/>
            </a:ln>
            <a:extLst>
              <a:ext uri="{C572A759-6A51-4108-AA02-DFA0A04FC94B}">
                <ma14:wrappingTextBoxFlag xmlns="" xmlns:ma14="http://schemas.microsoft.com/office/mac/drawingml/2011/main" val="1"/>
              </a:ext>
            </a:extLst>
          </p:spPr>
          <p:txBody>
            <a:bodyPr wrap="square" lIns="60959" rIns="60959">
              <a:spAutoFit/>
            </a:bodyPr>
            <a:lstStyle>
              <a:lvl1pPr algn="ctr"/>
            </a:lstStyle>
            <a:p>
              <a:pPr lvl="0">
                <a:defRPr>
                  <a:solidFill>
                    <a:srgbClr val="000000"/>
                  </a:solidFill>
                </a:defRPr>
              </a:pPr>
              <a:r>
                <a:rPr sz="1600" b="1">
                  <a:latin typeface="Amazon Ember" panose="020B0603020204020204" pitchFamily="34" charset="0"/>
                  <a:ea typeface="Amazon Ember" panose="020B0603020204020204" pitchFamily="34" charset="0"/>
                  <a:cs typeface="Amazon Ember" panose="020B0603020204020204" pitchFamily="34" charset="0"/>
                </a:rPr>
                <a:t>Messages received from sampled servers</a:t>
              </a:r>
            </a:p>
          </p:txBody>
        </p:sp>
        <p:sp>
          <p:nvSpPr>
            <p:cNvPr id="30" name="Shape 183"/>
            <p:cNvSpPr/>
            <p:nvPr/>
          </p:nvSpPr>
          <p:spPr>
            <a:xfrm>
              <a:off x="4464733" y="3745915"/>
              <a:ext cx="366961" cy="36696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2600"/>
            </a:solidFill>
            <a:ln w="12700">
              <a:miter lim="400000"/>
            </a:ln>
            <a:extLst>
              <a:ext uri="{C572A759-6A51-4108-AA02-DFA0A04FC94B}">
                <ma14:wrappingTextBoxFlag xmlns="" xmlns:ma14="http://schemas.microsoft.com/office/mac/drawingml/2011/main" val="1"/>
              </a:ext>
            </a:extLst>
          </p:spPr>
          <p:txBody>
            <a:bodyPr lIns="0" tIns="0" rIns="0" bIns="0" anchor="ctr"/>
            <a:lstStyle>
              <a:lvl1pPr algn="ctr">
                <a:defRPr sz="1400"/>
              </a:lvl1pPr>
            </a:lstStyle>
            <a:p>
              <a:pPr lvl="0">
                <a:defRPr sz="1800">
                  <a:solidFill>
                    <a:srgbClr val="000000"/>
                  </a:solidFill>
                </a:defRPr>
              </a:pPr>
              <a:r>
                <a:rPr sz="1867">
                  <a:solidFill>
                    <a:srgbClr val="FFFFFF"/>
                  </a:solidFill>
                  <a:latin typeface="Amazon Ember" panose="020B0603020204020204" pitchFamily="34" charset="0"/>
                  <a:ea typeface="Amazon Ember" panose="020B0603020204020204" pitchFamily="34" charset="0"/>
                  <a:cs typeface="Amazon Ember" panose="020B0603020204020204" pitchFamily="34" charset="0"/>
                </a:rPr>
                <a:t>B</a:t>
              </a:r>
            </a:p>
          </p:txBody>
        </p:sp>
        <p:sp>
          <p:nvSpPr>
            <p:cNvPr id="31" name="Shape 184"/>
            <p:cNvSpPr/>
            <p:nvPr/>
          </p:nvSpPr>
          <p:spPr>
            <a:xfrm>
              <a:off x="4066236" y="3745915"/>
              <a:ext cx="366961" cy="36696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5493"/>
            </a:solidFill>
            <a:ln w="12700">
              <a:miter lim="400000"/>
            </a:ln>
            <a:extLst>
              <a:ext uri="{C572A759-6A51-4108-AA02-DFA0A04FC94B}">
                <ma14:wrappingTextBoxFlag xmlns="" xmlns:ma14="http://schemas.microsoft.com/office/mac/drawingml/2011/main" val="1"/>
              </a:ext>
            </a:extLst>
          </p:spPr>
          <p:txBody>
            <a:bodyPr lIns="0" tIns="0" rIns="0" bIns="0" anchor="ctr"/>
            <a:lstStyle>
              <a:lvl1pPr algn="ctr">
                <a:defRPr sz="1400"/>
              </a:lvl1pPr>
            </a:lstStyle>
            <a:p>
              <a:pPr lvl="0">
                <a:defRPr sz="1800">
                  <a:solidFill>
                    <a:srgbClr val="000000"/>
                  </a:solidFill>
                </a:defRPr>
              </a:pPr>
              <a:r>
                <a:rPr sz="1867">
                  <a:solidFill>
                    <a:srgbClr val="FFFFFF"/>
                  </a:solidFill>
                  <a:latin typeface="Amazon Ember" panose="020B0603020204020204" pitchFamily="34" charset="0"/>
                  <a:ea typeface="Amazon Ember" panose="020B0603020204020204" pitchFamily="34" charset="0"/>
                  <a:cs typeface="Amazon Ember" panose="020B0603020204020204" pitchFamily="34" charset="0"/>
                </a:rPr>
                <a:t>D</a:t>
              </a:r>
            </a:p>
          </p:txBody>
        </p:sp>
        <p:sp>
          <p:nvSpPr>
            <p:cNvPr id="32" name="Shape 185"/>
            <p:cNvSpPr/>
            <p:nvPr/>
          </p:nvSpPr>
          <p:spPr>
            <a:xfrm>
              <a:off x="3667739" y="3745915"/>
              <a:ext cx="366962" cy="36696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4F8F00"/>
            </a:solidFill>
            <a:ln w="12700">
              <a:miter lim="400000"/>
            </a:ln>
            <a:extLst>
              <a:ext uri="{C572A759-6A51-4108-AA02-DFA0A04FC94B}">
                <ma14:wrappingTextBoxFlag xmlns="" xmlns:ma14="http://schemas.microsoft.com/office/mac/drawingml/2011/main" val="1"/>
              </a:ext>
            </a:extLst>
          </p:spPr>
          <p:txBody>
            <a:bodyPr lIns="0" tIns="0" rIns="0" bIns="0" anchor="ctr"/>
            <a:lstStyle>
              <a:lvl1pPr algn="ctr">
                <a:defRPr sz="1400"/>
              </a:lvl1pPr>
            </a:lstStyle>
            <a:p>
              <a:pPr lvl="0">
                <a:defRPr sz="1800">
                  <a:solidFill>
                    <a:srgbClr val="000000"/>
                  </a:solidFill>
                </a:defRPr>
              </a:pPr>
              <a:r>
                <a:rPr sz="1867">
                  <a:solidFill>
                    <a:srgbClr val="FFFFFF"/>
                  </a:solidFill>
                  <a:latin typeface="Amazon Ember" panose="020B0603020204020204" pitchFamily="34" charset="0"/>
                  <a:ea typeface="Amazon Ember" panose="020B0603020204020204" pitchFamily="34" charset="0"/>
                  <a:cs typeface="Amazon Ember" panose="020B0603020204020204" pitchFamily="34" charset="0"/>
                </a:rPr>
                <a:t>C</a:t>
              </a:r>
            </a:p>
          </p:txBody>
        </p:sp>
        <p:sp>
          <p:nvSpPr>
            <p:cNvPr id="33" name="Shape 186"/>
            <p:cNvSpPr/>
            <p:nvPr/>
          </p:nvSpPr>
          <p:spPr>
            <a:xfrm>
              <a:off x="3269242" y="3745915"/>
              <a:ext cx="366962" cy="36696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9300"/>
            </a:solidFill>
            <a:ln w="12700">
              <a:miter lim="400000"/>
            </a:ln>
            <a:extLst>
              <a:ext uri="{C572A759-6A51-4108-AA02-DFA0A04FC94B}">
                <ma14:wrappingTextBoxFlag xmlns="" xmlns:ma14="http://schemas.microsoft.com/office/mac/drawingml/2011/main" val="1"/>
              </a:ext>
            </a:extLst>
          </p:spPr>
          <p:txBody>
            <a:bodyPr lIns="0" tIns="0" rIns="0" bIns="0" anchor="ctr"/>
            <a:lstStyle>
              <a:lvl1pPr algn="ctr">
                <a:defRPr sz="1400"/>
              </a:lvl1pPr>
            </a:lstStyle>
            <a:p>
              <a:pPr lvl="0">
                <a:defRPr sz="1800">
                  <a:solidFill>
                    <a:srgbClr val="000000"/>
                  </a:solidFill>
                </a:defRPr>
              </a:pPr>
              <a:r>
                <a:rPr sz="1867">
                  <a:solidFill>
                    <a:srgbClr val="FFFFFF"/>
                  </a:solidFill>
                  <a:latin typeface="Amazon Ember" panose="020B0603020204020204" pitchFamily="34" charset="0"/>
                  <a:ea typeface="Amazon Ember" panose="020B0603020204020204" pitchFamily="34" charset="0"/>
                  <a:cs typeface="Amazon Ember" panose="020B0603020204020204" pitchFamily="34" charset="0"/>
                </a:rPr>
                <a:t>A</a:t>
              </a:r>
            </a:p>
          </p:txBody>
        </p:sp>
        <p:sp>
          <p:nvSpPr>
            <p:cNvPr id="34" name="Shape 187"/>
            <p:cNvSpPr/>
            <p:nvPr/>
          </p:nvSpPr>
          <p:spPr>
            <a:xfrm flipH="1">
              <a:off x="2390650" y="3929395"/>
              <a:ext cx="737597" cy="1"/>
            </a:xfrm>
            <a:prstGeom prst="line">
              <a:avLst/>
            </a:prstGeom>
            <a:ln w="101600">
              <a:solidFill>
                <a:srgbClr val="FF733E"/>
              </a:solidFill>
              <a:tailEnd type="triangle"/>
            </a:ln>
            <a:effectLst>
              <a:outerShdw blurRad="38100" dist="20000" dir="5400000" rotWithShape="0">
                <a:srgbClr val="000000">
                  <a:alpha val="38000"/>
                </a:srgbClr>
              </a:outerShdw>
            </a:effectLst>
          </p:spPr>
          <p:txBody>
            <a:bodyPr lIns="0" tIns="0" rIns="0" bIns="0"/>
            <a:lstStyle/>
            <a:p>
              <a:pPr lvl="0">
                <a:defRPr sz="1200">
                  <a:solidFill>
                    <a:srgbClr val="000000"/>
                  </a:solidFill>
                  <a:latin typeface="+mj-lt"/>
                  <a:ea typeface="+mj-ea"/>
                  <a:cs typeface="+mj-cs"/>
                  <a:sym typeface="Helvetica"/>
                </a:defRPr>
              </a:pPr>
              <a:endParaRPr sz="1600">
                <a:latin typeface="Amazon Ember" panose="020B0603020204020204" pitchFamily="34" charset="0"/>
                <a:ea typeface="Amazon Ember" panose="020B0603020204020204" pitchFamily="34" charset="0"/>
                <a:cs typeface="Amazon Ember" panose="020B0603020204020204" pitchFamily="34" charset="0"/>
              </a:endParaRPr>
            </a:p>
          </p:txBody>
        </p:sp>
      </p:grpSp>
      <p:grpSp>
        <p:nvGrpSpPr>
          <p:cNvPr id="64" name="Group 10"/>
          <p:cNvGrpSpPr/>
          <p:nvPr/>
        </p:nvGrpSpPr>
        <p:grpSpPr>
          <a:xfrm>
            <a:off x="6734628" y="1332310"/>
            <a:ext cx="5297715" cy="5017567"/>
            <a:chOff x="5050971" y="743511"/>
            <a:chExt cx="3973286" cy="3763175"/>
          </a:xfrm>
        </p:grpSpPr>
        <p:grpSp>
          <p:nvGrpSpPr>
            <p:cNvPr id="61" name="Group 37"/>
            <p:cNvGrpSpPr/>
            <p:nvPr/>
          </p:nvGrpSpPr>
          <p:grpSpPr>
            <a:xfrm>
              <a:off x="5441632" y="3354645"/>
              <a:ext cx="1032535" cy="1030108"/>
              <a:chOff x="5441632" y="3354645"/>
              <a:chExt cx="1032535" cy="1030108"/>
            </a:xfrm>
          </p:grpSpPr>
          <p:sp>
            <p:nvSpPr>
              <p:cNvPr id="48" name="Can 86"/>
              <p:cNvSpPr/>
              <p:nvPr/>
            </p:nvSpPr>
            <p:spPr>
              <a:xfrm>
                <a:off x="5441632" y="3354645"/>
                <a:ext cx="1032535" cy="1030108"/>
              </a:xfrm>
              <a:prstGeom prst="can">
                <a:avLst/>
              </a:prstGeom>
              <a:solidFill>
                <a:schemeClr val="bg1">
                  <a:lumMod val="75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atin typeface="Amazon Ember" panose="020B0603020204020204" pitchFamily="34" charset="0"/>
                  <a:ea typeface="Amazon Ember" panose="020B0603020204020204" pitchFamily="34" charset="0"/>
                  <a:cs typeface="Amazon Ember" panose="020B0603020204020204" pitchFamily="34" charset="0"/>
                </a:endParaRPr>
              </a:p>
            </p:txBody>
          </p:sp>
          <p:sp>
            <p:nvSpPr>
              <p:cNvPr id="8" name="Shape 161"/>
              <p:cNvSpPr/>
              <p:nvPr/>
            </p:nvSpPr>
            <p:spPr>
              <a:xfrm>
                <a:off x="5483487" y="3910727"/>
                <a:ext cx="366961" cy="36696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2600"/>
              </a:solidFill>
              <a:ln w="12700">
                <a:miter lim="400000"/>
              </a:ln>
              <a:extLst>
                <a:ext uri="{C572A759-6A51-4108-AA02-DFA0A04FC94B}">
                  <ma14:wrappingTextBoxFlag xmlns="" xmlns:ma14="http://schemas.microsoft.com/office/mac/drawingml/2011/main" val="1"/>
                </a:ext>
              </a:extLst>
            </p:spPr>
            <p:txBody>
              <a:bodyPr lIns="0" tIns="0" rIns="0" bIns="0" anchor="ctr"/>
              <a:lstStyle>
                <a:lvl1pPr algn="ctr">
                  <a:defRPr sz="1400"/>
                </a:lvl1pPr>
              </a:lstStyle>
              <a:p>
                <a:pPr lvl="0">
                  <a:defRPr sz="1800">
                    <a:solidFill>
                      <a:srgbClr val="000000"/>
                    </a:solidFill>
                  </a:defRPr>
                </a:pPr>
                <a:r>
                  <a:rPr sz="1867">
                    <a:solidFill>
                      <a:srgbClr val="FFFFFF"/>
                    </a:solidFill>
                    <a:latin typeface="Amazon Ember" panose="020B0603020204020204" pitchFamily="34" charset="0"/>
                    <a:ea typeface="Amazon Ember" panose="020B0603020204020204" pitchFamily="34" charset="0"/>
                    <a:cs typeface="Amazon Ember" panose="020B0603020204020204" pitchFamily="34" charset="0"/>
                  </a:rPr>
                  <a:t>B</a:t>
                </a:r>
              </a:p>
            </p:txBody>
          </p:sp>
          <p:sp>
            <p:nvSpPr>
              <p:cNvPr id="9" name="Shape 162"/>
              <p:cNvSpPr/>
              <p:nvPr/>
            </p:nvSpPr>
            <p:spPr>
              <a:xfrm>
                <a:off x="6067687" y="3910727"/>
                <a:ext cx="366961" cy="36696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5493"/>
              </a:solidFill>
              <a:ln w="12700">
                <a:miter lim="400000"/>
              </a:ln>
              <a:extLst>
                <a:ext uri="{C572A759-6A51-4108-AA02-DFA0A04FC94B}">
                  <ma14:wrappingTextBoxFlag xmlns="" xmlns:ma14="http://schemas.microsoft.com/office/mac/drawingml/2011/main" val="1"/>
                </a:ext>
              </a:extLst>
            </p:spPr>
            <p:txBody>
              <a:bodyPr lIns="0" tIns="0" rIns="0" bIns="0" anchor="ctr"/>
              <a:lstStyle>
                <a:lvl1pPr algn="ctr">
                  <a:defRPr sz="1400"/>
                </a:lvl1pPr>
              </a:lstStyle>
              <a:p>
                <a:pPr lvl="0">
                  <a:defRPr sz="1800">
                    <a:solidFill>
                      <a:srgbClr val="000000"/>
                    </a:solidFill>
                  </a:defRPr>
                </a:pPr>
                <a:r>
                  <a:rPr sz="1867">
                    <a:solidFill>
                      <a:srgbClr val="FFFFFF"/>
                    </a:solidFill>
                    <a:latin typeface="Amazon Ember" panose="020B0603020204020204" pitchFamily="34" charset="0"/>
                    <a:ea typeface="Amazon Ember" panose="020B0603020204020204" pitchFamily="34" charset="0"/>
                    <a:cs typeface="Amazon Ember" panose="020B0603020204020204" pitchFamily="34" charset="0"/>
                  </a:rPr>
                  <a:t>D</a:t>
                </a:r>
              </a:p>
            </p:txBody>
          </p:sp>
          <p:sp>
            <p:nvSpPr>
              <p:cNvPr id="10" name="Shape 163"/>
              <p:cNvSpPr/>
              <p:nvPr/>
            </p:nvSpPr>
            <p:spPr>
              <a:xfrm>
                <a:off x="5773897" y="3669427"/>
                <a:ext cx="366961" cy="36696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4F8F00"/>
              </a:solidFill>
              <a:ln w="12700">
                <a:miter lim="400000"/>
              </a:ln>
              <a:extLst>
                <a:ext uri="{C572A759-6A51-4108-AA02-DFA0A04FC94B}">
                  <ma14:wrappingTextBoxFlag xmlns="" xmlns:ma14="http://schemas.microsoft.com/office/mac/drawingml/2011/main" val="1"/>
                </a:ext>
              </a:extLst>
            </p:spPr>
            <p:txBody>
              <a:bodyPr lIns="0" tIns="0" rIns="0" bIns="0" anchor="ctr"/>
              <a:lstStyle>
                <a:lvl1pPr algn="ctr">
                  <a:defRPr sz="1400"/>
                </a:lvl1pPr>
              </a:lstStyle>
              <a:p>
                <a:pPr lvl="0">
                  <a:defRPr sz="1800">
                    <a:solidFill>
                      <a:srgbClr val="000000"/>
                    </a:solidFill>
                  </a:defRPr>
                </a:pPr>
                <a:r>
                  <a:rPr sz="1867">
                    <a:solidFill>
                      <a:srgbClr val="FFFFFF"/>
                    </a:solidFill>
                    <a:latin typeface="Amazon Ember" panose="020B0603020204020204" pitchFamily="34" charset="0"/>
                    <a:ea typeface="Amazon Ember" panose="020B0603020204020204" pitchFamily="34" charset="0"/>
                    <a:cs typeface="Amazon Ember" panose="020B0603020204020204" pitchFamily="34" charset="0"/>
                  </a:rPr>
                  <a:t>C</a:t>
                </a:r>
              </a:p>
            </p:txBody>
          </p:sp>
        </p:grpSp>
        <p:grpSp>
          <p:nvGrpSpPr>
            <p:cNvPr id="43" name="Group 39"/>
            <p:cNvGrpSpPr/>
            <p:nvPr/>
          </p:nvGrpSpPr>
          <p:grpSpPr>
            <a:xfrm>
              <a:off x="5388770" y="2003615"/>
              <a:ext cx="1032535" cy="1030108"/>
              <a:chOff x="5216420" y="968829"/>
              <a:chExt cx="1032535" cy="1030108"/>
            </a:xfrm>
          </p:grpSpPr>
          <p:sp>
            <p:nvSpPr>
              <p:cNvPr id="35" name="Can 82"/>
              <p:cNvSpPr/>
              <p:nvPr/>
            </p:nvSpPr>
            <p:spPr>
              <a:xfrm>
                <a:off x="5216420" y="968829"/>
                <a:ext cx="1032535" cy="1030108"/>
              </a:xfrm>
              <a:prstGeom prst="can">
                <a:avLst/>
              </a:prstGeom>
              <a:solidFill>
                <a:schemeClr val="bg1"/>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atin typeface="Amazon Ember" panose="020B0603020204020204" pitchFamily="34" charset="0"/>
                  <a:ea typeface="Amazon Ember" panose="020B0603020204020204" pitchFamily="34" charset="0"/>
                  <a:cs typeface="Amazon Ember" panose="020B0603020204020204" pitchFamily="34" charset="0"/>
                </a:endParaRPr>
              </a:p>
            </p:txBody>
          </p:sp>
          <p:sp>
            <p:nvSpPr>
              <p:cNvPr id="12" name="Shape 165"/>
              <p:cNvSpPr/>
              <p:nvPr/>
            </p:nvSpPr>
            <p:spPr>
              <a:xfrm>
                <a:off x="5297793" y="1330904"/>
                <a:ext cx="366962" cy="36696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9300"/>
              </a:solidFill>
              <a:ln w="12700">
                <a:miter lim="400000"/>
              </a:ln>
              <a:extLst>
                <a:ext uri="{C572A759-6A51-4108-AA02-DFA0A04FC94B}">
                  <ma14:wrappingTextBoxFlag xmlns="" xmlns:ma14="http://schemas.microsoft.com/office/mac/drawingml/2011/main" val="1"/>
                </a:ext>
              </a:extLst>
            </p:spPr>
            <p:txBody>
              <a:bodyPr lIns="0" tIns="0" rIns="0" bIns="0" anchor="ctr"/>
              <a:lstStyle>
                <a:lvl1pPr algn="ctr">
                  <a:defRPr sz="1400"/>
                </a:lvl1pPr>
              </a:lstStyle>
              <a:p>
                <a:pPr lvl="0">
                  <a:defRPr sz="1800">
                    <a:solidFill>
                      <a:srgbClr val="000000"/>
                    </a:solidFill>
                  </a:defRPr>
                </a:pPr>
                <a:r>
                  <a:rPr sz="1867">
                    <a:solidFill>
                      <a:srgbClr val="FFFFFF"/>
                    </a:solidFill>
                    <a:latin typeface="Amazon Ember" panose="020B0603020204020204" pitchFamily="34" charset="0"/>
                    <a:ea typeface="Amazon Ember" panose="020B0603020204020204" pitchFamily="34" charset="0"/>
                    <a:cs typeface="Amazon Ember" panose="020B0603020204020204" pitchFamily="34" charset="0"/>
                  </a:rPr>
                  <a:t>A</a:t>
                </a:r>
              </a:p>
            </p:txBody>
          </p:sp>
          <p:sp>
            <p:nvSpPr>
              <p:cNvPr id="13" name="Shape 166"/>
              <p:cNvSpPr/>
              <p:nvPr/>
            </p:nvSpPr>
            <p:spPr>
              <a:xfrm>
                <a:off x="5606917" y="1624927"/>
                <a:ext cx="366962" cy="36696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5493"/>
              </a:solidFill>
              <a:ln w="12700">
                <a:miter lim="400000"/>
              </a:ln>
              <a:extLst>
                <a:ext uri="{C572A759-6A51-4108-AA02-DFA0A04FC94B}">
                  <ma14:wrappingTextBoxFlag xmlns="" xmlns:ma14="http://schemas.microsoft.com/office/mac/drawingml/2011/main" val="1"/>
                </a:ext>
              </a:extLst>
            </p:spPr>
            <p:txBody>
              <a:bodyPr lIns="0" tIns="0" rIns="0" bIns="0" anchor="ctr"/>
              <a:lstStyle>
                <a:lvl1pPr algn="ctr">
                  <a:defRPr sz="1400"/>
                </a:lvl1pPr>
              </a:lstStyle>
              <a:p>
                <a:pPr lvl="0">
                  <a:defRPr sz="1800">
                    <a:solidFill>
                      <a:srgbClr val="000000"/>
                    </a:solidFill>
                  </a:defRPr>
                </a:pPr>
                <a:r>
                  <a:rPr sz="1867">
                    <a:solidFill>
                      <a:srgbClr val="FFFFFF"/>
                    </a:solidFill>
                    <a:latin typeface="Amazon Ember" panose="020B0603020204020204" pitchFamily="34" charset="0"/>
                    <a:ea typeface="Amazon Ember" panose="020B0603020204020204" pitchFamily="34" charset="0"/>
                    <a:cs typeface="Amazon Ember" panose="020B0603020204020204" pitchFamily="34" charset="0"/>
                  </a:rPr>
                  <a:t>D</a:t>
                </a:r>
              </a:p>
            </p:txBody>
          </p:sp>
          <p:sp>
            <p:nvSpPr>
              <p:cNvPr id="14" name="Shape 167"/>
              <p:cNvSpPr/>
              <p:nvPr/>
            </p:nvSpPr>
            <p:spPr>
              <a:xfrm>
                <a:off x="5788642" y="1257000"/>
                <a:ext cx="366962" cy="36696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942193"/>
              </a:solidFill>
              <a:ln w="12700">
                <a:miter lim="400000"/>
              </a:ln>
              <a:extLst>
                <a:ext uri="{C572A759-6A51-4108-AA02-DFA0A04FC94B}">
                  <ma14:wrappingTextBoxFlag xmlns="" xmlns:ma14="http://schemas.microsoft.com/office/mac/drawingml/2011/main" val="1"/>
                </a:ext>
              </a:extLst>
            </p:spPr>
            <p:txBody>
              <a:bodyPr lIns="0" tIns="0" rIns="0" bIns="0" anchor="ctr"/>
              <a:lstStyle>
                <a:lvl1pPr algn="ctr">
                  <a:defRPr sz="1400"/>
                </a:lvl1pPr>
              </a:lstStyle>
              <a:p>
                <a:pPr lvl="0">
                  <a:defRPr sz="1800">
                    <a:solidFill>
                      <a:srgbClr val="000000"/>
                    </a:solidFill>
                  </a:defRPr>
                </a:pPr>
                <a:r>
                  <a:rPr sz="1867">
                    <a:solidFill>
                      <a:srgbClr val="FFFFFF"/>
                    </a:solidFill>
                    <a:latin typeface="Amazon Ember" panose="020B0603020204020204" pitchFamily="34" charset="0"/>
                    <a:ea typeface="Amazon Ember" panose="020B0603020204020204" pitchFamily="34" charset="0"/>
                    <a:cs typeface="Amazon Ember" panose="020B0603020204020204" pitchFamily="34" charset="0"/>
                  </a:rPr>
                  <a:t>E</a:t>
                </a:r>
              </a:p>
            </p:txBody>
          </p:sp>
        </p:grpSp>
        <p:grpSp>
          <p:nvGrpSpPr>
            <p:cNvPr id="60" name="Group 43"/>
            <p:cNvGrpSpPr/>
            <p:nvPr/>
          </p:nvGrpSpPr>
          <p:grpSpPr>
            <a:xfrm>
              <a:off x="6529225" y="3005967"/>
              <a:ext cx="1032535" cy="1030108"/>
              <a:chOff x="6529225" y="3005967"/>
              <a:chExt cx="1032535" cy="1030108"/>
            </a:xfrm>
          </p:grpSpPr>
          <p:sp>
            <p:nvSpPr>
              <p:cNvPr id="39" name="Can 78"/>
              <p:cNvSpPr/>
              <p:nvPr/>
            </p:nvSpPr>
            <p:spPr>
              <a:xfrm>
                <a:off x="6529225" y="3005967"/>
                <a:ext cx="1032535" cy="1030108"/>
              </a:xfrm>
              <a:prstGeom prst="can">
                <a:avLst/>
              </a:prstGeom>
              <a:solidFill>
                <a:schemeClr val="bg1">
                  <a:lumMod val="75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atin typeface="Amazon Ember" panose="020B0603020204020204" pitchFamily="34" charset="0"/>
                  <a:ea typeface="Amazon Ember" panose="020B0603020204020204" pitchFamily="34" charset="0"/>
                  <a:cs typeface="Amazon Ember" panose="020B0603020204020204" pitchFamily="34" charset="0"/>
                </a:endParaRPr>
              </a:p>
            </p:txBody>
          </p:sp>
          <p:sp>
            <p:nvSpPr>
              <p:cNvPr id="16" name="Shape 169"/>
              <p:cNvSpPr/>
              <p:nvPr/>
            </p:nvSpPr>
            <p:spPr>
              <a:xfrm>
                <a:off x="6893237" y="3311138"/>
                <a:ext cx="366961" cy="36696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9300"/>
              </a:solidFill>
              <a:ln w="12700">
                <a:miter lim="400000"/>
              </a:ln>
              <a:extLst>
                <a:ext uri="{C572A759-6A51-4108-AA02-DFA0A04FC94B}">
                  <ma14:wrappingTextBoxFlag xmlns="" xmlns:ma14="http://schemas.microsoft.com/office/mac/drawingml/2011/main" val="1"/>
                </a:ext>
              </a:extLst>
            </p:spPr>
            <p:txBody>
              <a:bodyPr lIns="0" tIns="0" rIns="0" bIns="0" anchor="ctr"/>
              <a:lstStyle>
                <a:lvl1pPr algn="ctr">
                  <a:defRPr sz="1400"/>
                </a:lvl1pPr>
              </a:lstStyle>
              <a:p>
                <a:pPr lvl="0">
                  <a:defRPr sz="1800">
                    <a:solidFill>
                      <a:srgbClr val="000000"/>
                    </a:solidFill>
                  </a:defRPr>
                </a:pPr>
                <a:r>
                  <a:rPr sz="1867">
                    <a:solidFill>
                      <a:srgbClr val="FFFFFF"/>
                    </a:solidFill>
                    <a:latin typeface="Amazon Ember" panose="020B0603020204020204" pitchFamily="34" charset="0"/>
                    <a:ea typeface="Amazon Ember" panose="020B0603020204020204" pitchFamily="34" charset="0"/>
                    <a:cs typeface="Amazon Ember" panose="020B0603020204020204" pitchFamily="34" charset="0"/>
                  </a:rPr>
                  <a:t>A</a:t>
                </a:r>
              </a:p>
            </p:txBody>
          </p:sp>
          <p:sp>
            <p:nvSpPr>
              <p:cNvPr id="17" name="Shape 170"/>
              <p:cNvSpPr/>
              <p:nvPr/>
            </p:nvSpPr>
            <p:spPr>
              <a:xfrm>
                <a:off x="6587892" y="3583047"/>
                <a:ext cx="366961" cy="36696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2600"/>
              </a:solidFill>
              <a:ln w="12700">
                <a:miter lim="400000"/>
              </a:ln>
              <a:extLst>
                <a:ext uri="{C572A759-6A51-4108-AA02-DFA0A04FC94B}">
                  <ma14:wrappingTextBoxFlag xmlns="" xmlns:ma14="http://schemas.microsoft.com/office/mac/drawingml/2011/main" val="1"/>
                </a:ext>
              </a:extLst>
            </p:spPr>
            <p:txBody>
              <a:bodyPr lIns="0" tIns="0" rIns="0" bIns="0" anchor="ctr"/>
              <a:lstStyle>
                <a:lvl1pPr algn="ctr">
                  <a:defRPr sz="1400"/>
                </a:lvl1pPr>
              </a:lstStyle>
              <a:p>
                <a:pPr lvl="0">
                  <a:defRPr sz="1800">
                    <a:solidFill>
                      <a:srgbClr val="000000"/>
                    </a:solidFill>
                  </a:defRPr>
                </a:pPr>
                <a:r>
                  <a:rPr sz="1867">
                    <a:solidFill>
                      <a:srgbClr val="FFFFFF"/>
                    </a:solidFill>
                    <a:latin typeface="Amazon Ember" panose="020B0603020204020204" pitchFamily="34" charset="0"/>
                    <a:ea typeface="Amazon Ember" panose="020B0603020204020204" pitchFamily="34" charset="0"/>
                    <a:cs typeface="Amazon Ember" panose="020B0603020204020204" pitchFamily="34" charset="0"/>
                  </a:rPr>
                  <a:t>B</a:t>
                </a:r>
              </a:p>
            </p:txBody>
          </p:sp>
          <p:sp>
            <p:nvSpPr>
              <p:cNvPr id="18" name="Shape 171"/>
              <p:cNvSpPr/>
              <p:nvPr/>
            </p:nvSpPr>
            <p:spPr>
              <a:xfrm>
                <a:off x="7172092" y="3583047"/>
                <a:ext cx="366961" cy="36696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5493"/>
              </a:solidFill>
              <a:ln w="12700">
                <a:miter lim="400000"/>
              </a:ln>
              <a:extLst>
                <a:ext uri="{C572A759-6A51-4108-AA02-DFA0A04FC94B}">
                  <ma14:wrappingTextBoxFlag xmlns="" xmlns:ma14="http://schemas.microsoft.com/office/mac/drawingml/2011/main" val="1"/>
                </a:ext>
              </a:extLst>
            </p:spPr>
            <p:txBody>
              <a:bodyPr lIns="0" tIns="0" rIns="0" bIns="0" anchor="ctr"/>
              <a:lstStyle>
                <a:lvl1pPr algn="ctr">
                  <a:defRPr sz="1400"/>
                </a:lvl1pPr>
              </a:lstStyle>
              <a:p>
                <a:pPr lvl="0">
                  <a:defRPr sz="1800">
                    <a:solidFill>
                      <a:srgbClr val="000000"/>
                    </a:solidFill>
                  </a:defRPr>
                </a:pPr>
                <a:r>
                  <a:rPr sz="1867">
                    <a:solidFill>
                      <a:srgbClr val="FFFFFF"/>
                    </a:solidFill>
                    <a:latin typeface="Amazon Ember" panose="020B0603020204020204" pitchFamily="34" charset="0"/>
                    <a:ea typeface="Amazon Ember" panose="020B0603020204020204" pitchFamily="34" charset="0"/>
                    <a:cs typeface="Amazon Ember" panose="020B0603020204020204" pitchFamily="34" charset="0"/>
                  </a:rPr>
                  <a:t>D</a:t>
                </a:r>
              </a:p>
            </p:txBody>
          </p:sp>
        </p:grpSp>
        <p:grpSp>
          <p:nvGrpSpPr>
            <p:cNvPr id="42" name="Group 48"/>
            <p:cNvGrpSpPr/>
            <p:nvPr/>
          </p:nvGrpSpPr>
          <p:grpSpPr>
            <a:xfrm>
              <a:off x="6527796" y="1417691"/>
              <a:ext cx="1032535" cy="1030108"/>
              <a:chOff x="6287266" y="1002818"/>
              <a:chExt cx="1032535" cy="1030108"/>
            </a:xfrm>
          </p:grpSpPr>
          <p:sp>
            <p:nvSpPr>
              <p:cNvPr id="36" name="Can 74"/>
              <p:cNvSpPr/>
              <p:nvPr/>
            </p:nvSpPr>
            <p:spPr>
              <a:xfrm>
                <a:off x="6287266" y="1002818"/>
                <a:ext cx="1032535" cy="1030108"/>
              </a:xfrm>
              <a:prstGeom prst="can">
                <a:avLst/>
              </a:prstGeom>
              <a:solidFill>
                <a:schemeClr val="bg1"/>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atin typeface="Amazon Ember" panose="020B0603020204020204" pitchFamily="34" charset="0"/>
                  <a:ea typeface="Amazon Ember" panose="020B0603020204020204" pitchFamily="34" charset="0"/>
                  <a:cs typeface="Amazon Ember" panose="020B0603020204020204" pitchFamily="34" charset="0"/>
                </a:endParaRPr>
              </a:p>
            </p:txBody>
          </p:sp>
          <p:sp>
            <p:nvSpPr>
              <p:cNvPr id="20" name="Shape 173"/>
              <p:cNvSpPr/>
              <p:nvPr/>
            </p:nvSpPr>
            <p:spPr>
              <a:xfrm>
                <a:off x="6700552" y="1616332"/>
                <a:ext cx="348546" cy="36696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2600"/>
              </a:solidFill>
              <a:ln w="12700">
                <a:miter lim="400000"/>
              </a:ln>
              <a:extLst>
                <a:ext uri="{C572A759-6A51-4108-AA02-DFA0A04FC94B}">
                  <ma14:wrappingTextBoxFlag xmlns="" xmlns:ma14="http://schemas.microsoft.com/office/mac/drawingml/2011/main" val="1"/>
                </a:ext>
              </a:extLst>
            </p:spPr>
            <p:txBody>
              <a:bodyPr lIns="0" tIns="0" rIns="0" bIns="0" anchor="ctr"/>
              <a:lstStyle>
                <a:lvl1pPr algn="ctr">
                  <a:defRPr sz="1400"/>
                </a:lvl1pPr>
              </a:lstStyle>
              <a:p>
                <a:pPr lvl="0">
                  <a:defRPr sz="1800">
                    <a:solidFill>
                      <a:srgbClr val="000000"/>
                    </a:solidFill>
                  </a:defRPr>
                </a:pPr>
                <a:r>
                  <a:rPr sz="1867">
                    <a:solidFill>
                      <a:srgbClr val="FFFFFF"/>
                    </a:solidFill>
                    <a:latin typeface="Amazon Ember" panose="020B0603020204020204" pitchFamily="34" charset="0"/>
                    <a:ea typeface="Amazon Ember" panose="020B0603020204020204" pitchFamily="34" charset="0"/>
                    <a:cs typeface="Amazon Ember" panose="020B0603020204020204" pitchFamily="34" charset="0"/>
                  </a:rPr>
                  <a:t>B</a:t>
                </a:r>
              </a:p>
            </p:txBody>
          </p:sp>
          <p:sp>
            <p:nvSpPr>
              <p:cNvPr id="21" name="Shape 174"/>
              <p:cNvSpPr/>
              <p:nvPr/>
            </p:nvSpPr>
            <p:spPr>
              <a:xfrm>
                <a:off x="6378464" y="1353097"/>
                <a:ext cx="366962" cy="36696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4F8F00"/>
              </a:solidFill>
              <a:ln w="12700">
                <a:miter lim="400000"/>
              </a:ln>
              <a:extLst>
                <a:ext uri="{C572A759-6A51-4108-AA02-DFA0A04FC94B}">
                  <ma14:wrappingTextBoxFlag xmlns="" xmlns:ma14="http://schemas.microsoft.com/office/mac/drawingml/2011/main" val="1"/>
                </a:ext>
              </a:extLst>
            </p:spPr>
            <p:txBody>
              <a:bodyPr lIns="0" tIns="0" rIns="0" bIns="0" anchor="ctr"/>
              <a:lstStyle>
                <a:lvl1pPr algn="ctr">
                  <a:defRPr sz="1400"/>
                </a:lvl1pPr>
              </a:lstStyle>
              <a:p>
                <a:pPr lvl="0">
                  <a:defRPr sz="1800">
                    <a:solidFill>
                      <a:srgbClr val="000000"/>
                    </a:solidFill>
                  </a:defRPr>
                </a:pPr>
                <a:r>
                  <a:rPr sz="1867">
                    <a:solidFill>
                      <a:srgbClr val="FFFFFF"/>
                    </a:solidFill>
                    <a:latin typeface="Amazon Ember" panose="020B0603020204020204" pitchFamily="34" charset="0"/>
                    <a:ea typeface="Amazon Ember" panose="020B0603020204020204" pitchFamily="34" charset="0"/>
                    <a:cs typeface="Amazon Ember" panose="020B0603020204020204" pitchFamily="34" charset="0"/>
                  </a:rPr>
                  <a:t>C</a:t>
                </a:r>
              </a:p>
            </p:txBody>
          </p:sp>
          <p:sp>
            <p:nvSpPr>
              <p:cNvPr id="22" name="Shape 175"/>
              <p:cNvSpPr/>
              <p:nvPr/>
            </p:nvSpPr>
            <p:spPr>
              <a:xfrm>
                <a:off x="6893980" y="1266053"/>
                <a:ext cx="366962" cy="36696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942193"/>
              </a:solidFill>
              <a:ln w="12700">
                <a:miter lim="400000"/>
              </a:ln>
              <a:extLst>
                <a:ext uri="{C572A759-6A51-4108-AA02-DFA0A04FC94B}">
                  <ma14:wrappingTextBoxFlag xmlns="" xmlns:ma14="http://schemas.microsoft.com/office/mac/drawingml/2011/main" val="1"/>
                </a:ext>
              </a:extLst>
            </p:spPr>
            <p:txBody>
              <a:bodyPr lIns="0" tIns="0" rIns="0" bIns="0" anchor="ctr"/>
              <a:lstStyle>
                <a:lvl1pPr algn="ctr">
                  <a:defRPr sz="1400"/>
                </a:lvl1pPr>
              </a:lstStyle>
              <a:p>
                <a:pPr lvl="0">
                  <a:defRPr sz="1800">
                    <a:solidFill>
                      <a:srgbClr val="000000"/>
                    </a:solidFill>
                  </a:defRPr>
                </a:pPr>
                <a:r>
                  <a:rPr sz="1867">
                    <a:solidFill>
                      <a:srgbClr val="FFFFFF"/>
                    </a:solidFill>
                    <a:latin typeface="Amazon Ember" panose="020B0603020204020204" pitchFamily="34" charset="0"/>
                    <a:ea typeface="Amazon Ember" panose="020B0603020204020204" pitchFamily="34" charset="0"/>
                    <a:cs typeface="Amazon Ember" panose="020B0603020204020204" pitchFamily="34" charset="0"/>
                  </a:rPr>
                  <a:t>E</a:t>
                </a:r>
              </a:p>
            </p:txBody>
          </p:sp>
        </p:grpSp>
        <p:grpSp>
          <p:nvGrpSpPr>
            <p:cNvPr id="41" name="Group 49"/>
            <p:cNvGrpSpPr/>
            <p:nvPr/>
          </p:nvGrpSpPr>
          <p:grpSpPr>
            <a:xfrm>
              <a:off x="7668251" y="2000705"/>
              <a:ext cx="1032535" cy="1030108"/>
              <a:chOff x="7693620" y="838043"/>
              <a:chExt cx="1032535" cy="1030108"/>
            </a:xfrm>
          </p:grpSpPr>
          <p:sp>
            <p:nvSpPr>
              <p:cNvPr id="37" name="Can 70"/>
              <p:cNvSpPr/>
              <p:nvPr/>
            </p:nvSpPr>
            <p:spPr>
              <a:xfrm>
                <a:off x="7693620" y="838043"/>
                <a:ext cx="1032535" cy="1030108"/>
              </a:xfrm>
              <a:prstGeom prst="can">
                <a:avLst/>
              </a:prstGeom>
              <a:solidFill>
                <a:schemeClr val="bg1"/>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atin typeface="Amazon Ember" panose="020B0603020204020204" pitchFamily="34" charset="0"/>
                  <a:ea typeface="Amazon Ember" panose="020B0603020204020204" pitchFamily="34" charset="0"/>
                  <a:cs typeface="Amazon Ember" panose="020B0603020204020204" pitchFamily="34" charset="0"/>
                </a:endParaRPr>
              </a:p>
            </p:txBody>
          </p:sp>
          <p:sp>
            <p:nvSpPr>
              <p:cNvPr id="24" name="Shape 177"/>
              <p:cNvSpPr/>
              <p:nvPr/>
            </p:nvSpPr>
            <p:spPr>
              <a:xfrm>
                <a:off x="8161504" y="1472119"/>
                <a:ext cx="366962" cy="36696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5493"/>
              </a:solidFill>
              <a:ln w="12700">
                <a:miter lim="400000"/>
              </a:ln>
              <a:extLst>
                <a:ext uri="{C572A759-6A51-4108-AA02-DFA0A04FC94B}">
                  <ma14:wrappingTextBoxFlag xmlns="" xmlns:ma14="http://schemas.microsoft.com/office/mac/drawingml/2011/main" val="1"/>
                </a:ext>
              </a:extLst>
            </p:spPr>
            <p:txBody>
              <a:bodyPr lIns="0" tIns="0" rIns="0" bIns="0" anchor="ctr"/>
              <a:lstStyle>
                <a:lvl1pPr algn="ctr">
                  <a:defRPr sz="1400"/>
                </a:lvl1pPr>
              </a:lstStyle>
              <a:p>
                <a:pPr lvl="0">
                  <a:defRPr sz="1800">
                    <a:solidFill>
                      <a:srgbClr val="000000"/>
                    </a:solidFill>
                  </a:defRPr>
                </a:pPr>
                <a:r>
                  <a:rPr sz="1867">
                    <a:solidFill>
                      <a:srgbClr val="FFFFFF"/>
                    </a:solidFill>
                    <a:latin typeface="Amazon Ember" panose="020B0603020204020204" pitchFamily="34" charset="0"/>
                    <a:ea typeface="Amazon Ember" panose="020B0603020204020204" pitchFamily="34" charset="0"/>
                    <a:cs typeface="Amazon Ember" panose="020B0603020204020204" pitchFamily="34" charset="0"/>
                  </a:rPr>
                  <a:t>D</a:t>
                </a:r>
              </a:p>
            </p:txBody>
          </p:sp>
          <p:sp>
            <p:nvSpPr>
              <p:cNvPr id="25" name="Shape 178"/>
              <p:cNvSpPr/>
              <p:nvPr/>
            </p:nvSpPr>
            <p:spPr>
              <a:xfrm>
                <a:off x="7766124" y="1266053"/>
                <a:ext cx="366962" cy="36696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4F8F00"/>
              </a:solidFill>
              <a:ln w="12700">
                <a:miter lim="400000"/>
              </a:ln>
              <a:extLst>
                <a:ext uri="{C572A759-6A51-4108-AA02-DFA0A04FC94B}">
                  <ma14:wrappingTextBoxFlag xmlns="" xmlns:ma14="http://schemas.microsoft.com/office/mac/drawingml/2011/main" val="1"/>
                </a:ext>
              </a:extLst>
            </p:spPr>
            <p:txBody>
              <a:bodyPr lIns="0" tIns="0" rIns="0" bIns="0" anchor="ctr"/>
              <a:lstStyle>
                <a:lvl1pPr algn="ctr">
                  <a:defRPr sz="1400"/>
                </a:lvl1pPr>
              </a:lstStyle>
              <a:p>
                <a:pPr lvl="0">
                  <a:defRPr sz="1800">
                    <a:solidFill>
                      <a:srgbClr val="000000"/>
                    </a:solidFill>
                  </a:defRPr>
                </a:pPr>
                <a:r>
                  <a:rPr sz="1867">
                    <a:solidFill>
                      <a:srgbClr val="FFFFFF"/>
                    </a:solidFill>
                    <a:latin typeface="Amazon Ember" panose="020B0603020204020204" pitchFamily="34" charset="0"/>
                    <a:ea typeface="Amazon Ember" panose="020B0603020204020204" pitchFamily="34" charset="0"/>
                    <a:cs typeface="Amazon Ember" panose="020B0603020204020204" pitchFamily="34" charset="0"/>
                  </a:rPr>
                  <a:t>C</a:t>
                </a:r>
              </a:p>
            </p:txBody>
          </p:sp>
          <p:sp>
            <p:nvSpPr>
              <p:cNvPr id="26" name="Shape 179"/>
              <p:cNvSpPr/>
              <p:nvPr/>
            </p:nvSpPr>
            <p:spPr>
              <a:xfrm>
                <a:off x="8323424" y="1105158"/>
                <a:ext cx="366962" cy="36696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942193"/>
              </a:solidFill>
              <a:ln w="12700">
                <a:miter lim="400000"/>
              </a:ln>
              <a:extLst>
                <a:ext uri="{C572A759-6A51-4108-AA02-DFA0A04FC94B}">
                  <ma14:wrappingTextBoxFlag xmlns="" xmlns:ma14="http://schemas.microsoft.com/office/mac/drawingml/2011/main" val="1"/>
                </a:ext>
              </a:extLst>
            </p:spPr>
            <p:txBody>
              <a:bodyPr lIns="0" tIns="0" rIns="0" bIns="0" anchor="ctr"/>
              <a:lstStyle>
                <a:lvl1pPr algn="ctr">
                  <a:defRPr sz="1400"/>
                </a:lvl1pPr>
              </a:lstStyle>
              <a:p>
                <a:pPr lvl="0">
                  <a:defRPr sz="1800">
                    <a:solidFill>
                      <a:srgbClr val="000000"/>
                    </a:solidFill>
                  </a:defRPr>
                </a:pPr>
                <a:r>
                  <a:rPr sz="1867">
                    <a:solidFill>
                      <a:srgbClr val="FFFFFF"/>
                    </a:solidFill>
                    <a:latin typeface="Amazon Ember" panose="020B0603020204020204" pitchFamily="34" charset="0"/>
                    <a:ea typeface="Amazon Ember" panose="020B0603020204020204" pitchFamily="34" charset="0"/>
                    <a:cs typeface="Amazon Ember" panose="020B0603020204020204" pitchFamily="34" charset="0"/>
                  </a:rPr>
                  <a:t>E</a:t>
                </a:r>
              </a:p>
            </p:txBody>
          </p:sp>
        </p:grpSp>
        <p:grpSp>
          <p:nvGrpSpPr>
            <p:cNvPr id="59" name="Group 51"/>
            <p:cNvGrpSpPr/>
            <p:nvPr/>
          </p:nvGrpSpPr>
          <p:grpSpPr>
            <a:xfrm>
              <a:off x="7616818" y="3266611"/>
              <a:ext cx="1032535" cy="1030108"/>
              <a:chOff x="7616818" y="3266611"/>
              <a:chExt cx="1032535" cy="1030108"/>
            </a:xfrm>
          </p:grpSpPr>
          <p:sp>
            <p:nvSpPr>
              <p:cNvPr id="45" name="Can 67"/>
              <p:cNvSpPr/>
              <p:nvPr/>
            </p:nvSpPr>
            <p:spPr>
              <a:xfrm>
                <a:off x="7616818" y="3266611"/>
                <a:ext cx="1032535" cy="1030108"/>
              </a:xfrm>
              <a:prstGeom prst="can">
                <a:avLst/>
              </a:prstGeom>
              <a:solidFill>
                <a:schemeClr val="bg1">
                  <a:lumMod val="75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atin typeface="Amazon Ember" panose="020B0603020204020204" pitchFamily="34" charset="0"/>
                  <a:ea typeface="Amazon Ember" panose="020B0603020204020204" pitchFamily="34" charset="0"/>
                  <a:cs typeface="Amazon Ember" panose="020B0603020204020204" pitchFamily="34" charset="0"/>
                </a:endParaRPr>
              </a:p>
            </p:txBody>
          </p:sp>
          <p:sp>
            <p:nvSpPr>
              <p:cNvPr id="46" name="Shape 181"/>
              <p:cNvSpPr/>
              <p:nvPr/>
            </p:nvSpPr>
            <p:spPr>
              <a:xfrm>
                <a:off x="7807568" y="3561195"/>
                <a:ext cx="366962" cy="36696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9300"/>
              </a:solidFill>
              <a:ln w="12700">
                <a:miter lim="400000"/>
              </a:ln>
              <a:extLst>
                <a:ext uri="{C572A759-6A51-4108-AA02-DFA0A04FC94B}">
                  <ma14:wrappingTextBoxFlag xmlns="" xmlns:ma14="http://schemas.microsoft.com/office/mac/drawingml/2011/main" val="1"/>
                </a:ext>
              </a:extLst>
            </p:spPr>
            <p:txBody>
              <a:bodyPr lIns="0" tIns="0" rIns="0" bIns="0" anchor="ctr"/>
              <a:lstStyle>
                <a:lvl1pPr algn="ctr">
                  <a:defRPr sz="1400"/>
                </a:lvl1pPr>
              </a:lstStyle>
              <a:p>
                <a:pPr lvl="0">
                  <a:defRPr sz="1800">
                    <a:solidFill>
                      <a:srgbClr val="000000"/>
                    </a:solidFill>
                  </a:defRPr>
                </a:pPr>
                <a:r>
                  <a:rPr sz="1867">
                    <a:solidFill>
                      <a:srgbClr val="FFFFFF"/>
                    </a:solidFill>
                    <a:latin typeface="Amazon Ember" panose="020B0603020204020204" pitchFamily="34" charset="0"/>
                    <a:ea typeface="Amazon Ember" panose="020B0603020204020204" pitchFamily="34" charset="0"/>
                    <a:cs typeface="Amazon Ember" panose="020B0603020204020204" pitchFamily="34" charset="0"/>
                  </a:rPr>
                  <a:t>A</a:t>
                </a:r>
              </a:p>
            </p:txBody>
          </p:sp>
          <p:sp>
            <p:nvSpPr>
              <p:cNvPr id="47" name="Shape 182"/>
              <p:cNvSpPr/>
              <p:nvPr/>
            </p:nvSpPr>
            <p:spPr>
              <a:xfrm>
                <a:off x="8205471" y="3841234"/>
                <a:ext cx="366962" cy="36696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4F8F00"/>
              </a:solidFill>
              <a:ln w="12700">
                <a:miter lim="400000"/>
              </a:ln>
              <a:extLst>
                <a:ext uri="{C572A759-6A51-4108-AA02-DFA0A04FC94B}">
                  <ma14:wrappingTextBoxFlag xmlns="" xmlns:ma14="http://schemas.microsoft.com/office/mac/drawingml/2011/main" val="1"/>
                </a:ext>
              </a:extLst>
            </p:spPr>
            <p:txBody>
              <a:bodyPr lIns="0" tIns="0" rIns="0" bIns="0" anchor="ctr"/>
              <a:lstStyle>
                <a:lvl1pPr algn="ctr">
                  <a:defRPr sz="1400"/>
                </a:lvl1pPr>
              </a:lstStyle>
              <a:p>
                <a:pPr lvl="0">
                  <a:defRPr sz="1800">
                    <a:solidFill>
                      <a:srgbClr val="000000"/>
                    </a:solidFill>
                  </a:defRPr>
                </a:pPr>
                <a:r>
                  <a:rPr sz="1867">
                    <a:solidFill>
                      <a:srgbClr val="FFFFFF"/>
                    </a:solidFill>
                    <a:latin typeface="Amazon Ember" panose="020B0603020204020204" pitchFamily="34" charset="0"/>
                    <a:ea typeface="Amazon Ember" panose="020B0603020204020204" pitchFamily="34" charset="0"/>
                    <a:cs typeface="Amazon Ember" panose="020B0603020204020204" pitchFamily="34" charset="0"/>
                  </a:rPr>
                  <a:t>C</a:t>
                </a:r>
              </a:p>
            </p:txBody>
          </p:sp>
        </p:grpSp>
        <p:sp>
          <p:nvSpPr>
            <p:cNvPr id="51" name="Rectangle 65"/>
            <p:cNvSpPr/>
            <p:nvPr/>
          </p:nvSpPr>
          <p:spPr>
            <a:xfrm>
              <a:off x="5050971" y="1219200"/>
              <a:ext cx="3973286" cy="3287486"/>
            </a:xfrm>
            <a:prstGeom prst="rect">
              <a:avLst/>
            </a:prstGeom>
            <a:no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atin typeface="Amazon Ember" panose="020B0603020204020204" pitchFamily="34" charset="0"/>
                <a:ea typeface="Amazon Ember" panose="020B0603020204020204" pitchFamily="34" charset="0"/>
                <a:cs typeface="Amazon Ember" panose="020B0603020204020204" pitchFamily="34" charset="0"/>
              </a:endParaRPr>
            </a:p>
          </p:txBody>
        </p:sp>
        <p:sp>
          <p:nvSpPr>
            <p:cNvPr id="57" name="Shape 159"/>
            <p:cNvSpPr/>
            <p:nvPr/>
          </p:nvSpPr>
          <p:spPr>
            <a:xfrm>
              <a:off x="5279570" y="743511"/>
              <a:ext cx="3525829" cy="438581"/>
            </a:xfrm>
            <a:prstGeom prst="rect">
              <a:avLst/>
            </a:prstGeom>
            <a:ln w="12700">
              <a:miter lim="400000"/>
            </a:ln>
            <a:extLst>
              <a:ext uri="{C572A759-6A51-4108-AA02-DFA0A04FC94B}">
                <ma14:wrappingTextBoxFlag xmlns="" xmlns:ma14="http://schemas.microsoft.com/office/mac/drawingml/2011/main" val="1"/>
              </a:ext>
            </a:extLst>
          </p:spPr>
          <p:txBody>
            <a:bodyPr wrap="square" lIns="60959" rIns="60959">
              <a:spAutoFit/>
            </a:bodyPr>
            <a:lstStyle>
              <a:lvl1pPr algn="ctr"/>
            </a:lstStyle>
            <a:p>
              <a:pPr lvl="0">
                <a:defRPr>
                  <a:solidFill>
                    <a:srgbClr val="000000"/>
                  </a:solidFill>
                </a:defRPr>
              </a:pPr>
              <a:r>
                <a:rPr lang="en-US" sz="1600" b="1">
                  <a:latin typeface="Amazon Ember" panose="020B0603020204020204" pitchFamily="34" charset="0"/>
                  <a:ea typeface="Amazon Ember" panose="020B0603020204020204" pitchFamily="34" charset="0"/>
                  <a:cs typeface="Amazon Ember" panose="020B0603020204020204" pitchFamily="34" charset="0"/>
                </a:rPr>
                <a:t>Your queue </a:t>
              </a:r>
            </a:p>
            <a:p>
              <a:pPr lvl="0">
                <a:defRPr>
                  <a:solidFill>
                    <a:srgbClr val="000000"/>
                  </a:solidFill>
                </a:defRPr>
              </a:pPr>
              <a:r>
                <a:rPr lang="en-US" sz="1600" b="1">
                  <a:latin typeface="Amazon Ember" panose="020B0603020204020204" pitchFamily="34" charset="0"/>
                  <a:ea typeface="Amazon Ember" panose="020B0603020204020204" pitchFamily="34" charset="0"/>
                  <a:cs typeface="Amazon Ember" panose="020B0603020204020204" pitchFamily="34" charset="0"/>
                </a:rPr>
                <a:t>(Distributed on SQS servers)</a:t>
              </a:r>
              <a:endParaRPr sz="1600" b="1">
                <a:latin typeface="Amazon Ember" panose="020B0603020204020204" pitchFamily="34" charset="0"/>
                <a:ea typeface="Amazon Ember" panose="020B0603020204020204" pitchFamily="34" charset="0"/>
                <a:cs typeface="Amazon Ember" panose="020B0603020204020204" pitchFamily="34" charset="0"/>
              </a:endParaRPr>
            </a:p>
          </p:txBody>
        </p:sp>
      </p:grpSp>
      <p:grpSp>
        <p:nvGrpSpPr>
          <p:cNvPr id="62" name="Group 14"/>
          <p:cNvGrpSpPr/>
          <p:nvPr/>
        </p:nvGrpSpPr>
        <p:grpSpPr>
          <a:xfrm>
            <a:off x="253557" y="3455545"/>
            <a:ext cx="3078817" cy="2796420"/>
            <a:chOff x="190167" y="2463800"/>
            <a:chExt cx="2309113" cy="2097315"/>
          </a:xfrm>
        </p:grpSpPr>
        <p:sp>
          <p:nvSpPr>
            <p:cNvPr id="53" name="Rectangle 18"/>
            <p:cNvSpPr/>
            <p:nvPr/>
          </p:nvSpPr>
          <p:spPr>
            <a:xfrm>
              <a:off x="412914" y="2914088"/>
              <a:ext cx="1863621" cy="1647027"/>
            </a:xfrm>
            <a:prstGeom prst="rect">
              <a:avLst/>
            </a:prstGeom>
            <a:no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atin typeface="Amazon Ember" panose="020B0603020204020204" pitchFamily="34" charset="0"/>
                <a:ea typeface="Amazon Ember" panose="020B0603020204020204" pitchFamily="34" charset="0"/>
                <a:cs typeface="Amazon Ember" panose="020B0603020204020204" pitchFamily="34" charset="0"/>
              </a:endParaRPr>
            </a:p>
          </p:txBody>
        </p:sp>
        <p:sp>
          <p:nvSpPr>
            <p:cNvPr id="54" name="TextBox 22"/>
            <p:cNvSpPr txBox="1"/>
            <p:nvPr/>
          </p:nvSpPr>
          <p:spPr>
            <a:xfrm>
              <a:off x="647404" y="3058751"/>
              <a:ext cx="1415143" cy="284742"/>
            </a:xfrm>
            <a:prstGeom prst="rect">
              <a:avLst/>
            </a:prstGeom>
            <a:solidFill>
              <a:schemeClr val="accent3">
                <a:lumMod val="20000"/>
                <a:lumOff val="80000"/>
              </a:schemeClr>
            </a:solidFill>
            <a:ln>
              <a:solidFill>
                <a:schemeClr val="accent3">
                  <a:lumMod val="75000"/>
                </a:schemeClr>
              </a:solidFill>
            </a:ln>
          </p:spPr>
          <p:txBody>
            <a:bodyPr wrap="square" rtlCol="0">
              <a:spAutoFit/>
            </a:bodyPr>
            <a:lstStyle/>
            <a:p>
              <a:r>
                <a:rPr lang="en-US" sz="1867">
                  <a:latin typeface="Amazon Ember" panose="020B0603020204020204" pitchFamily="34" charset="0"/>
                  <a:ea typeface="Amazon Ember" panose="020B0603020204020204" pitchFamily="34" charset="0"/>
                  <a:cs typeface="Amazon Ember" panose="020B0603020204020204" pitchFamily="34" charset="0"/>
                </a:rPr>
                <a:t>Component 1</a:t>
              </a:r>
            </a:p>
          </p:txBody>
        </p:sp>
        <p:sp>
          <p:nvSpPr>
            <p:cNvPr id="55" name="TextBox 26"/>
            <p:cNvSpPr txBox="1"/>
            <p:nvPr/>
          </p:nvSpPr>
          <p:spPr>
            <a:xfrm>
              <a:off x="647404" y="3563018"/>
              <a:ext cx="1415143" cy="284742"/>
            </a:xfrm>
            <a:prstGeom prst="rect">
              <a:avLst/>
            </a:prstGeom>
            <a:solidFill>
              <a:schemeClr val="accent3">
                <a:lumMod val="20000"/>
                <a:lumOff val="80000"/>
              </a:schemeClr>
            </a:solidFill>
            <a:ln>
              <a:solidFill>
                <a:schemeClr val="accent3">
                  <a:lumMod val="75000"/>
                </a:schemeClr>
              </a:solidFill>
            </a:ln>
          </p:spPr>
          <p:txBody>
            <a:bodyPr wrap="square" rtlCol="0">
              <a:spAutoFit/>
            </a:bodyPr>
            <a:lstStyle/>
            <a:p>
              <a:r>
                <a:rPr lang="en-US" sz="1867">
                  <a:latin typeface="Amazon Ember" panose="020B0603020204020204" pitchFamily="34" charset="0"/>
                  <a:ea typeface="Amazon Ember" panose="020B0603020204020204" pitchFamily="34" charset="0"/>
                  <a:cs typeface="Amazon Ember" panose="020B0603020204020204" pitchFamily="34" charset="0"/>
                </a:rPr>
                <a:t>Component 2</a:t>
              </a:r>
            </a:p>
          </p:txBody>
        </p:sp>
        <p:sp>
          <p:nvSpPr>
            <p:cNvPr id="56" name="TextBox 27"/>
            <p:cNvSpPr txBox="1"/>
            <p:nvPr/>
          </p:nvSpPr>
          <p:spPr>
            <a:xfrm>
              <a:off x="647404" y="4067286"/>
              <a:ext cx="1415143" cy="284742"/>
            </a:xfrm>
            <a:prstGeom prst="rect">
              <a:avLst/>
            </a:prstGeom>
            <a:solidFill>
              <a:schemeClr val="accent3">
                <a:lumMod val="20000"/>
                <a:lumOff val="80000"/>
              </a:schemeClr>
            </a:solidFill>
            <a:ln>
              <a:solidFill>
                <a:schemeClr val="accent3">
                  <a:lumMod val="75000"/>
                </a:schemeClr>
              </a:solidFill>
            </a:ln>
          </p:spPr>
          <p:txBody>
            <a:bodyPr wrap="square" rtlCol="0">
              <a:spAutoFit/>
            </a:bodyPr>
            <a:lstStyle/>
            <a:p>
              <a:r>
                <a:rPr lang="en-US" sz="1867">
                  <a:latin typeface="Amazon Ember" panose="020B0603020204020204" pitchFamily="34" charset="0"/>
                  <a:ea typeface="Amazon Ember" panose="020B0603020204020204" pitchFamily="34" charset="0"/>
                  <a:cs typeface="Amazon Ember" panose="020B0603020204020204" pitchFamily="34" charset="0"/>
                </a:rPr>
                <a:t>Component 3</a:t>
              </a:r>
            </a:p>
          </p:txBody>
        </p:sp>
        <p:sp>
          <p:nvSpPr>
            <p:cNvPr id="58" name="Shape 159"/>
            <p:cNvSpPr/>
            <p:nvPr/>
          </p:nvSpPr>
          <p:spPr>
            <a:xfrm>
              <a:off x="190167" y="2463800"/>
              <a:ext cx="2309113" cy="438581"/>
            </a:xfrm>
            <a:prstGeom prst="rect">
              <a:avLst/>
            </a:prstGeom>
            <a:ln w="12700">
              <a:miter lim="400000"/>
            </a:ln>
            <a:extLst>
              <a:ext uri="{C572A759-6A51-4108-AA02-DFA0A04FC94B}">
                <ma14:wrappingTextBoxFlag xmlns="" xmlns:ma14="http://schemas.microsoft.com/office/mac/drawingml/2011/main" val="1"/>
              </a:ext>
            </a:extLst>
          </p:spPr>
          <p:txBody>
            <a:bodyPr wrap="square" lIns="60959" rIns="60959">
              <a:spAutoFit/>
            </a:bodyPr>
            <a:lstStyle>
              <a:lvl1pPr algn="ctr"/>
            </a:lstStyle>
            <a:p>
              <a:pPr lvl="0">
                <a:defRPr>
                  <a:solidFill>
                    <a:srgbClr val="000000"/>
                  </a:solidFill>
                </a:defRPr>
              </a:pPr>
              <a:r>
                <a:rPr lang="en-US" sz="1600" b="1">
                  <a:latin typeface="Amazon Ember" panose="020B0603020204020204" pitchFamily="34" charset="0"/>
                  <a:ea typeface="Amazon Ember" panose="020B0603020204020204" pitchFamily="34" charset="0"/>
                  <a:cs typeface="Amazon Ember" panose="020B0603020204020204" pitchFamily="34" charset="0"/>
                </a:rPr>
                <a:t>Your distributed system’s components</a:t>
              </a:r>
              <a:endParaRPr sz="1600" b="1">
                <a:latin typeface="Amazon Ember" panose="020B0603020204020204" pitchFamily="34" charset="0"/>
                <a:ea typeface="Amazon Ember" panose="020B0603020204020204" pitchFamily="34" charset="0"/>
                <a:cs typeface="Amazon Ember" panose="020B0603020204020204" pitchFamily="34" charset="0"/>
              </a:endParaRPr>
            </a:p>
          </p:txBody>
        </p:sp>
      </p:grpSp>
    </p:spTree>
    <p:custDataLst>
      <p:tags r:id="rId1"/>
    </p:custDataLst>
    <p:extLst>
      <p:ext uri="{BB962C8B-B14F-4D97-AF65-F5344CB8AC3E}">
        <p14:creationId xmlns:p14="http://schemas.microsoft.com/office/powerpoint/2010/main" val="10617822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Amazon SQS: Visibility Timeout </a:t>
            </a:r>
          </a:p>
        </p:txBody>
      </p:sp>
      <p:sp>
        <p:nvSpPr>
          <p:cNvPr id="3" name="Content Placeholder 2"/>
          <p:cNvSpPr>
            <a:spLocks noGrp="1"/>
          </p:cNvSpPr>
          <p:nvPr>
            <p:ph idx="1"/>
          </p:nvPr>
        </p:nvSpPr>
        <p:spPr>
          <a:xfrm>
            <a:off x="238539" y="1440305"/>
            <a:ext cx="11695156" cy="4913308"/>
          </a:xfrm>
        </p:spPr>
        <p:txBody>
          <a:bodyPr>
            <a:normAutofit/>
          </a:bodyPr>
          <a:lstStyle/>
          <a:p>
            <a:pPr marL="0" indent="0">
              <a:lnSpc>
                <a:spcPct val="120000"/>
              </a:lnSpc>
              <a:spcBef>
                <a:spcPts val="800"/>
              </a:spcBef>
              <a:buNone/>
            </a:pPr>
            <a:r>
              <a:rPr lang="en-US"/>
              <a:t>Visibility timeout prevents multiple components from processing the same message.</a:t>
            </a:r>
          </a:p>
          <a:p>
            <a:pPr marL="457200" lvl="1" indent="-457189">
              <a:lnSpc>
                <a:spcPct val="100000"/>
              </a:lnSpc>
              <a:spcBef>
                <a:spcPts val="1800"/>
              </a:spcBef>
            </a:pPr>
            <a:r>
              <a:rPr lang="en-US" sz="2600"/>
              <a:t>When a message is received, it becomes “locked” while being processed. This prevents it from being processed by other components. </a:t>
            </a:r>
          </a:p>
          <a:p>
            <a:pPr marL="457200" lvl="1" indent="-457189">
              <a:lnSpc>
                <a:spcPct val="100000"/>
              </a:lnSpc>
              <a:spcBef>
                <a:spcPts val="1800"/>
              </a:spcBef>
            </a:pPr>
            <a:r>
              <a:rPr lang="en-US" sz="2600">
                <a:sym typeface="Wingdings" panose="05000000000000000000" pitchFamily="2" charset="2"/>
              </a:rPr>
              <a:t>The component that receives the message processes it and then deletes it from the queue.</a:t>
            </a:r>
          </a:p>
          <a:p>
            <a:pPr marL="457200" lvl="1" indent="-457189">
              <a:lnSpc>
                <a:spcPct val="100000"/>
              </a:lnSpc>
              <a:spcBef>
                <a:spcPts val="1800"/>
              </a:spcBef>
            </a:pPr>
            <a:r>
              <a:rPr lang="en-US" sz="2600">
                <a:sym typeface="Wingdings" panose="05000000000000000000" pitchFamily="2" charset="2"/>
              </a:rPr>
              <a:t>If the message processing fails, the lock will expire and the message will be available again (fault tolerance).</a:t>
            </a:r>
            <a:endParaRPr lang="en-US" sz="2600"/>
          </a:p>
        </p:txBody>
      </p:sp>
    </p:spTree>
    <p:custDataLst>
      <p:tags r:id="rId1"/>
    </p:custDataLst>
    <p:extLst>
      <p:ext uri="{BB962C8B-B14F-4D97-AF65-F5344CB8AC3E}">
        <p14:creationId xmlns:p14="http://schemas.microsoft.com/office/powerpoint/2010/main" val="7864722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Amazon SQS: Dead Letter Queues </a:t>
            </a:r>
          </a:p>
        </p:txBody>
      </p:sp>
      <p:sp>
        <p:nvSpPr>
          <p:cNvPr id="3" name="Content Placeholder 2"/>
          <p:cNvSpPr>
            <a:spLocks noGrp="1"/>
          </p:cNvSpPr>
          <p:nvPr>
            <p:ph idx="1"/>
          </p:nvPr>
        </p:nvSpPr>
        <p:spPr>
          <a:xfrm>
            <a:off x="238538" y="1440305"/>
            <a:ext cx="11856480" cy="4913308"/>
          </a:xfrm>
        </p:spPr>
        <p:txBody>
          <a:bodyPr/>
          <a:lstStyle/>
          <a:p>
            <a:pPr marL="0" indent="0">
              <a:lnSpc>
                <a:spcPct val="100000"/>
              </a:lnSpc>
              <a:buNone/>
            </a:pPr>
            <a:r>
              <a:rPr lang="en-US" dirty="0"/>
              <a:t>A dead letter queue is a queue of messages that </a:t>
            </a:r>
            <a:r>
              <a:rPr lang="en-US"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could not be processed</a:t>
            </a:r>
            <a:r>
              <a:rPr lang="en-US" dirty="0"/>
              <a:t>.</a:t>
            </a:r>
            <a:endParaRPr lang="en-US" sz="1867" dirty="0"/>
          </a:p>
          <a:p>
            <a:pPr marL="457200" indent="-457200"/>
            <a:r>
              <a:rPr lang="en-US" dirty="0"/>
              <a:t>Why use a dead letter queue?</a:t>
            </a:r>
          </a:p>
          <a:p>
            <a:pPr marL="1025525" lvl="1" indent="-465138"/>
            <a:r>
              <a:rPr lang="en-US" dirty="0"/>
              <a:t>It can sideline and isolate the unsuccessfully processed messages.</a:t>
            </a:r>
          </a:p>
          <a:p>
            <a:pPr marL="1025525" lvl="1" indent="-465138">
              <a:lnSpc>
                <a:spcPct val="100000"/>
              </a:lnSpc>
            </a:pPr>
            <a:r>
              <a:rPr lang="en-US" dirty="0"/>
              <a:t>It restores message flow when FIFO is enabled and a message cannot be processed. </a:t>
            </a:r>
          </a:p>
        </p:txBody>
      </p:sp>
      <p:sp>
        <p:nvSpPr>
          <p:cNvPr id="5" name="TextBox 4"/>
          <p:cNvSpPr txBox="1"/>
          <p:nvPr/>
        </p:nvSpPr>
        <p:spPr>
          <a:xfrm>
            <a:off x="1119503" y="4948348"/>
            <a:ext cx="10024533" cy="748795"/>
          </a:xfrm>
          <a:prstGeom prst="rect">
            <a:avLst/>
          </a:prstGeom>
          <a:solidFill>
            <a:schemeClr val="accent5">
              <a:lumMod val="20000"/>
              <a:lumOff val="80000"/>
            </a:schemeClr>
          </a:solidFill>
          <a:ln>
            <a:solidFill>
              <a:schemeClr val="accent1"/>
            </a:solidFill>
          </a:ln>
        </p:spPr>
        <p:txBody>
          <a:bodyPr wrap="square" rtlCol="0">
            <a:spAutoFit/>
          </a:bodyPr>
          <a:lstStyle/>
          <a:p>
            <a:r>
              <a:rPr lang="en-US" sz="2133" b="1">
                <a:latin typeface="Amazon Ember Light" panose="020B0403020204020204" pitchFamily="34" charset="0"/>
                <a:ea typeface="Amazon Ember Light" panose="020B0403020204020204" pitchFamily="34" charset="0"/>
                <a:cs typeface="Amazon Ember Light" panose="020B0403020204020204" pitchFamily="34" charset="0"/>
              </a:rPr>
              <a:t>Note:</a:t>
            </a:r>
            <a:r>
              <a:rPr lang="en-US" sz="2133">
                <a:latin typeface="Amazon Ember Light" panose="020B0403020204020204" pitchFamily="34" charset="0"/>
                <a:ea typeface="Amazon Ember Light" panose="020B0403020204020204" pitchFamily="34" charset="0"/>
                <a:cs typeface="Amazon Ember Light" panose="020B0403020204020204" pitchFamily="34" charset="0"/>
              </a:rPr>
              <a:t> A dead letter queue must reside in the same account and AWS region as the other queues that use the dead letter queue.</a:t>
            </a:r>
          </a:p>
        </p:txBody>
      </p:sp>
    </p:spTree>
    <p:custDataLst>
      <p:tags r:id="rId1"/>
    </p:custDataLst>
    <p:extLst>
      <p:ext uri="{BB962C8B-B14F-4D97-AF65-F5344CB8AC3E}">
        <p14:creationId xmlns:p14="http://schemas.microsoft.com/office/powerpoint/2010/main" val="12245456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Sharing a Queue</a:t>
            </a:r>
          </a:p>
        </p:txBody>
      </p:sp>
      <p:sp>
        <p:nvSpPr>
          <p:cNvPr id="3" name="Content Placeholder 2"/>
          <p:cNvSpPr>
            <a:spLocks noGrp="1"/>
          </p:cNvSpPr>
          <p:nvPr>
            <p:ph idx="1"/>
          </p:nvPr>
        </p:nvSpPr>
        <p:spPr>
          <a:xfrm>
            <a:off x="238539" y="1440305"/>
            <a:ext cx="11307698" cy="4913308"/>
          </a:xfrm>
        </p:spPr>
        <p:txBody>
          <a:bodyPr>
            <a:normAutofit/>
          </a:bodyPr>
          <a:lstStyle/>
          <a:p>
            <a:pPr>
              <a:lnSpc>
                <a:spcPct val="100000"/>
              </a:lnSpc>
              <a:spcBef>
                <a:spcPts val="1800"/>
              </a:spcBef>
            </a:pPr>
            <a:r>
              <a:rPr lang="en-US" dirty="0"/>
              <a:t>Shared queues</a:t>
            </a:r>
          </a:p>
          <a:p>
            <a:pPr lvl="1">
              <a:lnSpc>
                <a:spcPct val="100000"/>
              </a:lnSpc>
              <a:spcBef>
                <a:spcPts val="1800"/>
              </a:spcBef>
            </a:pPr>
            <a:r>
              <a:rPr lang="en-US" dirty="0"/>
              <a:t>Queues can be shared with other AWS accounts and anonymously.</a:t>
            </a:r>
          </a:p>
          <a:p>
            <a:pPr lvl="1">
              <a:lnSpc>
                <a:spcPct val="100000"/>
              </a:lnSpc>
              <a:spcBef>
                <a:spcPts val="1800"/>
              </a:spcBef>
            </a:pPr>
            <a:r>
              <a:rPr lang="en-US" dirty="0"/>
              <a:t>A </a:t>
            </a:r>
            <a:r>
              <a:rPr lang="en-US"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permission</a:t>
            </a:r>
            <a:r>
              <a:rPr lang="en-US" dirty="0"/>
              <a:t> gives access to another person to use your queue in a particular way.</a:t>
            </a:r>
          </a:p>
          <a:p>
            <a:pPr lvl="1">
              <a:lnSpc>
                <a:spcPct val="100000"/>
              </a:lnSpc>
              <a:spcBef>
                <a:spcPts val="1800"/>
              </a:spcBef>
            </a:pPr>
            <a:r>
              <a:rPr lang="en-US" dirty="0"/>
              <a:t>A </a:t>
            </a:r>
            <a:r>
              <a:rPr lang="en-US"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policy</a:t>
            </a:r>
            <a:r>
              <a:rPr lang="en-US" dirty="0"/>
              <a:t> is the actual document that contains the permissions you granted.</a:t>
            </a:r>
            <a:endParaRPr lang="en-US" sz="1200" dirty="0"/>
          </a:p>
          <a:p>
            <a:pPr>
              <a:lnSpc>
                <a:spcPct val="100000"/>
              </a:lnSpc>
              <a:spcBef>
                <a:spcPts val="1800"/>
              </a:spcBef>
            </a:pPr>
            <a:r>
              <a:rPr lang="en-US" dirty="0"/>
              <a:t>Who pays for shared queue access?</a:t>
            </a:r>
          </a:p>
          <a:p>
            <a:pPr lvl="1">
              <a:lnSpc>
                <a:spcPct val="100000"/>
              </a:lnSpc>
              <a:spcBef>
                <a:spcPts val="1800"/>
              </a:spcBef>
            </a:pPr>
            <a:r>
              <a:rPr lang="en-US" dirty="0"/>
              <a:t>The queue </a:t>
            </a:r>
            <a:r>
              <a:rPr lang="en-US"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owner</a:t>
            </a:r>
            <a:r>
              <a:rPr lang="en-US" dirty="0"/>
              <a:t> pays for shared queue access.</a:t>
            </a:r>
          </a:p>
        </p:txBody>
      </p:sp>
    </p:spTree>
    <p:custDataLst>
      <p:tags r:id="rId1"/>
    </p:custDataLst>
    <p:extLst>
      <p:ext uri="{BB962C8B-B14F-4D97-AF65-F5344CB8AC3E}">
        <p14:creationId xmlns:p14="http://schemas.microsoft.com/office/powerpoint/2010/main" val="936933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Amazon SQS Use Cases</a:t>
            </a:r>
          </a:p>
        </p:txBody>
      </p:sp>
      <p:sp>
        <p:nvSpPr>
          <p:cNvPr id="3" name="Content Placeholder 2"/>
          <p:cNvSpPr>
            <a:spLocks noGrp="1"/>
          </p:cNvSpPr>
          <p:nvPr>
            <p:ph idx="1"/>
          </p:nvPr>
        </p:nvSpPr>
        <p:spPr/>
        <p:txBody>
          <a:bodyPr>
            <a:normAutofit/>
          </a:bodyPr>
          <a:lstStyle/>
          <a:p>
            <a:pPr marL="380990" lvl="1">
              <a:lnSpc>
                <a:spcPct val="150000"/>
              </a:lnSpc>
            </a:pPr>
            <a:r>
              <a:rPr lang="en-US" sz="2800" dirty="0"/>
              <a:t>Work queues</a:t>
            </a:r>
          </a:p>
          <a:p>
            <a:pPr marL="380990" lvl="1">
              <a:lnSpc>
                <a:spcPct val="150000"/>
              </a:lnSpc>
            </a:pPr>
            <a:r>
              <a:rPr lang="en-US" sz="2800" dirty="0"/>
              <a:t>Buffering batch operations</a:t>
            </a:r>
          </a:p>
          <a:p>
            <a:pPr marL="380990" lvl="1">
              <a:lnSpc>
                <a:spcPct val="150000"/>
              </a:lnSpc>
            </a:pPr>
            <a:r>
              <a:rPr lang="en-US" sz="2800" dirty="0"/>
              <a:t>Request offloading</a:t>
            </a:r>
          </a:p>
          <a:p>
            <a:pPr marL="380990" lvl="1">
              <a:lnSpc>
                <a:spcPct val="150000"/>
              </a:lnSpc>
            </a:pPr>
            <a:r>
              <a:rPr lang="en-US" sz="2800" dirty="0"/>
              <a:t>Fan-out</a:t>
            </a:r>
          </a:p>
          <a:p>
            <a:pPr marL="380990" lvl="1">
              <a:lnSpc>
                <a:spcPct val="150000"/>
              </a:lnSpc>
            </a:pPr>
            <a:r>
              <a:rPr lang="en-US" sz="2800" dirty="0"/>
              <a:t>Auto Scaling</a:t>
            </a:r>
          </a:p>
        </p:txBody>
      </p:sp>
    </p:spTree>
    <p:custDataLst>
      <p:tags r:id="rId1"/>
    </p:custDataLst>
    <p:extLst>
      <p:ext uri="{BB962C8B-B14F-4D97-AF65-F5344CB8AC3E}">
        <p14:creationId xmlns:p14="http://schemas.microsoft.com/office/powerpoint/2010/main" val="11820581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238540" y="263527"/>
            <a:ext cx="9842162" cy="779463"/>
          </a:xfrm>
        </p:spPr>
        <p:txBody>
          <a:bodyPr>
            <a:normAutofit/>
          </a:bodyPr>
          <a:lstStyle/>
          <a:p>
            <a:r>
              <a:rPr lang="en-US" dirty="0"/>
              <a:t>Amazon SNS</a:t>
            </a:r>
          </a:p>
        </p:txBody>
      </p:sp>
      <p:sp>
        <p:nvSpPr>
          <p:cNvPr id="3" name="Content Placeholder 2"/>
          <p:cNvSpPr>
            <a:spLocks noGrp="1"/>
          </p:cNvSpPr>
          <p:nvPr>
            <p:ph idx="1"/>
          </p:nvPr>
        </p:nvSpPr>
        <p:spPr>
          <a:xfrm>
            <a:off x="238539" y="1440305"/>
            <a:ext cx="11321658" cy="4913308"/>
          </a:xfrm>
        </p:spPr>
        <p:txBody>
          <a:bodyPr>
            <a:normAutofit/>
          </a:bodyPr>
          <a:lstStyle/>
          <a:p>
            <a:pPr marL="4233" lvl="1" indent="0">
              <a:lnSpc>
                <a:spcPct val="120000"/>
              </a:lnSpc>
              <a:buNone/>
            </a:pPr>
            <a:r>
              <a:rPr lang="en-US" sz="2800" dirty="0"/>
              <a:t>Amazon SNS enables you to </a:t>
            </a:r>
            <a:r>
              <a:rPr lang="en-US" sz="2800"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set up, operate, and send notifications </a:t>
            </a:r>
            <a:r>
              <a:rPr lang="en-US" sz="2800" dirty="0"/>
              <a:t>to subscribing services from other applications.</a:t>
            </a:r>
          </a:p>
          <a:p>
            <a:pPr marL="685800" lvl="1"/>
            <a:r>
              <a:rPr lang="en-US" dirty="0"/>
              <a:t>Messages published to topic.</a:t>
            </a:r>
          </a:p>
          <a:p>
            <a:pPr marL="685800" lvl="1"/>
            <a:r>
              <a:rPr lang="en-US" dirty="0"/>
              <a:t>Topic subscribers receive messages.</a:t>
            </a:r>
            <a:endParaRPr lang="en-US" sz="1200" dirty="0"/>
          </a:p>
          <a:p>
            <a:endParaRPr lang="en-US" sz="1800" dirty="0"/>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64489" y="3648808"/>
            <a:ext cx="2042874" cy="2042874"/>
          </a:xfrm>
          <a:prstGeom prst="rect">
            <a:avLst/>
          </a:prstGeom>
        </p:spPr>
      </p:pic>
    </p:spTree>
    <p:custDataLst>
      <p:tags r:id="rId1"/>
    </p:custDataLst>
    <p:extLst>
      <p:ext uri="{BB962C8B-B14F-4D97-AF65-F5344CB8AC3E}">
        <p14:creationId xmlns:p14="http://schemas.microsoft.com/office/powerpoint/2010/main" val="15971811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Amazon SNS Subscriber Types</a:t>
            </a:r>
          </a:p>
        </p:txBody>
      </p:sp>
      <p:sp>
        <p:nvSpPr>
          <p:cNvPr id="3" name="Content Placeholder 2"/>
          <p:cNvSpPr>
            <a:spLocks noGrp="1"/>
          </p:cNvSpPr>
          <p:nvPr>
            <p:ph idx="1"/>
          </p:nvPr>
        </p:nvSpPr>
        <p:spPr/>
        <p:txBody>
          <a:bodyPr/>
          <a:lstStyle/>
          <a:p>
            <a:pPr marL="609585" lvl="1">
              <a:lnSpc>
                <a:spcPct val="120000"/>
              </a:lnSpc>
            </a:pPr>
            <a:r>
              <a:rPr lang="en-US" sz="2800" dirty="0"/>
              <a:t>Email (plain or JSON)</a:t>
            </a:r>
          </a:p>
          <a:p>
            <a:pPr marL="609585" lvl="1">
              <a:lnSpc>
                <a:spcPct val="120000"/>
              </a:lnSpc>
            </a:pPr>
            <a:r>
              <a:rPr lang="en-US" sz="2800" dirty="0"/>
              <a:t>HTTP/HTTPS</a:t>
            </a:r>
          </a:p>
          <a:p>
            <a:pPr marL="609585" lvl="1">
              <a:lnSpc>
                <a:spcPct val="120000"/>
              </a:lnSpc>
            </a:pPr>
            <a:r>
              <a:rPr lang="en-US" sz="2800" dirty="0"/>
              <a:t>Short message service (SMS)</a:t>
            </a:r>
          </a:p>
          <a:p>
            <a:pPr marL="609585" lvl="1">
              <a:lnSpc>
                <a:spcPct val="120000"/>
              </a:lnSpc>
            </a:pPr>
            <a:r>
              <a:rPr lang="en-US" sz="2800" dirty="0"/>
              <a:t>Amazon SQS queues</a:t>
            </a:r>
          </a:p>
          <a:p>
            <a:pPr marL="609585" lvl="1">
              <a:lnSpc>
                <a:spcPct val="120000"/>
              </a:lnSpc>
            </a:pPr>
            <a:r>
              <a:rPr lang="en-US" sz="2800" dirty="0"/>
              <a:t>Mobile push messaging</a:t>
            </a:r>
          </a:p>
          <a:p>
            <a:pPr marL="609585" lvl="1">
              <a:lnSpc>
                <a:spcPct val="120000"/>
              </a:lnSpc>
            </a:pPr>
            <a:r>
              <a:rPr lang="en-US" sz="2800" dirty="0"/>
              <a:t>AWS Lambda function</a:t>
            </a:r>
          </a:p>
          <a:p>
            <a:endParaRPr lang="en-US" dirty="0"/>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64489" y="3648808"/>
            <a:ext cx="2042874" cy="2042874"/>
          </a:xfrm>
          <a:prstGeom prst="rect">
            <a:avLst/>
          </a:prstGeom>
        </p:spPr>
      </p:pic>
    </p:spTree>
    <p:custDataLst>
      <p:tags r:id="rId1"/>
    </p:custDataLst>
    <p:extLst>
      <p:ext uri="{BB962C8B-B14F-4D97-AF65-F5344CB8AC3E}">
        <p14:creationId xmlns:p14="http://schemas.microsoft.com/office/powerpoint/2010/main" val="5062491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DD67E4-BDC1-B340-8993-E1E72418A01F}"/>
              </a:ext>
            </a:extLst>
          </p:cNvPr>
          <p:cNvSpPr>
            <a:spLocks noGrp="1"/>
          </p:cNvSpPr>
          <p:nvPr>
            <p:ph type="title"/>
          </p:nvPr>
        </p:nvSpPr>
        <p:spPr/>
        <p:txBody>
          <a:bodyPr/>
          <a:lstStyle/>
          <a:p>
            <a:r>
              <a:rPr lang="en-US" dirty="0"/>
              <a:t>Module Objectives</a:t>
            </a:r>
          </a:p>
        </p:txBody>
      </p:sp>
      <p:sp>
        <p:nvSpPr>
          <p:cNvPr id="4" name="Content Placeholder 2">
            <a:extLst>
              <a:ext uri="{FF2B5EF4-FFF2-40B4-BE49-F238E27FC236}">
                <a16:creationId xmlns:a16="http://schemas.microsoft.com/office/drawing/2014/main" id="{AA03B58E-9CA1-F041-8923-2FE03FDDD563}"/>
              </a:ext>
            </a:extLst>
          </p:cNvPr>
          <p:cNvSpPr>
            <a:spLocks noGrp="1"/>
          </p:cNvSpPr>
          <p:nvPr>
            <p:ph idx="1"/>
          </p:nvPr>
        </p:nvSpPr>
        <p:spPr>
          <a:xfrm>
            <a:off x="127703" y="1225286"/>
            <a:ext cx="11568449" cy="3402133"/>
          </a:xfrm>
        </p:spPr>
        <p:txBody>
          <a:bodyPr anchor="ctr">
            <a:noAutofit/>
          </a:bodyPr>
          <a:lstStyle/>
          <a:p>
            <a:pPr marL="219075" lvl="1" indent="0" defTabSz="342900">
              <a:lnSpc>
                <a:spcPct val="100000"/>
              </a:lnSpc>
              <a:spcBef>
                <a:spcPts val="0"/>
              </a:spcBef>
              <a:buClr>
                <a:schemeClr val="accent1"/>
              </a:buClr>
              <a:buNone/>
              <a:tabLst>
                <a:tab pos="8461375" algn="r"/>
              </a:tabLst>
            </a:pPr>
            <a:r>
              <a:rPr lang="en-US" sz="2800" dirty="0"/>
              <a:t>After completion of this module, you will be able to:</a:t>
            </a:r>
            <a:br>
              <a:rPr lang="en-US" sz="2800" dirty="0"/>
            </a:br>
            <a:endParaRPr lang="en-US" sz="800" dirty="0"/>
          </a:p>
          <a:p>
            <a:pPr marL="682625" lvl="1" indent="-463550" defTabSz="342900">
              <a:lnSpc>
                <a:spcPct val="100000"/>
              </a:lnSpc>
              <a:spcBef>
                <a:spcPts val="0"/>
              </a:spcBef>
              <a:buClr>
                <a:schemeClr val="accent1"/>
              </a:buClr>
              <a:tabLst>
                <a:tab pos="8461375" algn="r"/>
              </a:tabLst>
            </a:pPr>
            <a:r>
              <a:rPr lang="en-US" sz="2400" dirty="0"/>
              <a:t>Articulate the importance of making systems highly cohesive and loosely coupled</a:t>
            </a:r>
            <a:br>
              <a:rPr lang="en-US" sz="2400" dirty="0"/>
            </a:br>
            <a:endParaRPr lang="en-US" sz="2400" dirty="0"/>
          </a:p>
          <a:p>
            <a:pPr marL="682625" lvl="1" indent="-463550" defTabSz="342900">
              <a:lnSpc>
                <a:spcPct val="100000"/>
              </a:lnSpc>
              <a:spcBef>
                <a:spcPts val="0"/>
              </a:spcBef>
              <a:buClr>
                <a:schemeClr val="accent1"/>
              </a:buClr>
              <a:tabLst>
                <a:tab pos="8461375" algn="r"/>
              </a:tabLst>
            </a:pPr>
            <a:r>
              <a:rPr lang="en-US" sz="2400" dirty="0"/>
              <a:t>Recall the multi-dimensional facets of system coupling to support the distributed nature of the applications that they are building for the cloud</a:t>
            </a:r>
          </a:p>
          <a:p>
            <a:pPr marL="682625" lvl="1" indent="-463550" defTabSz="342900">
              <a:lnSpc>
                <a:spcPct val="150000"/>
              </a:lnSpc>
              <a:spcBef>
                <a:spcPts val="0"/>
              </a:spcBef>
              <a:spcAft>
                <a:spcPts val="600"/>
              </a:spcAft>
              <a:buClr>
                <a:schemeClr val="accent1"/>
              </a:buClr>
              <a:tabLst>
                <a:tab pos="8461375" algn="r"/>
              </a:tabLst>
            </a:pPr>
            <a:endParaRPr lang="en-US" dirty="0"/>
          </a:p>
        </p:txBody>
      </p:sp>
    </p:spTree>
    <p:extLst>
      <p:ext uri="{BB962C8B-B14F-4D97-AF65-F5344CB8AC3E}">
        <p14:creationId xmlns:p14="http://schemas.microsoft.com/office/powerpoint/2010/main" val="136791134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Amazon SNS Characteristics </a:t>
            </a:r>
          </a:p>
        </p:txBody>
      </p:sp>
      <p:sp>
        <p:nvSpPr>
          <p:cNvPr id="3" name="Content Placeholder 2"/>
          <p:cNvSpPr>
            <a:spLocks noGrp="1"/>
          </p:cNvSpPr>
          <p:nvPr>
            <p:ph idx="1"/>
          </p:nvPr>
        </p:nvSpPr>
        <p:spPr/>
        <p:txBody>
          <a:bodyPr>
            <a:normAutofit/>
          </a:bodyPr>
          <a:lstStyle/>
          <a:p>
            <a:pPr marL="380990" lvl="1">
              <a:lnSpc>
                <a:spcPct val="150000"/>
              </a:lnSpc>
            </a:pPr>
            <a:r>
              <a:rPr lang="en-US" sz="2800" dirty="0"/>
              <a:t>Single published message </a:t>
            </a:r>
          </a:p>
          <a:p>
            <a:pPr marL="380990" lvl="1">
              <a:lnSpc>
                <a:spcPct val="150000"/>
              </a:lnSpc>
            </a:pPr>
            <a:r>
              <a:rPr lang="en-US" sz="2800" dirty="0"/>
              <a:t>Order is not guaranteed or relevant</a:t>
            </a:r>
          </a:p>
          <a:p>
            <a:pPr marL="380990" lvl="1">
              <a:lnSpc>
                <a:spcPct val="150000"/>
              </a:lnSpc>
            </a:pPr>
            <a:r>
              <a:rPr lang="en-US" sz="2800" dirty="0"/>
              <a:t>No recall</a:t>
            </a:r>
          </a:p>
          <a:p>
            <a:pPr marL="380990" lvl="1">
              <a:lnSpc>
                <a:spcPct val="150000"/>
              </a:lnSpc>
            </a:pPr>
            <a:r>
              <a:rPr lang="en-US" sz="2800" dirty="0"/>
              <a:t>HTTP/HTTPS retry</a:t>
            </a:r>
          </a:p>
          <a:p>
            <a:pPr marL="380990" lvl="1">
              <a:lnSpc>
                <a:spcPct val="150000"/>
              </a:lnSpc>
            </a:pPr>
            <a:r>
              <a:rPr lang="en-US" sz="2800" dirty="0"/>
              <a:t>256 KB max per message</a:t>
            </a: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64489" y="3648808"/>
            <a:ext cx="2042874" cy="2042874"/>
          </a:xfrm>
          <a:prstGeom prst="rect">
            <a:avLst/>
          </a:prstGeom>
        </p:spPr>
      </p:pic>
    </p:spTree>
    <p:custDataLst>
      <p:tags r:id="rId1"/>
    </p:custDataLst>
    <p:extLst>
      <p:ext uri="{BB962C8B-B14F-4D97-AF65-F5344CB8AC3E}">
        <p14:creationId xmlns:p14="http://schemas.microsoft.com/office/powerpoint/2010/main" val="94230280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Amazon SNS And SQS Comparison</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1844441946"/>
              </p:ext>
            </p:extLst>
          </p:nvPr>
        </p:nvGraphicFramePr>
        <p:xfrm>
          <a:off x="454123" y="2784040"/>
          <a:ext cx="10515017" cy="2964788"/>
        </p:xfrm>
        <a:graphic>
          <a:graphicData uri="http://schemas.openxmlformats.org/drawingml/2006/table">
            <a:tbl>
              <a:tblPr firstRow="1" bandRow="1">
                <a:tableStyleId>{5C22544A-7EE6-4342-B048-85BDC9FD1C3A}</a:tableStyleId>
              </a:tblPr>
              <a:tblGrid>
                <a:gridCol w="2948017">
                  <a:extLst>
                    <a:ext uri="{9D8B030D-6E8A-4147-A177-3AD203B41FA5}">
                      <a16:colId xmlns:a16="http://schemas.microsoft.com/office/drawing/2014/main" val="20000"/>
                    </a:ext>
                  </a:extLst>
                </a:gridCol>
                <a:gridCol w="3592650">
                  <a:extLst>
                    <a:ext uri="{9D8B030D-6E8A-4147-A177-3AD203B41FA5}">
                      <a16:colId xmlns:a16="http://schemas.microsoft.com/office/drawing/2014/main" val="20001"/>
                    </a:ext>
                  </a:extLst>
                </a:gridCol>
                <a:gridCol w="3974350">
                  <a:extLst>
                    <a:ext uri="{9D8B030D-6E8A-4147-A177-3AD203B41FA5}">
                      <a16:colId xmlns:a16="http://schemas.microsoft.com/office/drawing/2014/main" val="20002"/>
                    </a:ext>
                  </a:extLst>
                </a:gridCol>
              </a:tblGrid>
              <a:tr h="512091">
                <a:tc>
                  <a:txBody>
                    <a:bodyPr/>
                    <a:lstStyle/>
                    <a:p>
                      <a:pPr algn="r"/>
                      <a:endParaRPr lang="en-US" sz="2100">
                        <a:latin typeface="Amazon Ember" panose="020B0603020204020204" pitchFamily="34" charset="0"/>
                        <a:ea typeface="Amazon Ember" panose="020B0603020204020204" pitchFamily="34" charset="0"/>
                        <a:cs typeface="Amazon Ember" panose="020B0603020204020204" pitchFamily="34" charset="0"/>
                      </a:endParaRPr>
                    </a:p>
                  </a:txBody>
                  <a:tcPr marL="127906" marR="127906" marT="60960" marB="60960" anchor="ctr">
                    <a:noFill/>
                  </a:tcPr>
                </a:tc>
                <a:tc>
                  <a:txBody>
                    <a:bodyPr/>
                    <a:lstStyle/>
                    <a:p>
                      <a:pPr algn="ctr"/>
                      <a:r>
                        <a:rPr lang="en-US" sz="2100">
                          <a:latin typeface="Amazon Ember" panose="020B0603020204020204" pitchFamily="34" charset="0"/>
                          <a:ea typeface="Amazon Ember" panose="020B0603020204020204" pitchFamily="34" charset="0"/>
                          <a:cs typeface="Amazon Ember" panose="020B0603020204020204" pitchFamily="34" charset="0"/>
                        </a:rPr>
                        <a:t>Amazon SNS</a:t>
                      </a:r>
                    </a:p>
                  </a:txBody>
                  <a:tcPr marL="127906" marR="127906" marT="60960" marB="60960" anchor="ctr"/>
                </a:tc>
                <a:tc>
                  <a:txBody>
                    <a:bodyPr/>
                    <a:lstStyle/>
                    <a:p>
                      <a:pPr algn="ctr"/>
                      <a:r>
                        <a:rPr lang="en-US" sz="2100">
                          <a:latin typeface="Amazon Ember" panose="020B0603020204020204" pitchFamily="34" charset="0"/>
                          <a:ea typeface="Amazon Ember" panose="020B0603020204020204" pitchFamily="34" charset="0"/>
                          <a:cs typeface="Amazon Ember" panose="020B0603020204020204" pitchFamily="34" charset="0"/>
                        </a:rPr>
                        <a:t>Amazon SQS</a:t>
                      </a:r>
                    </a:p>
                  </a:txBody>
                  <a:tcPr marL="127906" marR="127906" marT="60960" marB="60960" anchor="ctr"/>
                </a:tc>
                <a:extLst>
                  <a:ext uri="{0D108BD9-81ED-4DB2-BD59-A6C34878D82A}">
                    <a16:rowId xmlns:a16="http://schemas.microsoft.com/office/drawing/2014/main" val="10000"/>
                  </a:ext>
                </a:extLst>
              </a:tr>
              <a:tr h="566903">
                <a:tc>
                  <a:txBody>
                    <a:bodyPr/>
                    <a:lstStyle/>
                    <a:p>
                      <a:pPr algn="r"/>
                      <a:r>
                        <a:rPr lang="en-US" sz="2100">
                          <a:latin typeface="Amazon Ember" panose="020B0603020204020204" pitchFamily="34" charset="0"/>
                          <a:ea typeface="Amazon Ember" panose="020B0603020204020204" pitchFamily="34" charset="0"/>
                          <a:cs typeface="Amazon Ember" panose="020B0603020204020204" pitchFamily="34" charset="0"/>
                        </a:rPr>
                        <a:t>Message persistence</a:t>
                      </a:r>
                    </a:p>
                  </a:txBody>
                  <a:tcPr marL="127906" marR="127906" marT="60960" marB="60960" anchor="ctr">
                    <a:noFill/>
                  </a:tcPr>
                </a:tc>
                <a:tc>
                  <a:txBody>
                    <a:bodyPr/>
                    <a:lstStyle/>
                    <a:p>
                      <a:pPr algn="ctr"/>
                      <a:r>
                        <a:rPr lang="en-US" sz="2100">
                          <a:latin typeface="Amazon Ember" panose="020B0603020204020204" pitchFamily="34" charset="0"/>
                          <a:ea typeface="Amazon Ember" panose="020B0603020204020204" pitchFamily="34" charset="0"/>
                          <a:cs typeface="Amazon Ember" panose="020B0603020204020204" pitchFamily="34" charset="0"/>
                        </a:rPr>
                        <a:t>No</a:t>
                      </a:r>
                    </a:p>
                  </a:txBody>
                  <a:tcPr marL="127906" marR="127906" marT="60960" marB="60960" anchor="ctr"/>
                </a:tc>
                <a:tc>
                  <a:txBody>
                    <a:bodyPr/>
                    <a:lstStyle/>
                    <a:p>
                      <a:pPr algn="ctr"/>
                      <a:r>
                        <a:rPr lang="en-US" sz="2100">
                          <a:latin typeface="Amazon Ember" panose="020B0603020204020204" pitchFamily="34" charset="0"/>
                          <a:ea typeface="Amazon Ember" panose="020B0603020204020204" pitchFamily="34" charset="0"/>
                          <a:cs typeface="Amazon Ember" panose="020B0603020204020204" pitchFamily="34" charset="0"/>
                        </a:rPr>
                        <a:t>Yes</a:t>
                      </a:r>
                    </a:p>
                  </a:txBody>
                  <a:tcPr marL="127906" marR="127906" marT="60960" marB="60960" anchor="ctr"/>
                </a:tc>
                <a:extLst>
                  <a:ext uri="{0D108BD9-81ED-4DB2-BD59-A6C34878D82A}">
                    <a16:rowId xmlns:a16="http://schemas.microsoft.com/office/drawing/2014/main" val="10001"/>
                  </a:ext>
                </a:extLst>
              </a:tr>
              <a:tr h="601472">
                <a:tc>
                  <a:txBody>
                    <a:bodyPr/>
                    <a:lstStyle/>
                    <a:p>
                      <a:pPr algn="r"/>
                      <a:r>
                        <a:rPr lang="en-US" sz="2100">
                          <a:latin typeface="Amazon Ember" panose="020B0603020204020204" pitchFamily="34" charset="0"/>
                          <a:ea typeface="Amazon Ember" panose="020B0603020204020204" pitchFamily="34" charset="0"/>
                          <a:cs typeface="Amazon Ember" panose="020B0603020204020204" pitchFamily="34" charset="0"/>
                        </a:rPr>
                        <a:t>Delivery</a:t>
                      </a:r>
                      <a:r>
                        <a:rPr lang="en-US" sz="2100" baseline="0">
                          <a:latin typeface="Amazon Ember" panose="020B0603020204020204" pitchFamily="34" charset="0"/>
                          <a:ea typeface="Amazon Ember" panose="020B0603020204020204" pitchFamily="34" charset="0"/>
                          <a:cs typeface="Amazon Ember" panose="020B0603020204020204" pitchFamily="34" charset="0"/>
                        </a:rPr>
                        <a:t> mechanism</a:t>
                      </a:r>
                      <a:endParaRPr lang="en-US" sz="2100">
                        <a:latin typeface="Amazon Ember" panose="020B0603020204020204" pitchFamily="34" charset="0"/>
                        <a:ea typeface="Amazon Ember" panose="020B0603020204020204" pitchFamily="34" charset="0"/>
                        <a:cs typeface="Amazon Ember" panose="020B0603020204020204" pitchFamily="34" charset="0"/>
                      </a:endParaRPr>
                    </a:p>
                  </a:txBody>
                  <a:tcPr marL="127906" marR="127906" marT="60960" marB="60960" anchor="ctr">
                    <a:noFill/>
                  </a:tcPr>
                </a:tc>
                <a:tc>
                  <a:txBody>
                    <a:bodyPr/>
                    <a:lstStyle/>
                    <a:p>
                      <a:pPr algn="ctr"/>
                      <a:r>
                        <a:rPr lang="en-US" sz="2100">
                          <a:latin typeface="Amazon Ember" panose="020B0603020204020204" pitchFamily="34" charset="0"/>
                          <a:ea typeface="Amazon Ember" panose="020B0603020204020204" pitchFamily="34" charset="0"/>
                          <a:cs typeface="Amazon Ember" panose="020B0603020204020204" pitchFamily="34" charset="0"/>
                        </a:rPr>
                        <a:t>Push (Passive)</a:t>
                      </a:r>
                    </a:p>
                  </a:txBody>
                  <a:tcPr marL="127906" marR="127906" marT="60960" marB="60960" anchor="ctr"/>
                </a:tc>
                <a:tc>
                  <a:txBody>
                    <a:bodyPr/>
                    <a:lstStyle/>
                    <a:p>
                      <a:pPr algn="ctr"/>
                      <a:r>
                        <a:rPr lang="en-US" sz="2100">
                          <a:latin typeface="Amazon Ember" panose="020B0603020204020204" pitchFamily="34" charset="0"/>
                          <a:ea typeface="Amazon Ember" panose="020B0603020204020204" pitchFamily="34" charset="0"/>
                          <a:cs typeface="Amazon Ember" panose="020B0603020204020204" pitchFamily="34" charset="0"/>
                        </a:rPr>
                        <a:t>Poll (Active)</a:t>
                      </a:r>
                    </a:p>
                  </a:txBody>
                  <a:tcPr marL="127906" marR="127906" marT="60960" marB="60960" anchor="ctr"/>
                </a:tc>
                <a:extLst>
                  <a:ext uri="{0D108BD9-81ED-4DB2-BD59-A6C34878D82A}">
                    <a16:rowId xmlns:a16="http://schemas.microsoft.com/office/drawing/2014/main" val="10002"/>
                  </a:ext>
                </a:extLst>
              </a:tr>
              <a:tr h="642161">
                <a:tc>
                  <a:txBody>
                    <a:bodyPr/>
                    <a:lstStyle/>
                    <a:p>
                      <a:pPr algn="r"/>
                      <a:r>
                        <a:rPr lang="en-US" sz="2100">
                          <a:latin typeface="Amazon Ember" panose="020B0603020204020204" pitchFamily="34" charset="0"/>
                          <a:ea typeface="Amazon Ember" panose="020B0603020204020204" pitchFamily="34" charset="0"/>
                          <a:cs typeface="Amazon Ember" panose="020B0603020204020204" pitchFamily="34" charset="0"/>
                        </a:rPr>
                        <a:t>Producer/consumer</a:t>
                      </a:r>
                    </a:p>
                  </a:txBody>
                  <a:tcPr marL="127906" marR="127906" marT="60960" marB="60960" anchor="ctr">
                    <a:noFill/>
                  </a:tcPr>
                </a:tc>
                <a:tc>
                  <a:txBody>
                    <a:bodyPr/>
                    <a:lstStyle/>
                    <a:p>
                      <a:pPr algn="ctr"/>
                      <a:r>
                        <a:rPr lang="en-US" sz="2100">
                          <a:latin typeface="Amazon Ember" panose="020B0603020204020204" pitchFamily="34" charset="0"/>
                          <a:ea typeface="Amazon Ember" panose="020B0603020204020204" pitchFamily="34" charset="0"/>
                          <a:cs typeface="Amazon Ember" panose="020B0603020204020204" pitchFamily="34" charset="0"/>
                        </a:rPr>
                        <a:t>Publish/subscribe</a:t>
                      </a:r>
                    </a:p>
                  </a:txBody>
                  <a:tcPr marL="127906" marR="127906" marT="60960" marB="60960" anchor="ctr"/>
                </a:tc>
                <a:tc>
                  <a:txBody>
                    <a:bodyPr/>
                    <a:lstStyle/>
                    <a:p>
                      <a:pPr algn="ctr"/>
                      <a:r>
                        <a:rPr lang="en-US" sz="2100">
                          <a:latin typeface="Amazon Ember" panose="020B0603020204020204" pitchFamily="34" charset="0"/>
                          <a:ea typeface="Amazon Ember" panose="020B0603020204020204" pitchFamily="34" charset="0"/>
                          <a:cs typeface="Amazon Ember" panose="020B0603020204020204" pitchFamily="34" charset="0"/>
                        </a:rPr>
                        <a:t>Send/receive</a:t>
                      </a:r>
                    </a:p>
                  </a:txBody>
                  <a:tcPr marL="127906" marR="127906" marT="60960" marB="60960" anchor="ctr"/>
                </a:tc>
                <a:extLst>
                  <a:ext uri="{0D108BD9-81ED-4DB2-BD59-A6C34878D82A}">
                    <a16:rowId xmlns:a16="http://schemas.microsoft.com/office/drawing/2014/main" val="10003"/>
                  </a:ext>
                </a:extLst>
              </a:tr>
              <a:tr h="642161">
                <a:tc>
                  <a:txBody>
                    <a:bodyPr/>
                    <a:lstStyle/>
                    <a:p>
                      <a:pPr algn="r"/>
                      <a:r>
                        <a:rPr lang="en-US" sz="2100">
                          <a:latin typeface="Amazon Ember" panose="020B0603020204020204" pitchFamily="34" charset="0"/>
                          <a:ea typeface="Amazon Ember" panose="020B0603020204020204" pitchFamily="34" charset="0"/>
                          <a:cs typeface="Amazon Ember" panose="020B0603020204020204" pitchFamily="34" charset="0"/>
                        </a:rPr>
                        <a:t>Distribution Model</a:t>
                      </a:r>
                    </a:p>
                  </a:txBody>
                  <a:tcPr marL="127906" marR="127906" marT="60960" marB="60960" anchor="ctr">
                    <a:noFill/>
                  </a:tcPr>
                </a:tc>
                <a:tc>
                  <a:txBody>
                    <a:bodyPr/>
                    <a:lstStyle/>
                    <a:p>
                      <a:pPr algn="ctr"/>
                      <a:r>
                        <a:rPr lang="en-US" sz="2100" baseline="0">
                          <a:latin typeface="Amazon Ember" panose="020B0603020204020204" pitchFamily="34" charset="0"/>
                          <a:ea typeface="Amazon Ember" panose="020B0603020204020204" pitchFamily="34" charset="0"/>
                          <a:cs typeface="Amazon Ember" panose="020B0603020204020204" pitchFamily="34" charset="0"/>
                        </a:rPr>
                        <a:t>One to Many</a:t>
                      </a:r>
                      <a:endParaRPr lang="en-US" sz="2100">
                        <a:latin typeface="Amazon Ember" panose="020B0603020204020204" pitchFamily="34" charset="0"/>
                        <a:ea typeface="Amazon Ember" panose="020B0603020204020204" pitchFamily="34" charset="0"/>
                        <a:cs typeface="Amazon Ember" panose="020B0603020204020204" pitchFamily="34" charset="0"/>
                      </a:endParaRPr>
                    </a:p>
                  </a:txBody>
                  <a:tcPr marL="127906" marR="127906" marT="60960" marB="60960" anchor="ctr"/>
                </a:tc>
                <a:tc>
                  <a:txBody>
                    <a:bodyPr/>
                    <a:lstStyle/>
                    <a:p>
                      <a:pPr algn="ctr"/>
                      <a:r>
                        <a:rPr lang="en-US" sz="2100" dirty="0">
                          <a:latin typeface="Amazon Ember" panose="020B0603020204020204" pitchFamily="34" charset="0"/>
                          <a:ea typeface="Amazon Ember" panose="020B0603020204020204" pitchFamily="34" charset="0"/>
                          <a:cs typeface="Amazon Ember" panose="020B0603020204020204" pitchFamily="34" charset="0"/>
                        </a:rPr>
                        <a:t>One to One</a:t>
                      </a:r>
                    </a:p>
                  </a:txBody>
                  <a:tcPr marL="127906" marR="127906" marT="60960" marB="60960" anchor="ctr"/>
                </a:tc>
                <a:extLst>
                  <a:ext uri="{0D108BD9-81ED-4DB2-BD59-A6C34878D82A}">
                    <a16:rowId xmlns:a16="http://schemas.microsoft.com/office/drawing/2014/main" val="10004"/>
                  </a:ext>
                </a:extLst>
              </a:tr>
            </a:tbl>
          </a:graphicData>
        </a:graphic>
      </p:graphicFrame>
      <p:sp>
        <p:nvSpPr>
          <p:cNvPr id="6" name="Content Placeholder 2"/>
          <p:cNvSpPr txBox="1">
            <a:spLocks/>
          </p:cNvSpPr>
          <p:nvPr/>
        </p:nvSpPr>
        <p:spPr>
          <a:xfrm>
            <a:off x="264555" y="1564908"/>
            <a:ext cx="12065990" cy="866384"/>
          </a:xfrm>
          <a:prstGeom prst="rect">
            <a:avLst/>
          </a:prstGeom>
        </p:spPr>
        <p:txBody>
          <a:bodyPr vert="horz" lIns="121920" tIns="60960" rIns="121920" bIns="60960" rtlCol="0">
            <a:normAutofit fontScale="92500"/>
          </a:bodyPr>
          <a:lstStyle>
            <a:lvl1pPr marL="342900" indent="-342900" algn="l" defTabSz="457200" rtl="0" eaLnBrk="1" latinLnBrk="0" hangingPunct="1">
              <a:spcBef>
                <a:spcPct val="20000"/>
              </a:spcBef>
              <a:buFontTx/>
              <a:buBlip>
                <a:blip r:embed="rId4"/>
              </a:buBlip>
              <a:defRPr sz="2400" b="0" i="0" kern="1200">
                <a:solidFill>
                  <a:schemeClr val="tx1"/>
                </a:solidFill>
                <a:latin typeface="Arial"/>
                <a:ea typeface="+mn-ea"/>
                <a:cs typeface="Arial"/>
              </a:defRPr>
            </a:lvl1pPr>
            <a:lvl2pPr marL="742950" indent="-285750" algn="l" defTabSz="457200" rtl="0" eaLnBrk="1" latinLnBrk="0" hangingPunct="1">
              <a:spcBef>
                <a:spcPct val="20000"/>
              </a:spcBef>
              <a:buClr>
                <a:schemeClr val="accent1"/>
              </a:buClr>
              <a:buFont typeface="Wingdings" panose="05000000000000000000" pitchFamily="2" charset="2"/>
              <a:buChar char="Ø"/>
              <a:defRPr sz="2000" b="0" i="0" kern="1200">
                <a:solidFill>
                  <a:schemeClr val="tx1"/>
                </a:solidFill>
                <a:latin typeface="Arial"/>
                <a:ea typeface="+mn-ea"/>
                <a:cs typeface="Arial"/>
              </a:defRPr>
            </a:lvl2pPr>
            <a:lvl3pPr marL="1143000" indent="-228600" algn="l" defTabSz="457200" rtl="0" eaLnBrk="1" latinLnBrk="0" hangingPunct="1">
              <a:spcBef>
                <a:spcPct val="20000"/>
              </a:spcBef>
              <a:buClr>
                <a:schemeClr val="accent1"/>
              </a:buClr>
              <a:buFont typeface="Arial"/>
              <a:buChar char="•"/>
              <a:defRPr sz="1800" b="0" i="0" kern="1200">
                <a:solidFill>
                  <a:schemeClr val="tx1"/>
                </a:solidFill>
                <a:latin typeface="Arial"/>
                <a:ea typeface="+mn-ea"/>
                <a:cs typeface="Arial"/>
              </a:defRPr>
            </a:lvl3pPr>
            <a:lvl4pPr marL="1371600" indent="0" algn="l" defTabSz="457200" rtl="0" eaLnBrk="1" latinLnBrk="0" hangingPunct="1">
              <a:spcBef>
                <a:spcPct val="20000"/>
              </a:spcBef>
              <a:buFont typeface="Arial"/>
              <a:buNone/>
              <a:defRPr sz="1600" b="0" i="0" kern="1200">
                <a:solidFill>
                  <a:srgbClr val="595A5D"/>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rgbClr val="595A5D"/>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3000" dirty="0">
                <a:latin typeface="Amazon Ember Light" panose="020B0403020204020204" pitchFamily="34" charset="0"/>
                <a:ea typeface="Amazon Ember Light" panose="020B0403020204020204" pitchFamily="34" charset="0"/>
                <a:cs typeface="Amazon Ember Light" panose="020B0403020204020204" pitchFamily="34" charset="0"/>
              </a:rPr>
              <a:t>Amazon SQS and Amazon SNS are both messaging services within AWS.</a:t>
            </a:r>
          </a:p>
          <a:p>
            <a:pPr marL="0" indent="0">
              <a:buNone/>
            </a:pP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Tree>
    <p:custDataLst>
      <p:tags r:id="rId1"/>
    </p:custDataLst>
    <p:extLst>
      <p:ext uri="{BB962C8B-B14F-4D97-AF65-F5344CB8AC3E}">
        <p14:creationId xmlns:p14="http://schemas.microsoft.com/office/powerpoint/2010/main" val="185185907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Use Case: Fan-Out</a:t>
            </a:r>
          </a:p>
        </p:txBody>
      </p:sp>
      <p:grpSp>
        <p:nvGrpSpPr>
          <p:cNvPr id="28" name="Group 427"/>
          <p:cNvGrpSpPr/>
          <p:nvPr/>
        </p:nvGrpSpPr>
        <p:grpSpPr>
          <a:xfrm>
            <a:off x="2367877" y="2592464"/>
            <a:ext cx="1007211" cy="1734157"/>
            <a:chOff x="0" y="0"/>
            <a:chExt cx="755406" cy="1300617"/>
          </a:xfrm>
        </p:grpSpPr>
        <p:sp>
          <p:nvSpPr>
            <p:cNvPr id="45" name="Shape 425"/>
            <p:cNvSpPr/>
            <p:nvPr/>
          </p:nvSpPr>
          <p:spPr>
            <a:xfrm>
              <a:off x="0" y="0"/>
              <a:ext cx="755407" cy="1138117"/>
            </a:xfrm>
            <a:prstGeom prst="rect">
              <a:avLst/>
            </a:prstGeom>
            <a:solidFill>
              <a:srgbClr val="FFFFFF"/>
            </a:solidFill>
            <a:ln w="12700" cap="flat">
              <a:noFill/>
              <a:miter lim="400000"/>
            </a:ln>
            <a:effectLst/>
          </p:spPr>
          <p:txBody>
            <a:bodyPr wrap="square" lIns="0" tIns="0" rIns="0" bIns="0" numCol="1" anchor="ctr">
              <a:noAutofit/>
            </a:bodyPr>
            <a:lstStyle/>
            <a:p>
              <a:pPr lvl="0"/>
              <a:endParaRPr sz="2400">
                <a:latin typeface="Amazon Ember" panose="020B0603020204020204" pitchFamily="34" charset="0"/>
                <a:ea typeface="Amazon Ember" panose="020B0603020204020204" pitchFamily="34" charset="0"/>
                <a:cs typeface="Amazon Ember" panose="020B0603020204020204" pitchFamily="34" charset="0"/>
              </a:endParaRPr>
            </a:p>
          </p:txBody>
        </p:sp>
        <p:pic>
          <p:nvPicPr>
            <p:cNvPr id="46" name="pasted-image.png"/>
            <p:cNvPicPr/>
            <p:nvPr/>
          </p:nvPicPr>
          <p:blipFill>
            <a:blip r:embed="rId4">
              <a:extLst/>
            </a:blip>
            <a:stretch>
              <a:fillRect/>
            </a:stretch>
          </p:blipFill>
          <p:spPr>
            <a:xfrm>
              <a:off x="0" y="60766"/>
              <a:ext cx="755407" cy="1239852"/>
            </a:xfrm>
            <a:prstGeom prst="rect">
              <a:avLst/>
            </a:prstGeom>
            <a:ln w="12700" cap="flat">
              <a:noFill/>
              <a:miter lim="400000"/>
            </a:ln>
            <a:effectLst/>
          </p:spPr>
        </p:pic>
      </p:grpSp>
      <p:sp>
        <p:nvSpPr>
          <p:cNvPr id="30" name="Shape 429"/>
          <p:cNvSpPr/>
          <p:nvPr/>
        </p:nvSpPr>
        <p:spPr>
          <a:xfrm>
            <a:off x="1581268" y="4190977"/>
            <a:ext cx="2771593" cy="615553"/>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lgn="ctr">
              <a:defRPr sz="1500"/>
            </a:lvl1pPr>
          </a:lstStyle>
          <a:p>
            <a:pPr lvl="0">
              <a:defRPr sz="1800">
                <a:solidFill>
                  <a:srgbClr val="000000"/>
                </a:solidFill>
              </a:defRPr>
            </a:pPr>
            <a:r>
              <a:rPr lang="en-US" sz="2000">
                <a:latin typeface="Amazon Ember" panose="020B0603020204020204" pitchFamily="34" charset="0"/>
                <a:ea typeface="Amazon Ember" panose="020B0603020204020204" pitchFamily="34" charset="0"/>
                <a:cs typeface="Amazon Ember" panose="020B0603020204020204" pitchFamily="34" charset="0"/>
              </a:rPr>
              <a:t>Notification that image </a:t>
            </a:r>
            <a:br>
              <a:rPr lang="en-US" sz="2000">
                <a:latin typeface="Amazon Ember" panose="020B0603020204020204" pitchFamily="34" charset="0"/>
                <a:ea typeface="Amazon Ember" panose="020B0603020204020204" pitchFamily="34" charset="0"/>
                <a:cs typeface="Amazon Ember" panose="020B0603020204020204" pitchFamily="34" charset="0"/>
              </a:rPr>
            </a:br>
            <a:r>
              <a:rPr lang="en-US" sz="2000">
                <a:latin typeface="Amazon Ember" panose="020B0603020204020204" pitchFamily="34" charset="0"/>
                <a:ea typeface="Amazon Ember" panose="020B0603020204020204" pitchFamily="34" charset="0"/>
                <a:cs typeface="Amazon Ember" panose="020B0603020204020204" pitchFamily="34" charset="0"/>
              </a:rPr>
              <a:t>has been uploaded</a:t>
            </a:r>
            <a:endParaRPr sz="2000">
              <a:latin typeface="Amazon Ember" panose="020B0603020204020204" pitchFamily="34" charset="0"/>
              <a:ea typeface="Amazon Ember" panose="020B0603020204020204" pitchFamily="34" charset="0"/>
              <a:cs typeface="Amazon Ember" panose="020B0603020204020204" pitchFamily="34" charset="0"/>
            </a:endParaRPr>
          </a:p>
        </p:txBody>
      </p:sp>
      <p:sp>
        <p:nvSpPr>
          <p:cNvPr id="33" name="Shape 432"/>
          <p:cNvSpPr/>
          <p:nvPr/>
        </p:nvSpPr>
        <p:spPr>
          <a:xfrm>
            <a:off x="4452562" y="4725386"/>
            <a:ext cx="1285608" cy="369332"/>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lgn="ctr">
              <a:defRPr sz="1500"/>
            </a:lvl1pPr>
          </a:lstStyle>
          <a:p>
            <a:pPr lvl="0">
              <a:defRPr sz="1800">
                <a:solidFill>
                  <a:srgbClr val="000000"/>
                </a:solidFill>
              </a:defRPr>
            </a:pPr>
            <a:r>
              <a:rPr sz="2000" b="1">
                <a:latin typeface="Amazon Ember" panose="020B0603020204020204" pitchFamily="34" charset="0"/>
                <a:ea typeface="Amazon Ember" panose="020B0603020204020204" pitchFamily="34" charset="0"/>
                <a:cs typeface="Amazon Ember" panose="020B0603020204020204" pitchFamily="34" charset="0"/>
              </a:rPr>
              <a:t>SNS </a:t>
            </a:r>
            <a:r>
              <a:rPr lang="en-US" sz="2400" b="1">
                <a:latin typeface="Amazon Ember" panose="020B0603020204020204" pitchFamily="34" charset="0"/>
                <a:ea typeface="Amazon Ember" panose="020B0603020204020204" pitchFamily="34" charset="0"/>
                <a:cs typeface="Amazon Ember" panose="020B0603020204020204" pitchFamily="34" charset="0"/>
              </a:rPr>
              <a:t>topic</a:t>
            </a:r>
            <a:endParaRPr sz="2000" b="1">
              <a:latin typeface="Amazon Ember" panose="020B0603020204020204" pitchFamily="34" charset="0"/>
              <a:ea typeface="Amazon Ember" panose="020B0603020204020204" pitchFamily="34" charset="0"/>
              <a:cs typeface="Amazon Ember" panose="020B0603020204020204" pitchFamily="34" charset="0"/>
            </a:endParaRPr>
          </a:p>
        </p:txBody>
      </p:sp>
      <p:pic>
        <p:nvPicPr>
          <p:cNvPr id="34" name="image87.png" descr="SQS-Queque.png"/>
          <p:cNvPicPr/>
          <p:nvPr/>
        </p:nvPicPr>
        <p:blipFill>
          <a:blip r:embed="rId5">
            <a:extLst/>
          </a:blip>
          <a:stretch>
            <a:fillRect/>
          </a:stretch>
        </p:blipFill>
        <p:spPr>
          <a:xfrm>
            <a:off x="7951520" y="1931288"/>
            <a:ext cx="1565841" cy="1565843"/>
          </a:xfrm>
          <a:prstGeom prst="rect">
            <a:avLst/>
          </a:prstGeom>
          <a:ln w="12700">
            <a:miter lim="400000"/>
          </a:ln>
        </p:spPr>
      </p:pic>
      <p:pic>
        <p:nvPicPr>
          <p:cNvPr id="35" name="image87.png" descr="SQS-Queque.png"/>
          <p:cNvPicPr/>
          <p:nvPr/>
        </p:nvPicPr>
        <p:blipFill>
          <a:blip r:embed="rId5">
            <a:extLst/>
          </a:blip>
          <a:stretch>
            <a:fillRect/>
          </a:stretch>
        </p:blipFill>
        <p:spPr>
          <a:xfrm>
            <a:off x="7972415" y="3321727"/>
            <a:ext cx="1565841" cy="1565841"/>
          </a:xfrm>
          <a:prstGeom prst="rect">
            <a:avLst/>
          </a:prstGeom>
          <a:ln w="12700">
            <a:miter lim="400000"/>
          </a:ln>
        </p:spPr>
      </p:pic>
      <p:pic>
        <p:nvPicPr>
          <p:cNvPr id="36" name="image87.png" descr="SQS-Queque.png"/>
          <p:cNvPicPr/>
          <p:nvPr/>
        </p:nvPicPr>
        <p:blipFill>
          <a:blip r:embed="rId5">
            <a:extLst/>
          </a:blip>
          <a:stretch>
            <a:fillRect/>
          </a:stretch>
        </p:blipFill>
        <p:spPr>
          <a:xfrm>
            <a:off x="7951520" y="4776089"/>
            <a:ext cx="1565841" cy="1565841"/>
          </a:xfrm>
          <a:prstGeom prst="rect">
            <a:avLst/>
          </a:prstGeom>
          <a:ln w="12700">
            <a:miter lim="400000"/>
          </a:ln>
        </p:spPr>
      </p:pic>
      <p:sp>
        <p:nvSpPr>
          <p:cNvPr id="37" name="Shape 436"/>
          <p:cNvSpPr/>
          <p:nvPr/>
        </p:nvSpPr>
        <p:spPr>
          <a:xfrm>
            <a:off x="7951341" y="6204582"/>
            <a:ext cx="1599797" cy="369332"/>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lgn="ctr">
              <a:defRPr sz="1500"/>
            </a:lvl1pPr>
          </a:lstStyle>
          <a:p>
            <a:pPr lvl="0">
              <a:defRPr sz="1800">
                <a:solidFill>
                  <a:srgbClr val="000000"/>
                </a:solidFill>
              </a:defRPr>
            </a:pPr>
            <a:r>
              <a:rPr sz="2000" b="1">
                <a:latin typeface="Amazon Ember" panose="020B0603020204020204" pitchFamily="34" charset="0"/>
                <a:ea typeface="Amazon Ember" panose="020B0603020204020204" pitchFamily="34" charset="0"/>
                <a:cs typeface="Amazon Ember" panose="020B0603020204020204" pitchFamily="34" charset="0"/>
              </a:rPr>
              <a:t>SQS </a:t>
            </a:r>
            <a:r>
              <a:rPr lang="en-US" sz="2400" b="1">
                <a:latin typeface="Amazon Ember" panose="020B0603020204020204" pitchFamily="34" charset="0"/>
                <a:ea typeface="Amazon Ember" panose="020B0603020204020204" pitchFamily="34" charset="0"/>
                <a:cs typeface="Amazon Ember" panose="020B0603020204020204" pitchFamily="34" charset="0"/>
              </a:rPr>
              <a:t>queues</a:t>
            </a:r>
            <a:endParaRPr sz="2000" b="1">
              <a:latin typeface="Amazon Ember" panose="020B0603020204020204" pitchFamily="34" charset="0"/>
              <a:ea typeface="Amazon Ember" panose="020B0603020204020204" pitchFamily="34" charset="0"/>
              <a:cs typeface="Amazon Ember" panose="020B0603020204020204" pitchFamily="34" charset="0"/>
            </a:endParaRPr>
          </a:p>
        </p:txBody>
      </p:sp>
      <p:sp>
        <p:nvSpPr>
          <p:cNvPr id="42" name="Shape 441"/>
          <p:cNvSpPr/>
          <p:nvPr/>
        </p:nvSpPr>
        <p:spPr>
          <a:xfrm>
            <a:off x="9623272" y="2369538"/>
            <a:ext cx="1720277" cy="615553"/>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lvl1pPr>
              <a:defRPr sz="1500"/>
            </a:lvl1pPr>
          </a:lstStyle>
          <a:p>
            <a:pPr lvl="0">
              <a:defRPr sz="1800">
                <a:solidFill>
                  <a:srgbClr val="000000"/>
                </a:solidFill>
              </a:defRPr>
            </a:pPr>
            <a:r>
              <a:rPr sz="2000">
                <a:latin typeface="Amazon Ember" panose="020B0603020204020204" pitchFamily="34" charset="0"/>
                <a:ea typeface="Amazon Ember" panose="020B0603020204020204" pitchFamily="34" charset="0"/>
                <a:cs typeface="Amazon Ember" panose="020B0603020204020204" pitchFamily="34" charset="0"/>
              </a:rPr>
              <a:t>Generate thumbnail</a:t>
            </a:r>
          </a:p>
        </p:txBody>
      </p:sp>
      <p:sp>
        <p:nvSpPr>
          <p:cNvPr id="43" name="Shape 442"/>
          <p:cNvSpPr/>
          <p:nvPr/>
        </p:nvSpPr>
        <p:spPr>
          <a:xfrm>
            <a:off x="9623272" y="3791938"/>
            <a:ext cx="1720277" cy="615553"/>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lvl1pPr>
              <a:defRPr sz="1500"/>
            </a:lvl1pPr>
          </a:lstStyle>
          <a:p>
            <a:pPr lvl="0">
              <a:defRPr sz="1800">
                <a:solidFill>
                  <a:srgbClr val="000000"/>
                </a:solidFill>
              </a:defRPr>
            </a:pPr>
            <a:r>
              <a:rPr lang="en-US" sz="2000">
                <a:latin typeface="Amazon Ember" panose="020B0603020204020204" pitchFamily="34" charset="0"/>
                <a:ea typeface="Amazon Ember" panose="020B0603020204020204" pitchFamily="34" charset="0"/>
                <a:cs typeface="Amazon Ember" panose="020B0603020204020204" pitchFamily="34" charset="0"/>
              </a:rPr>
              <a:t>Size for mobile</a:t>
            </a:r>
            <a:endParaRPr sz="2000">
              <a:latin typeface="Amazon Ember" panose="020B0603020204020204" pitchFamily="34" charset="0"/>
              <a:ea typeface="Amazon Ember" panose="020B0603020204020204" pitchFamily="34" charset="0"/>
              <a:cs typeface="Amazon Ember" panose="020B0603020204020204" pitchFamily="34" charset="0"/>
            </a:endParaRPr>
          </a:p>
        </p:txBody>
      </p:sp>
      <p:sp>
        <p:nvSpPr>
          <p:cNvPr id="44" name="Shape 443"/>
          <p:cNvSpPr/>
          <p:nvPr/>
        </p:nvSpPr>
        <p:spPr>
          <a:xfrm>
            <a:off x="9623272" y="5336449"/>
            <a:ext cx="1720277" cy="307777"/>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lvl1pPr>
              <a:defRPr sz="1500"/>
            </a:lvl1pPr>
          </a:lstStyle>
          <a:p>
            <a:pPr lvl="0">
              <a:defRPr sz="1800">
                <a:solidFill>
                  <a:srgbClr val="000000"/>
                </a:solidFill>
              </a:defRPr>
            </a:pPr>
            <a:r>
              <a:rPr lang="en-US" sz="2000">
                <a:latin typeface="Amazon Ember" panose="020B0603020204020204" pitchFamily="34" charset="0"/>
                <a:ea typeface="Amazon Ember" panose="020B0603020204020204" pitchFamily="34" charset="0"/>
                <a:cs typeface="Amazon Ember" panose="020B0603020204020204" pitchFamily="34" charset="0"/>
              </a:rPr>
              <a:t>Size for web</a:t>
            </a:r>
            <a:endParaRPr sz="2000">
              <a:latin typeface="Amazon Ember" panose="020B0603020204020204" pitchFamily="34" charset="0"/>
              <a:ea typeface="Amazon Ember" panose="020B0603020204020204" pitchFamily="34" charset="0"/>
              <a:cs typeface="Amazon Ember" panose="020B0603020204020204" pitchFamily="34" charset="0"/>
            </a:endParaRPr>
          </a:p>
        </p:txBody>
      </p:sp>
      <p:pic>
        <p:nvPicPr>
          <p:cNvPr id="27" name="image94.png" descr="Mobile-Client.png"/>
          <p:cNvPicPr/>
          <p:nvPr/>
        </p:nvPicPr>
        <p:blipFill>
          <a:blip r:embed="rId6">
            <a:extLst/>
          </a:blip>
          <a:stretch>
            <a:fillRect/>
          </a:stretch>
        </p:blipFill>
        <p:spPr>
          <a:xfrm>
            <a:off x="456475" y="3355639"/>
            <a:ext cx="1498017" cy="1498017"/>
          </a:xfrm>
          <a:prstGeom prst="rect">
            <a:avLst/>
          </a:prstGeom>
          <a:ln w="12700">
            <a:miter lim="400000"/>
          </a:ln>
        </p:spPr>
      </p:pic>
      <p:cxnSp>
        <p:nvCxnSpPr>
          <p:cNvPr id="50" name="Elbow Connector 49"/>
          <p:cNvCxnSpPr/>
          <p:nvPr/>
        </p:nvCxnSpPr>
        <p:spPr>
          <a:xfrm flipV="1">
            <a:off x="5955503" y="2483174"/>
            <a:ext cx="1996016" cy="1308764"/>
          </a:xfrm>
          <a:prstGeom prst="bentConnector3">
            <a:avLst>
              <a:gd name="adj1" fmla="val 38894"/>
            </a:avLst>
          </a:prstGeom>
          <a:ln w="28575">
            <a:solidFill>
              <a:schemeClr val="accent6">
                <a:lumMod val="7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55" name="Elbow Connector 54"/>
          <p:cNvCxnSpPr/>
          <p:nvPr/>
        </p:nvCxnSpPr>
        <p:spPr>
          <a:xfrm>
            <a:off x="5955504" y="4407490"/>
            <a:ext cx="1923700" cy="1418859"/>
          </a:xfrm>
          <a:prstGeom prst="bentConnector3">
            <a:avLst>
              <a:gd name="adj1" fmla="val 42318"/>
            </a:avLst>
          </a:prstGeom>
          <a:ln w="28575">
            <a:solidFill>
              <a:schemeClr val="accent6">
                <a:lumMod val="7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61" name="Straight Arrow Connector 60"/>
          <p:cNvCxnSpPr/>
          <p:nvPr/>
        </p:nvCxnSpPr>
        <p:spPr>
          <a:xfrm flipV="1">
            <a:off x="5955503" y="4252869"/>
            <a:ext cx="2029611" cy="3"/>
          </a:xfrm>
          <a:prstGeom prst="straightConnector1">
            <a:avLst/>
          </a:prstGeom>
          <a:ln w="28575">
            <a:solidFill>
              <a:schemeClr val="accent6">
                <a:lumMod val="7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68" name="Elbow Connector 67"/>
          <p:cNvCxnSpPr>
            <a:stCxn id="34" idx="1"/>
          </p:cNvCxnSpPr>
          <p:nvPr/>
        </p:nvCxnSpPr>
        <p:spPr>
          <a:xfrm rot="10800000" flipV="1">
            <a:off x="5955503" y="2714209"/>
            <a:ext cx="1996016" cy="1390437"/>
          </a:xfrm>
          <a:prstGeom prst="bentConnector3">
            <a:avLst/>
          </a:prstGeom>
          <a:ln w="28575">
            <a:solidFill>
              <a:srgbClr val="0070C0"/>
            </a:solidFill>
            <a:tailEnd type="triangle"/>
          </a:ln>
        </p:spPr>
        <p:style>
          <a:lnRef idx="2">
            <a:schemeClr val="accent1"/>
          </a:lnRef>
          <a:fillRef idx="0">
            <a:schemeClr val="accent1"/>
          </a:fillRef>
          <a:effectRef idx="1">
            <a:schemeClr val="accent1"/>
          </a:effectRef>
          <a:fontRef idx="minor">
            <a:schemeClr val="tx1"/>
          </a:fontRef>
        </p:style>
      </p:cxnSp>
      <p:cxnSp>
        <p:nvCxnSpPr>
          <p:cNvPr id="71" name="Straight Arrow Connector 70"/>
          <p:cNvCxnSpPr>
            <a:stCxn id="35" idx="1"/>
          </p:cNvCxnSpPr>
          <p:nvPr/>
        </p:nvCxnSpPr>
        <p:spPr>
          <a:xfrm flipH="1" flipV="1">
            <a:off x="5955504" y="4104647"/>
            <a:ext cx="2016911" cy="1"/>
          </a:xfrm>
          <a:prstGeom prst="straightConnector1">
            <a:avLst/>
          </a:prstGeom>
          <a:ln w="28575">
            <a:solidFill>
              <a:srgbClr val="0070C0"/>
            </a:solidFill>
            <a:tailEnd type="triangle"/>
          </a:ln>
        </p:spPr>
        <p:style>
          <a:lnRef idx="2">
            <a:schemeClr val="accent1"/>
          </a:lnRef>
          <a:fillRef idx="0">
            <a:schemeClr val="accent1"/>
          </a:fillRef>
          <a:effectRef idx="1">
            <a:schemeClr val="accent1"/>
          </a:effectRef>
          <a:fontRef idx="minor">
            <a:schemeClr val="tx1"/>
          </a:fontRef>
        </p:style>
      </p:cxnSp>
      <p:cxnSp>
        <p:nvCxnSpPr>
          <p:cNvPr id="74" name="Elbow Connector 73"/>
          <p:cNvCxnSpPr>
            <a:stCxn id="36" idx="1"/>
          </p:cNvCxnSpPr>
          <p:nvPr/>
        </p:nvCxnSpPr>
        <p:spPr>
          <a:xfrm rot="10800000">
            <a:off x="5955503" y="4104646"/>
            <a:ext cx="1996016" cy="1454363"/>
          </a:xfrm>
          <a:prstGeom prst="bentConnector3">
            <a:avLst/>
          </a:prstGeom>
          <a:ln w="28575">
            <a:solidFill>
              <a:srgbClr val="0070C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0" name="Straight Arrow Connector 79"/>
          <p:cNvCxnSpPr/>
          <p:nvPr/>
        </p:nvCxnSpPr>
        <p:spPr>
          <a:xfrm>
            <a:off x="1743437" y="4104646"/>
            <a:ext cx="2491789" cy="0"/>
          </a:xfrm>
          <a:prstGeom prst="straightConnector1">
            <a:avLst/>
          </a:prstGeom>
          <a:ln w="28575">
            <a:solidFill>
              <a:schemeClr val="accent6">
                <a:lumMod val="7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24" name="Shape 436"/>
          <p:cNvSpPr/>
          <p:nvPr/>
        </p:nvSpPr>
        <p:spPr>
          <a:xfrm>
            <a:off x="6099784" y="1543248"/>
            <a:ext cx="1822615" cy="369332"/>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lgn="ctr">
              <a:defRPr sz="1500"/>
            </a:lvl1pPr>
          </a:lstStyle>
          <a:p>
            <a:pPr lvl="0">
              <a:defRPr sz="1800">
                <a:solidFill>
                  <a:srgbClr val="000000"/>
                </a:solidFill>
              </a:defRPr>
            </a:pPr>
            <a:r>
              <a:rPr lang="en-US" sz="2400" b="1">
                <a:latin typeface="Amazon Ember" panose="020B0603020204020204" pitchFamily="34" charset="0"/>
                <a:ea typeface="Amazon Ember" panose="020B0603020204020204" pitchFamily="34" charset="0"/>
                <a:cs typeface="Amazon Ember" panose="020B0603020204020204" pitchFamily="34" charset="0"/>
              </a:rPr>
              <a:t>Subscription</a:t>
            </a:r>
            <a:endParaRPr sz="2000" b="1">
              <a:latin typeface="Amazon Ember" panose="020B0603020204020204" pitchFamily="34" charset="0"/>
              <a:ea typeface="Amazon Ember" panose="020B0603020204020204" pitchFamily="34" charset="0"/>
              <a:cs typeface="Amazon Ember" panose="020B0603020204020204" pitchFamily="34" charset="0"/>
            </a:endParaRPr>
          </a:p>
        </p:txBody>
      </p:sp>
      <p:pic>
        <p:nvPicPr>
          <p:cNvPr id="29" name="Picture 2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389663" y="3655194"/>
            <a:ext cx="1434247" cy="909520"/>
          </a:xfrm>
          <a:prstGeom prst="rect">
            <a:avLst/>
          </a:prstGeom>
        </p:spPr>
      </p:pic>
    </p:spTree>
    <p:custDataLst>
      <p:tags r:id="rId1"/>
    </p:custDataLst>
    <p:extLst>
      <p:ext uri="{BB962C8B-B14F-4D97-AF65-F5344CB8AC3E}">
        <p14:creationId xmlns:p14="http://schemas.microsoft.com/office/powerpoint/2010/main" val="60931936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End-to-End Scenario</a:t>
            </a:r>
          </a:p>
        </p:txBody>
      </p:sp>
      <p:sp>
        <p:nvSpPr>
          <p:cNvPr id="67" name="TextBox 66"/>
          <p:cNvSpPr txBox="1"/>
          <p:nvPr/>
        </p:nvSpPr>
        <p:spPr>
          <a:xfrm>
            <a:off x="2474960" y="1978140"/>
            <a:ext cx="1786373" cy="297454"/>
          </a:xfrm>
          <a:prstGeom prst="rect">
            <a:avLst/>
          </a:prstGeom>
          <a:noFill/>
        </p:spPr>
        <p:txBody>
          <a:bodyPr wrap="square" rtlCol="0">
            <a:spAutoFit/>
          </a:bodyPr>
          <a:lstStyle/>
          <a:p>
            <a:pPr algn="ctr"/>
            <a:r>
              <a:rPr lang="en-US" sz="1333">
                <a:latin typeface="Amazon Ember" panose="020B0603020204020204" pitchFamily="34" charset="0"/>
                <a:ea typeface="Amazon Ember" panose="020B0603020204020204" pitchFamily="34" charset="0"/>
                <a:cs typeface="Amazon Ember" panose="020B0603020204020204" pitchFamily="34" charset="0"/>
              </a:rPr>
              <a:t>S3 bucket for ingest</a:t>
            </a:r>
          </a:p>
        </p:txBody>
      </p:sp>
      <p:cxnSp>
        <p:nvCxnSpPr>
          <p:cNvPr id="10" name="Straight Arrow Connector 9"/>
          <p:cNvCxnSpPr/>
          <p:nvPr/>
        </p:nvCxnSpPr>
        <p:spPr>
          <a:xfrm flipV="1">
            <a:off x="1423017" y="2851969"/>
            <a:ext cx="1540317" cy="1378127"/>
          </a:xfrm>
          <a:prstGeom prst="straightConnector1">
            <a:avLst/>
          </a:prstGeom>
          <a:ln w="38100">
            <a:solidFill>
              <a:srgbClr val="08A1D9"/>
            </a:solidFill>
            <a:tailEnd type="arrow"/>
          </a:ln>
        </p:spPr>
        <p:style>
          <a:lnRef idx="2">
            <a:schemeClr val="accent1"/>
          </a:lnRef>
          <a:fillRef idx="0">
            <a:schemeClr val="accent1"/>
          </a:fillRef>
          <a:effectRef idx="1">
            <a:schemeClr val="accent1"/>
          </a:effectRef>
          <a:fontRef idx="minor">
            <a:schemeClr val="tx1"/>
          </a:fontRef>
        </p:style>
      </p:cxnSp>
      <p:sp>
        <p:nvSpPr>
          <p:cNvPr id="63" name="TextBox 62"/>
          <p:cNvSpPr txBox="1"/>
          <p:nvPr/>
        </p:nvSpPr>
        <p:spPr>
          <a:xfrm>
            <a:off x="10402251" y="1262759"/>
            <a:ext cx="1528897" cy="912814"/>
          </a:xfrm>
          <a:prstGeom prst="rect">
            <a:avLst/>
          </a:prstGeom>
          <a:noFill/>
        </p:spPr>
        <p:txBody>
          <a:bodyPr wrap="square" rtlCol="0">
            <a:spAutoFit/>
          </a:bodyPr>
          <a:lstStyle/>
          <a:p>
            <a:r>
              <a:rPr lang="en-US" sz="1333">
                <a:latin typeface="Amazon Ember" panose="020B0603020204020204" pitchFamily="34" charset="0"/>
                <a:ea typeface="Amazon Ember" panose="020B0603020204020204" pitchFamily="34" charset="0"/>
                <a:cs typeface="Amazon Ember" panose="020B0603020204020204" pitchFamily="34" charset="0"/>
              </a:rPr>
              <a:t>Amazon S3 bucket to serve content to CloudFront</a:t>
            </a:r>
          </a:p>
        </p:txBody>
      </p:sp>
      <p:cxnSp>
        <p:nvCxnSpPr>
          <p:cNvPr id="16" name="Straight Arrow Connector 15"/>
          <p:cNvCxnSpPr>
            <a:stCxn id="73" idx="3"/>
            <a:endCxn id="42" idx="1"/>
          </p:cNvCxnSpPr>
          <p:nvPr/>
        </p:nvCxnSpPr>
        <p:spPr>
          <a:xfrm flipV="1">
            <a:off x="6077444" y="3673402"/>
            <a:ext cx="901003" cy="54033"/>
          </a:xfrm>
          <a:prstGeom prst="straightConnector1">
            <a:avLst/>
          </a:prstGeom>
          <a:ln w="28575">
            <a:solidFill>
              <a:schemeClr val="accent4">
                <a:lumMod val="75000"/>
              </a:schemeClr>
            </a:solidFill>
            <a:headEnd type="arrow"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a:stCxn id="76" idx="3"/>
            <a:endCxn id="37" idx="1"/>
          </p:cNvCxnSpPr>
          <p:nvPr/>
        </p:nvCxnSpPr>
        <p:spPr>
          <a:xfrm>
            <a:off x="6096204" y="5655678"/>
            <a:ext cx="857903" cy="317436"/>
          </a:xfrm>
          <a:prstGeom prst="straightConnector1">
            <a:avLst/>
          </a:prstGeom>
          <a:ln w="28575">
            <a:solidFill>
              <a:schemeClr val="accent4">
                <a:lumMod val="75000"/>
              </a:schemeClr>
            </a:solidFill>
            <a:headEnd type="arrow"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75" idx="3"/>
            <a:endCxn id="47" idx="1"/>
          </p:cNvCxnSpPr>
          <p:nvPr/>
        </p:nvCxnSpPr>
        <p:spPr>
          <a:xfrm>
            <a:off x="6088577" y="4701125"/>
            <a:ext cx="2464237" cy="25771"/>
          </a:xfrm>
          <a:prstGeom prst="straightConnector1">
            <a:avLst/>
          </a:prstGeom>
          <a:ln w="28575">
            <a:solidFill>
              <a:schemeClr val="accent4">
                <a:lumMod val="75000"/>
              </a:schemeClr>
            </a:solidFill>
            <a:headEnd type="arrow" w="med" len="med"/>
            <a:tailEnd type="none" w="med" len="med"/>
          </a:ln>
        </p:spPr>
        <p:style>
          <a:lnRef idx="2">
            <a:schemeClr val="accent1"/>
          </a:lnRef>
          <a:fillRef idx="0">
            <a:schemeClr val="accent1"/>
          </a:fillRef>
          <a:effectRef idx="1">
            <a:schemeClr val="accent1"/>
          </a:effectRef>
          <a:fontRef idx="minor">
            <a:schemeClr val="tx1"/>
          </a:fontRef>
        </p:style>
      </p:cxnSp>
      <p:sp>
        <p:nvSpPr>
          <p:cNvPr id="59" name="TextBox 58"/>
          <p:cNvSpPr txBox="1"/>
          <p:nvPr/>
        </p:nvSpPr>
        <p:spPr>
          <a:xfrm>
            <a:off x="238540" y="2013320"/>
            <a:ext cx="1932799" cy="502573"/>
          </a:xfrm>
          <a:prstGeom prst="rect">
            <a:avLst/>
          </a:prstGeom>
          <a:noFill/>
        </p:spPr>
        <p:txBody>
          <a:bodyPr wrap="square" rtlCol="0">
            <a:spAutoFit/>
          </a:bodyPr>
          <a:lstStyle/>
          <a:p>
            <a:pPr algn="ctr"/>
            <a:r>
              <a:rPr lang="en-US" sz="1333">
                <a:latin typeface="Amazon Ember" panose="020B0603020204020204" pitchFamily="34" charset="0"/>
                <a:ea typeface="Amazon Ember" panose="020B0603020204020204" pitchFamily="34" charset="0"/>
                <a:cs typeface="Amazon Ember" panose="020B0603020204020204" pitchFamily="34" charset="0"/>
              </a:rPr>
              <a:t>CloudFront Download Distribution</a:t>
            </a:r>
          </a:p>
        </p:txBody>
      </p:sp>
      <p:cxnSp>
        <p:nvCxnSpPr>
          <p:cNvPr id="28" name="Straight Arrow Connector 27"/>
          <p:cNvCxnSpPr>
            <a:stCxn id="64" idx="1"/>
            <a:endCxn id="72" idx="3"/>
          </p:cNvCxnSpPr>
          <p:nvPr/>
        </p:nvCxnSpPr>
        <p:spPr>
          <a:xfrm flipH="1">
            <a:off x="1611623" y="1775217"/>
            <a:ext cx="7983329" cy="4607"/>
          </a:xfrm>
          <a:prstGeom prst="straightConnector1">
            <a:avLst/>
          </a:prstGeom>
          <a:ln w="28575">
            <a:solidFill>
              <a:schemeClr val="tx1">
                <a:lumMod val="85000"/>
                <a:lumOff val="1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a:stCxn id="59" idx="2"/>
            <a:endCxn id="82" idx="0"/>
          </p:cNvCxnSpPr>
          <p:nvPr/>
        </p:nvCxnSpPr>
        <p:spPr>
          <a:xfrm flipH="1">
            <a:off x="1195046" y="2515893"/>
            <a:ext cx="9894" cy="1689045"/>
          </a:xfrm>
          <a:prstGeom prst="straightConnector1">
            <a:avLst/>
          </a:prstGeom>
          <a:ln w="28575">
            <a:solidFill>
              <a:schemeClr val="tx1">
                <a:lumMod val="85000"/>
                <a:lumOff val="15000"/>
              </a:schemeClr>
            </a:solidFill>
            <a:tailEnd type="arrow"/>
          </a:ln>
        </p:spPr>
        <p:style>
          <a:lnRef idx="2">
            <a:schemeClr val="accent1"/>
          </a:lnRef>
          <a:fillRef idx="0">
            <a:schemeClr val="accent1"/>
          </a:fillRef>
          <a:effectRef idx="1">
            <a:schemeClr val="accent1"/>
          </a:effectRef>
          <a:fontRef idx="minor">
            <a:schemeClr val="tx1"/>
          </a:fontRef>
        </p:style>
      </p:cxnSp>
      <p:grpSp>
        <p:nvGrpSpPr>
          <p:cNvPr id="80" name="Group 79"/>
          <p:cNvGrpSpPr/>
          <p:nvPr/>
        </p:nvGrpSpPr>
        <p:grpSpPr>
          <a:xfrm>
            <a:off x="8552815" y="3993569"/>
            <a:ext cx="1166633" cy="1466652"/>
            <a:chOff x="6451936" y="2427915"/>
            <a:chExt cx="874975" cy="1099989"/>
          </a:xfrm>
        </p:grpSpPr>
        <p:grpSp>
          <p:nvGrpSpPr>
            <p:cNvPr id="44" name="Group 43"/>
            <p:cNvGrpSpPr/>
            <p:nvPr/>
          </p:nvGrpSpPr>
          <p:grpSpPr>
            <a:xfrm>
              <a:off x="6451936" y="2427915"/>
              <a:ext cx="874975" cy="1099989"/>
              <a:chOff x="463550" y="760413"/>
              <a:chExt cx="1709738" cy="1733550"/>
            </a:xfrm>
          </p:grpSpPr>
          <p:sp>
            <p:nvSpPr>
              <p:cNvPr id="47" name="Rounded Rectangle 46"/>
              <p:cNvSpPr/>
              <p:nvPr/>
            </p:nvSpPr>
            <p:spPr>
              <a:xfrm>
                <a:off x="463550" y="760413"/>
                <a:ext cx="1709738" cy="1733550"/>
              </a:xfrm>
              <a:prstGeom prst="roundRect">
                <a:avLst>
                  <a:gd name="adj" fmla="val 9818"/>
                </a:avLst>
              </a:prstGeom>
              <a:noFill/>
              <a:ln w="19050">
                <a:solidFill>
                  <a:schemeClr val="tx1"/>
                </a:solidFill>
                <a:prstDash val="lgDashDot"/>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defRPr/>
                </a:pPr>
                <a:endParaRPr lang="en-US" sz="240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48" name="TextBox 47"/>
              <p:cNvSpPr txBox="1">
                <a:spLocks noChangeArrowheads="1"/>
              </p:cNvSpPr>
              <p:nvPr/>
            </p:nvSpPr>
            <p:spPr bwMode="auto">
              <a:xfrm>
                <a:off x="522176" y="2071341"/>
                <a:ext cx="1579675" cy="351584"/>
              </a:xfrm>
              <a:prstGeom prst="rect">
                <a:avLst/>
              </a:prstGeom>
              <a:noFill/>
              <a:ln w="9525">
                <a:noFill/>
                <a:miter lim="800000"/>
                <a:headEnd/>
                <a:tailEnd/>
              </a:ln>
            </p:spPr>
            <p:txBody>
              <a:bodyPr wrap="square">
                <a:spAutoFit/>
              </a:bodyPr>
              <a:lstStyle/>
              <a:p>
                <a:pPr algn="ctr"/>
                <a:r>
                  <a:rPr lang="en-US" sz="1333" b="1">
                    <a:latin typeface="Amazon Ember" panose="020B0603020204020204" pitchFamily="34" charset="0"/>
                    <a:ea typeface="Amazon Ember" panose="020B0603020204020204" pitchFamily="34" charset="0"/>
                    <a:cs typeface="Amazon Ember" panose="020B0603020204020204" pitchFamily="34" charset="0"/>
                  </a:rPr>
                  <a:t>ASG</a:t>
                </a:r>
              </a:p>
            </p:txBody>
          </p:sp>
        </p:grpSp>
        <p:pic>
          <p:nvPicPr>
            <p:cNvPr id="45" name="Picture 44"/>
            <p:cNvPicPr>
              <a:picLocks noChangeAspect="1"/>
            </p:cNvPicPr>
            <p:nvPr/>
          </p:nvPicPr>
          <p:blipFill>
            <a:blip r:embed="rId4"/>
            <a:stretch>
              <a:fillRect/>
            </a:stretch>
          </p:blipFill>
          <p:spPr>
            <a:xfrm>
              <a:off x="6608107" y="2513576"/>
              <a:ext cx="562632" cy="567517"/>
            </a:xfrm>
            <a:prstGeom prst="rect">
              <a:avLst/>
            </a:prstGeom>
          </p:spPr>
        </p:pic>
        <p:sp>
          <p:nvSpPr>
            <p:cNvPr id="46" name="TextBox 45"/>
            <p:cNvSpPr txBox="1"/>
            <p:nvPr/>
          </p:nvSpPr>
          <p:spPr>
            <a:xfrm>
              <a:off x="6521512" y="3010926"/>
              <a:ext cx="735822" cy="223091"/>
            </a:xfrm>
            <a:prstGeom prst="rect">
              <a:avLst/>
            </a:prstGeom>
            <a:noFill/>
          </p:spPr>
          <p:txBody>
            <a:bodyPr wrap="square" rtlCol="0">
              <a:spAutoFit/>
            </a:bodyPr>
            <a:lstStyle/>
            <a:p>
              <a:pPr algn="ctr"/>
              <a:r>
                <a:rPr lang="en-US" sz="1333">
                  <a:latin typeface="Amazon Ember" panose="020B0603020204020204" pitchFamily="34" charset="0"/>
                  <a:ea typeface="Amazon Ember" panose="020B0603020204020204" pitchFamily="34" charset="0"/>
                  <a:cs typeface="Amazon Ember" panose="020B0603020204020204" pitchFamily="34" charset="0"/>
                </a:rPr>
                <a:t>Instances</a:t>
              </a:r>
            </a:p>
          </p:txBody>
        </p:sp>
      </p:grpSp>
      <p:grpSp>
        <p:nvGrpSpPr>
          <p:cNvPr id="32" name="Group 31"/>
          <p:cNvGrpSpPr/>
          <p:nvPr/>
        </p:nvGrpSpPr>
        <p:grpSpPr>
          <a:xfrm>
            <a:off x="6978447" y="2940075"/>
            <a:ext cx="1166633" cy="1466653"/>
            <a:chOff x="5180171" y="298687"/>
            <a:chExt cx="1007269" cy="1403098"/>
          </a:xfrm>
        </p:grpSpPr>
        <p:grpSp>
          <p:nvGrpSpPr>
            <p:cNvPr id="39" name="Group 38"/>
            <p:cNvGrpSpPr/>
            <p:nvPr/>
          </p:nvGrpSpPr>
          <p:grpSpPr>
            <a:xfrm>
              <a:off x="5180171" y="298687"/>
              <a:ext cx="1007269" cy="1403098"/>
              <a:chOff x="463550" y="760413"/>
              <a:chExt cx="1709738" cy="1733550"/>
            </a:xfrm>
          </p:grpSpPr>
          <p:sp>
            <p:nvSpPr>
              <p:cNvPr id="42" name="Rounded Rectangle 41"/>
              <p:cNvSpPr/>
              <p:nvPr/>
            </p:nvSpPr>
            <p:spPr>
              <a:xfrm>
                <a:off x="463550" y="760413"/>
                <a:ext cx="1709738" cy="1733550"/>
              </a:xfrm>
              <a:prstGeom prst="roundRect">
                <a:avLst>
                  <a:gd name="adj" fmla="val 9818"/>
                </a:avLst>
              </a:prstGeom>
              <a:noFill/>
              <a:ln w="19050">
                <a:solidFill>
                  <a:schemeClr val="tx1"/>
                </a:solidFill>
                <a:prstDash val="lgDashDot"/>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defRPr/>
                </a:pPr>
                <a:endParaRPr lang="en-US" sz="240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43" name="TextBox 42"/>
              <p:cNvSpPr txBox="1">
                <a:spLocks noChangeArrowheads="1"/>
              </p:cNvSpPr>
              <p:nvPr/>
            </p:nvSpPr>
            <p:spPr bwMode="auto">
              <a:xfrm>
                <a:off x="546100" y="2071340"/>
                <a:ext cx="1555750" cy="351584"/>
              </a:xfrm>
              <a:prstGeom prst="rect">
                <a:avLst/>
              </a:prstGeom>
              <a:noFill/>
              <a:ln w="9525">
                <a:noFill/>
                <a:miter lim="800000"/>
                <a:headEnd/>
                <a:tailEnd/>
              </a:ln>
            </p:spPr>
            <p:txBody>
              <a:bodyPr>
                <a:spAutoFit/>
              </a:bodyPr>
              <a:lstStyle/>
              <a:p>
                <a:pPr algn="ctr"/>
                <a:r>
                  <a:rPr lang="en-US" sz="1333" b="1">
                    <a:latin typeface="Amazon Ember" panose="020B0603020204020204" pitchFamily="34" charset="0"/>
                    <a:ea typeface="Amazon Ember" panose="020B0603020204020204" pitchFamily="34" charset="0"/>
                    <a:cs typeface="Amazon Ember" panose="020B0603020204020204" pitchFamily="34" charset="0"/>
                  </a:rPr>
                  <a:t>ASG</a:t>
                </a:r>
              </a:p>
            </p:txBody>
          </p:sp>
        </p:grpSp>
        <p:pic>
          <p:nvPicPr>
            <p:cNvPr id="40" name="Picture 39"/>
            <p:cNvPicPr>
              <a:picLocks noChangeAspect="1"/>
            </p:cNvPicPr>
            <p:nvPr/>
          </p:nvPicPr>
          <p:blipFill>
            <a:blip r:embed="rId4"/>
            <a:stretch>
              <a:fillRect/>
            </a:stretch>
          </p:blipFill>
          <p:spPr>
            <a:xfrm>
              <a:off x="5359955" y="407952"/>
              <a:ext cx="647700" cy="723900"/>
            </a:xfrm>
            <a:prstGeom prst="rect">
              <a:avLst/>
            </a:prstGeom>
          </p:spPr>
        </p:pic>
        <p:sp>
          <p:nvSpPr>
            <p:cNvPr id="41" name="TextBox 40"/>
            <p:cNvSpPr txBox="1"/>
            <p:nvPr/>
          </p:nvSpPr>
          <p:spPr>
            <a:xfrm>
              <a:off x="5260267" y="1042351"/>
              <a:ext cx="847076" cy="284564"/>
            </a:xfrm>
            <a:prstGeom prst="rect">
              <a:avLst/>
            </a:prstGeom>
            <a:noFill/>
          </p:spPr>
          <p:txBody>
            <a:bodyPr wrap="square" rtlCol="0">
              <a:spAutoFit/>
            </a:bodyPr>
            <a:lstStyle/>
            <a:p>
              <a:pPr algn="ctr"/>
              <a:r>
                <a:rPr lang="en-US" sz="1333">
                  <a:latin typeface="Amazon Ember" panose="020B0603020204020204" pitchFamily="34" charset="0"/>
                  <a:ea typeface="Amazon Ember" panose="020B0603020204020204" pitchFamily="34" charset="0"/>
                  <a:cs typeface="Amazon Ember" panose="020B0603020204020204" pitchFamily="34" charset="0"/>
                </a:rPr>
                <a:t>Instances</a:t>
              </a:r>
            </a:p>
          </p:txBody>
        </p:sp>
      </p:grpSp>
      <p:grpSp>
        <p:nvGrpSpPr>
          <p:cNvPr id="33" name="Group 32"/>
          <p:cNvGrpSpPr/>
          <p:nvPr/>
        </p:nvGrpSpPr>
        <p:grpSpPr>
          <a:xfrm>
            <a:off x="6954107" y="5239787"/>
            <a:ext cx="1166633" cy="1466653"/>
            <a:chOff x="5180171" y="298687"/>
            <a:chExt cx="1007269" cy="1403098"/>
          </a:xfrm>
        </p:grpSpPr>
        <p:grpSp>
          <p:nvGrpSpPr>
            <p:cNvPr id="34" name="Group 33"/>
            <p:cNvGrpSpPr/>
            <p:nvPr/>
          </p:nvGrpSpPr>
          <p:grpSpPr>
            <a:xfrm>
              <a:off x="5180171" y="298687"/>
              <a:ext cx="1007269" cy="1403098"/>
              <a:chOff x="463550" y="760414"/>
              <a:chExt cx="1709738" cy="1733550"/>
            </a:xfrm>
          </p:grpSpPr>
          <p:sp>
            <p:nvSpPr>
              <p:cNvPr id="37" name="Rounded Rectangle 36"/>
              <p:cNvSpPr/>
              <p:nvPr/>
            </p:nvSpPr>
            <p:spPr>
              <a:xfrm>
                <a:off x="463550" y="760414"/>
                <a:ext cx="1709738" cy="1733550"/>
              </a:xfrm>
              <a:prstGeom prst="roundRect">
                <a:avLst>
                  <a:gd name="adj" fmla="val 9818"/>
                </a:avLst>
              </a:prstGeom>
              <a:noFill/>
              <a:ln w="19050">
                <a:solidFill>
                  <a:schemeClr val="tx1"/>
                </a:solidFill>
                <a:prstDash val="lgDashDot"/>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defRPr/>
                </a:pPr>
                <a:endParaRPr lang="en-US" sz="240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38" name="TextBox 37"/>
              <p:cNvSpPr txBox="1">
                <a:spLocks noChangeArrowheads="1"/>
              </p:cNvSpPr>
              <p:nvPr/>
            </p:nvSpPr>
            <p:spPr bwMode="auto">
              <a:xfrm>
                <a:off x="546100" y="2071342"/>
                <a:ext cx="1555750" cy="351584"/>
              </a:xfrm>
              <a:prstGeom prst="rect">
                <a:avLst/>
              </a:prstGeom>
              <a:noFill/>
              <a:ln w="9525">
                <a:noFill/>
                <a:miter lim="800000"/>
                <a:headEnd/>
                <a:tailEnd/>
              </a:ln>
            </p:spPr>
            <p:txBody>
              <a:bodyPr>
                <a:spAutoFit/>
              </a:bodyPr>
              <a:lstStyle/>
              <a:p>
                <a:pPr algn="ctr"/>
                <a:r>
                  <a:rPr lang="en-US" sz="1333" b="1">
                    <a:latin typeface="Amazon Ember" panose="020B0603020204020204" pitchFamily="34" charset="0"/>
                    <a:ea typeface="Amazon Ember" panose="020B0603020204020204" pitchFamily="34" charset="0"/>
                    <a:cs typeface="Amazon Ember" panose="020B0603020204020204" pitchFamily="34" charset="0"/>
                  </a:rPr>
                  <a:t>ASG</a:t>
                </a:r>
              </a:p>
            </p:txBody>
          </p:sp>
        </p:grpSp>
        <p:pic>
          <p:nvPicPr>
            <p:cNvPr id="35" name="Picture 34"/>
            <p:cNvPicPr>
              <a:picLocks noChangeAspect="1"/>
            </p:cNvPicPr>
            <p:nvPr/>
          </p:nvPicPr>
          <p:blipFill>
            <a:blip r:embed="rId4"/>
            <a:stretch>
              <a:fillRect/>
            </a:stretch>
          </p:blipFill>
          <p:spPr>
            <a:xfrm>
              <a:off x="5359955" y="407952"/>
              <a:ext cx="647700" cy="723900"/>
            </a:xfrm>
            <a:prstGeom prst="rect">
              <a:avLst/>
            </a:prstGeom>
          </p:spPr>
        </p:pic>
        <p:sp>
          <p:nvSpPr>
            <p:cNvPr id="36" name="TextBox 35"/>
            <p:cNvSpPr txBox="1"/>
            <p:nvPr/>
          </p:nvSpPr>
          <p:spPr>
            <a:xfrm>
              <a:off x="5260267" y="1042351"/>
              <a:ext cx="847076" cy="284564"/>
            </a:xfrm>
            <a:prstGeom prst="rect">
              <a:avLst/>
            </a:prstGeom>
            <a:noFill/>
          </p:spPr>
          <p:txBody>
            <a:bodyPr wrap="square" rtlCol="0">
              <a:spAutoFit/>
            </a:bodyPr>
            <a:lstStyle/>
            <a:p>
              <a:pPr algn="ctr"/>
              <a:r>
                <a:rPr lang="en-US" sz="1333">
                  <a:latin typeface="Amazon Ember" panose="020B0603020204020204" pitchFamily="34" charset="0"/>
                  <a:ea typeface="Amazon Ember" panose="020B0603020204020204" pitchFamily="34" charset="0"/>
                  <a:cs typeface="Amazon Ember" panose="020B0603020204020204" pitchFamily="34" charset="0"/>
                </a:rPr>
                <a:t>Instances</a:t>
              </a:r>
            </a:p>
          </p:txBody>
        </p:sp>
      </p:grpSp>
      <p:pic>
        <p:nvPicPr>
          <p:cNvPr id="72" name="Picture 71" descr="CloudFront-Download-Distribution.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6724" y="1407373"/>
            <a:ext cx="744899" cy="744899"/>
          </a:xfrm>
          <a:prstGeom prst="rect">
            <a:avLst/>
          </a:prstGeom>
        </p:spPr>
      </p:pic>
      <p:cxnSp>
        <p:nvCxnSpPr>
          <p:cNvPr id="88" name="Straight Arrow Connector 87"/>
          <p:cNvCxnSpPr/>
          <p:nvPr/>
        </p:nvCxnSpPr>
        <p:spPr>
          <a:xfrm flipV="1">
            <a:off x="7912511" y="2109231"/>
            <a:ext cx="1950965" cy="3105772"/>
          </a:xfrm>
          <a:prstGeom prst="straightConnector1">
            <a:avLst/>
          </a:prstGeom>
          <a:ln w="28575">
            <a:solidFill>
              <a:schemeClr val="tx1">
                <a:lumMod val="85000"/>
                <a:lumOff val="15000"/>
              </a:schemeClr>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92" name="Straight Arrow Connector 91"/>
          <p:cNvCxnSpPr/>
          <p:nvPr/>
        </p:nvCxnSpPr>
        <p:spPr>
          <a:xfrm flipV="1">
            <a:off x="8120740" y="1930672"/>
            <a:ext cx="1658613" cy="1093416"/>
          </a:xfrm>
          <a:prstGeom prst="straightConnector1">
            <a:avLst/>
          </a:prstGeom>
          <a:ln w="28575">
            <a:solidFill>
              <a:schemeClr val="tx1">
                <a:lumMod val="85000"/>
                <a:lumOff val="15000"/>
              </a:schemeClr>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98" name="Straight Arrow Connector 97"/>
          <p:cNvCxnSpPr/>
          <p:nvPr/>
        </p:nvCxnSpPr>
        <p:spPr>
          <a:xfrm flipV="1">
            <a:off x="9431402" y="2156456"/>
            <a:ext cx="649276" cy="1862515"/>
          </a:xfrm>
          <a:prstGeom prst="straightConnector1">
            <a:avLst/>
          </a:prstGeom>
          <a:ln w="28575">
            <a:solidFill>
              <a:schemeClr val="tx1">
                <a:lumMod val="85000"/>
                <a:lumOff val="15000"/>
              </a:schemeClr>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pic>
        <p:nvPicPr>
          <p:cNvPr id="64" name="Picture 63" descr="S3-Bucket-with-objects.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594952" y="1287536"/>
            <a:ext cx="975360" cy="975360"/>
          </a:xfrm>
          <a:prstGeom prst="rect">
            <a:avLst/>
          </a:prstGeom>
        </p:spPr>
      </p:pic>
      <p:pic>
        <p:nvPicPr>
          <p:cNvPr id="74" name="Picture 73" descr="S3-Bucket-with-objects.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910812" y="2216228"/>
            <a:ext cx="975360" cy="975360"/>
          </a:xfrm>
          <a:prstGeom prst="rect">
            <a:avLst/>
          </a:prstGeom>
        </p:spPr>
      </p:pic>
      <p:grpSp>
        <p:nvGrpSpPr>
          <p:cNvPr id="60" name="Group 427"/>
          <p:cNvGrpSpPr/>
          <p:nvPr/>
        </p:nvGrpSpPr>
        <p:grpSpPr>
          <a:xfrm>
            <a:off x="1868886" y="2703908"/>
            <a:ext cx="449441" cy="773821"/>
            <a:chOff x="0" y="0"/>
            <a:chExt cx="755406" cy="1300617"/>
          </a:xfrm>
        </p:grpSpPr>
        <p:sp>
          <p:nvSpPr>
            <p:cNvPr id="61" name="Shape 425"/>
            <p:cNvSpPr/>
            <p:nvPr/>
          </p:nvSpPr>
          <p:spPr>
            <a:xfrm>
              <a:off x="0" y="0"/>
              <a:ext cx="755407" cy="1138117"/>
            </a:xfrm>
            <a:prstGeom prst="rect">
              <a:avLst/>
            </a:prstGeom>
            <a:solidFill>
              <a:srgbClr val="FFFFFF"/>
            </a:solidFill>
            <a:ln w="12700" cap="flat">
              <a:noFill/>
              <a:miter lim="400000"/>
            </a:ln>
            <a:effectLst/>
          </p:spPr>
          <p:txBody>
            <a:bodyPr wrap="square" lIns="0" tIns="0" rIns="0" bIns="0" numCol="1" anchor="ctr">
              <a:noAutofit/>
            </a:bodyPr>
            <a:lstStyle/>
            <a:p>
              <a:pPr lvl="0"/>
              <a:endParaRPr sz="2400">
                <a:latin typeface="Amazon Ember" panose="020B0603020204020204" pitchFamily="34" charset="0"/>
                <a:ea typeface="Amazon Ember" panose="020B0603020204020204" pitchFamily="34" charset="0"/>
                <a:cs typeface="Amazon Ember" panose="020B0603020204020204" pitchFamily="34" charset="0"/>
              </a:endParaRPr>
            </a:p>
          </p:txBody>
        </p:sp>
        <p:pic>
          <p:nvPicPr>
            <p:cNvPr id="62" name="pasted-image.png"/>
            <p:cNvPicPr/>
            <p:nvPr/>
          </p:nvPicPr>
          <p:blipFill>
            <a:blip r:embed="rId7">
              <a:extLst/>
            </a:blip>
            <a:stretch>
              <a:fillRect/>
            </a:stretch>
          </p:blipFill>
          <p:spPr>
            <a:xfrm>
              <a:off x="0" y="60766"/>
              <a:ext cx="755407" cy="1239852"/>
            </a:xfrm>
            <a:prstGeom prst="rect">
              <a:avLst/>
            </a:prstGeom>
            <a:ln w="12700" cap="flat">
              <a:noFill/>
              <a:miter lim="400000"/>
            </a:ln>
            <a:effectLst/>
          </p:spPr>
        </p:pic>
      </p:grpSp>
      <p:sp>
        <p:nvSpPr>
          <p:cNvPr id="66" name="Shape 429"/>
          <p:cNvSpPr/>
          <p:nvPr/>
        </p:nvSpPr>
        <p:spPr>
          <a:xfrm rot="19033176">
            <a:off x="1705943" y="3556112"/>
            <a:ext cx="1314462" cy="215444"/>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lgn="ctr">
              <a:defRPr sz="1500"/>
            </a:lvl1pPr>
          </a:lstStyle>
          <a:p>
            <a:pPr lvl="0">
              <a:defRPr sz="1800">
                <a:solidFill>
                  <a:srgbClr val="000000"/>
                </a:solidFill>
              </a:defRPr>
            </a:pPr>
            <a:r>
              <a:rPr sz="1400">
                <a:latin typeface="Amazon Ember" panose="020B0603020204020204" pitchFamily="34" charset="0"/>
                <a:ea typeface="Amazon Ember" panose="020B0603020204020204" pitchFamily="34" charset="0"/>
                <a:cs typeface="Amazon Ember" panose="020B0603020204020204" pitchFamily="34" charset="0"/>
              </a:rPr>
              <a:t>Image </a:t>
            </a:r>
            <a:r>
              <a:rPr lang="en-US" sz="1400">
                <a:latin typeface="Amazon Ember" panose="020B0603020204020204" pitchFamily="34" charset="0"/>
                <a:ea typeface="Amazon Ember" panose="020B0603020204020204" pitchFamily="34" charset="0"/>
                <a:cs typeface="Amazon Ember" panose="020B0603020204020204" pitchFamily="34" charset="0"/>
              </a:rPr>
              <a:t>u</a:t>
            </a:r>
            <a:r>
              <a:rPr sz="1400">
                <a:latin typeface="Amazon Ember" panose="020B0603020204020204" pitchFamily="34" charset="0"/>
                <a:ea typeface="Amazon Ember" panose="020B0603020204020204" pitchFamily="34" charset="0"/>
                <a:cs typeface="Amazon Ember" panose="020B0603020204020204" pitchFamily="34" charset="0"/>
              </a:rPr>
              <a:t>pload</a:t>
            </a:r>
            <a:r>
              <a:rPr lang="en-US" sz="1400">
                <a:latin typeface="Amazon Ember" panose="020B0603020204020204" pitchFamily="34" charset="0"/>
                <a:ea typeface="Amazon Ember" panose="020B0603020204020204" pitchFamily="34" charset="0"/>
                <a:cs typeface="Amazon Ember" panose="020B0603020204020204" pitchFamily="34" charset="0"/>
              </a:rPr>
              <a:t>ed</a:t>
            </a:r>
            <a:endParaRPr sz="1400">
              <a:latin typeface="Amazon Ember" panose="020B0603020204020204" pitchFamily="34" charset="0"/>
              <a:ea typeface="Amazon Ember" panose="020B0603020204020204" pitchFamily="34" charset="0"/>
              <a:cs typeface="Amazon Ember" panose="020B0603020204020204" pitchFamily="34" charset="0"/>
            </a:endParaRPr>
          </a:p>
        </p:txBody>
      </p:sp>
      <p:sp>
        <p:nvSpPr>
          <p:cNvPr id="71" name="Shape 432"/>
          <p:cNvSpPr/>
          <p:nvPr/>
        </p:nvSpPr>
        <p:spPr>
          <a:xfrm>
            <a:off x="3057782" y="4991683"/>
            <a:ext cx="817531" cy="225767"/>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lgn="ctr">
              <a:defRPr sz="1500"/>
            </a:lvl1pPr>
          </a:lstStyle>
          <a:p>
            <a:pPr lvl="0">
              <a:defRPr sz="1800">
                <a:solidFill>
                  <a:srgbClr val="000000"/>
                </a:solidFill>
              </a:defRPr>
            </a:pPr>
            <a:r>
              <a:rPr sz="1400">
                <a:latin typeface="Amazon Ember" panose="020B0603020204020204" pitchFamily="34" charset="0"/>
                <a:ea typeface="Amazon Ember" panose="020B0603020204020204" pitchFamily="34" charset="0"/>
                <a:cs typeface="Amazon Ember" panose="020B0603020204020204" pitchFamily="34" charset="0"/>
              </a:rPr>
              <a:t>SNS </a:t>
            </a:r>
            <a:r>
              <a:rPr lang="en-US" sz="1467">
                <a:latin typeface="Amazon Ember" panose="020B0603020204020204" pitchFamily="34" charset="0"/>
                <a:ea typeface="Amazon Ember" panose="020B0603020204020204" pitchFamily="34" charset="0"/>
                <a:cs typeface="Amazon Ember" panose="020B0603020204020204" pitchFamily="34" charset="0"/>
              </a:rPr>
              <a:t>topic</a:t>
            </a:r>
            <a:endParaRPr sz="1400">
              <a:latin typeface="Amazon Ember" panose="020B0603020204020204" pitchFamily="34" charset="0"/>
              <a:ea typeface="Amazon Ember" panose="020B0603020204020204" pitchFamily="34" charset="0"/>
              <a:cs typeface="Amazon Ember" panose="020B0603020204020204" pitchFamily="34" charset="0"/>
            </a:endParaRPr>
          </a:p>
        </p:txBody>
      </p:sp>
      <p:sp>
        <p:nvSpPr>
          <p:cNvPr id="77" name="Shape 436"/>
          <p:cNvSpPr/>
          <p:nvPr/>
        </p:nvSpPr>
        <p:spPr>
          <a:xfrm>
            <a:off x="5209049" y="6424518"/>
            <a:ext cx="997068" cy="225767"/>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lgn="ctr">
              <a:defRPr sz="1500"/>
            </a:lvl1pPr>
          </a:lstStyle>
          <a:p>
            <a:pPr lvl="0">
              <a:defRPr sz="1800">
                <a:solidFill>
                  <a:srgbClr val="000000"/>
                </a:solidFill>
              </a:defRPr>
            </a:pPr>
            <a:r>
              <a:rPr sz="1400">
                <a:latin typeface="Amazon Ember" panose="020B0603020204020204" pitchFamily="34" charset="0"/>
                <a:ea typeface="Amazon Ember" panose="020B0603020204020204" pitchFamily="34" charset="0"/>
                <a:cs typeface="Amazon Ember" panose="020B0603020204020204" pitchFamily="34" charset="0"/>
              </a:rPr>
              <a:t>SQS </a:t>
            </a:r>
            <a:r>
              <a:rPr lang="en-US" sz="1467">
                <a:latin typeface="Amazon Ember" panose="020B0603020204020204" pitchFamily="34" charset="0"/>
                <a:ea typeface="Amazon Ember" panose="020B0603020204020204" pitchFamily="34" charset="0"/>
                <a:cs typeface="Amazon Ember" panose="020B0603020204020204" pitchFamily="34" charset="0"/>
              </a:rPr>
              <a:t>queues</a:t>
            </a:r>
            <a:endParaRPr sz="1400">
              <a:latin typeface="Amazon Ember" panose="020B0603020204020204" pitchFamily="34" charset="0"/>
              <a:ea typeface="Amazon Ember" panose="020B0603020204020204" pitchFamily="34" charset="0"/>
              <a:cs typeface="Amazon Ember" panose="020B0603020204020204" pitchFamily="34" charset="0"/>
            </a:endParaRPr>
          </a:p>
        </p:txBody>
      </p:sp>
      <p:sp>
        <p:nvSpPr>
          <p:cNvPr id="78" name="Shape 441"/>
          <p:cNvSpPr/>
          <p:nvPr/>
        </p:nvSpPr>
        <p:spPr>
          <a:xfrm>
            <a:off x="5265624" y="3977689"/>
            <a:ext cx="972607" cy="430887"/>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lvl1pPr>
              <a:defRPr sz="1500"/>
            </a:lvl1pPr>
          </a:lstStyle>
          <a:p>
            <a:pPr lvl="0">
              <a:defRPr sz="1800">
                <a:solidFill>
                  <a:srgbClr val="000000"/>
                </a:solidFill>
              </a:defRPr>
            </a:pPr>
            <a:r>
              <a:rPr sz="1400">
                <a:latin typeface="Amazon Ember" panose="020B0603020204020204" pitchFamily="34" charset="0"/>
                <a:ea typeface="Amazon Ember" panose="020B0603020204020204" pitchFamily="34" charset="0"/>
                <a:cs typeface="Amazon Ember" panose="020B0603020204020204" pitchFamily="34" charset="0"/>
              </a:rPr>
              <a:t>Generate thumbnail</a:t>
            </a:r>
          </a:p>
        </p:txBody>
      </p:sp>
      <p:sp>
        <p:nvSpPr>
          <p:cNvPr id="79" name="Shape 442"/>
          <p:cNvSpPr/>
          <p:nvPr/>
        </p:nvSpPr>
        <p:spPr>
          <a:xfrm>
            <a:off x="5298455" y="4933698"/>
            <a:ext cx="972607" cy="430887"/>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lvl1pPr>
              <a:defRPr sz="1500"/>
            </a:lvl1pPr>
          </a:lstStyle>
          <a:p>
            <a:pPr lvl="0">
              <a:defRPr sz="1800">
                <a:solidFill>
                  <a:srgbClr val="000000"/>
                </a:solidFill>
              </a:defRPr>
            </a:pPr>
            <a:r>
              <a:rPr lang="en-US" sz="1400">
                <a:latin typeface="Amazon Ember" panose="020B0603020204020204" pitchFamily="34" charset="0"/>
                <a:ea typeface="Amazon Ember" panose="020B0603020204020204" pitchFamily="34" charset="0"/>
                <a:cs typeface="Amazon Ember" panose="020B0603020204020204" pitchFamily="34" charset="0"/>
              </a:rPr>
              <a:t>Size for mobile</a:t>
            </a:r>
            <a:endParaRPr sz="1400">
              <a:latin typeface="Amazon Ember" panose="020B0603020204020204" pitchFamily="34" charset="0"/>
              <a:ea typeface="Amazon Ember" panose="020B0603020204020204" pitchFamily="34" charset="0"/>
              <a:cs typeface="Amazon Ember" panose="020B0603020204020204" pitchFamily="34" charset="0"/>
            </a:endParaRPr>
          </a:p>
        </p:txBody>
      </p:sp>
      <p:sp>
        <p:nvSpPr>
          <p:cNvPr id="81" name="Shape 443"/>
          <p:cNvSpPr/>
          <p:nvPr/>
        </p:nvSpPr>
        <p:spPr>
          <a:xfrm>
            <a:off x="5331824" y="5945958"/>
            <a:ext cx="972607" cy="430887"/>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lvl1pPr>
              <a:defRPr sz="1500"/>
            </a:lvl1pPr>
          </a:lstStyle>
          <a:p>
            <a:pPr lvl="0">
              <a:defRPr sz="1800">
                <a:solidFill>
                  <a:srgbClr val="000000"/>
                </a:solidFill>
              </a:defRPr>
            </a:pPr>
            <a:r>
              <a:rPr lang="en-US" sz="1400">
                <a:latin typeface="Amazon Ember" panose="020B0603020204020204" pitchFamily="34" charset="0"/>
                <a:ea typeface="Amazon Ember" panose="020B0603020204020204" pitchFamily="34" charset="0"/>
                <a:cs typeface="Amazon Ember" panose="020B0603020204020204" pitchFamily="34" charset="0"/>
              </a:rPr>
              <a:t>Size for web</a:t>
            </a:r>
            <a:endParaRPr sz="1400">
              <a:latin typeface="Amazon Ember" panose="020B0603020204020204" pitchFamily="34" charset="0"/>
              <a:ea typeface="Amazon Ember" panose="020B0603020204020204" pitchFamily="34" charset="0"/>
              <a:cs typeface="Amazon Ember" panose="020B0603020204020204" pitchFamily="34" charset="0"/>
            </a:endParaRPr>
          </a:p>
        </p:txBody>
      </p:sp>
      <p:pic>
        <p:nvPicPr>
          <p:cNvPr id="82" name="image94.png" descr="Mobile-Client.png"/>
          <p:cNvPicPr/>
          <p:nvPr/>
        </p:nvPicPr>
        <p:blipFill>
          <a:blip r:embed="rId8">
            <a:extLst/>
          </a:blip>
          <a:stretch>
            <a:fillRect/>
          </a:stretch>
        </p:blipFill>
        <p:spPr>
          <a:xfrm>
            <a:off x="771573" y="4204938"/>
            <a:ext cx="846945" cy="846945"/>
          </a:xfrm>
          <a:prstGeom prst="rect">
            <a:avLst/>
          </a:prstGeom>
          <a:ln w="12700">
            <a:miter lim="400000"/>
          </a:ln>
        </p:spPr>
      </p:pic>
      <p:cxnSp>
        <p:nvCxnSpPr>
          <p:cNvPr id="90" name="Straight Arrow Connector 89"/>
          <p:cNvCxnSpPr>
            <a:stCxn id="74" idx="2"/>
          </p:cNvCxnSpPr>
          <p:nvPr/>
        </p:nvCxnSpPr>
        <p:spPr>
          <a:xfrm flipH="1">
            <a:off x="3397502" y="3191588"/>
            <a:ext cx="991" cy="1013349"/>
          </a:xfrm>
          <a:prstGeom prst="straightConnector1">
            <a:avLst/>
          </a:prstGeom>
          <a:ln w="28575">
            <a:solidFill>
              <a:schemeClr val="accent6">
                <a:lumMod val="7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94" name="Elbow Connector 93"/>
          <p:cNvCxnSpPr/>
          <p:nvPr/>
        </p:nvCxnSpPr>
        <p:spPr>
          <a:xfrm flipV="1">
            <a:off x="4006364" y="3583957"/>
            <a:ext cx="1272989" cy="834684"/>
          </a:xfrm>
          <a:prstGeom prst="bentConnector3">
            <a:avLst>
              <a:gd name="adj1" fmla="val 38894"/>
            </a:avLst>
          </a:prstGeom>
          <a:ln w="38100">
            <a:solidFill>
              <a:schemeClr val="accent6">
                <a:lumMod val="7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95" name="Elbow Connector 94"/>
          <p:cNvCxnSpPr/>
          <p:nvPr/>
        </p:nvCxnSpPr>
        <p:spPr>
          <a:xfrm>
            <a:off x="4006364" y="4811217"/>
            <a:ext cx="1226868" cy="904899"/>
          </a:xfrm>
          <a:prstGeom prst="bentConnector3">
            <a:avLst>
              <a:gd name="adj1" fmla="val 42318"/>
            </a:avLst>
          </a:prstGeom>
          <a:ln w="38100">
            <a:solidFill>
              <a:schemeClr val="accent6">
                <a:lumMod val="7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96" name="Straight Arrow Connector 95"/>
          <p:cNvCxnSpPr/>
          <p:nvPr/>
        </p:nvCxnSpPr>
        <p:spPr>
          <a:xfrm flipV="1">
            <a:off x="4006364" y="4712606"/>
            <a:ext cx="1294415" cy="1"/>
          </a:xfrm>
          <a:prstGeom prst="straightConnector1">
            <a:avLst/>
          </a:prstGeom>
          <a:ln w="38100">
            <a:solidFill>
              <a:schemeClr val="accent6">
                <a:lumMod val="7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97" name="Elbow Connector 96"/>
          <p:cNvCxnSpPr/>
          <p:nvPr/>
        </p:nvCxnSpPr>
        <p:spPr>
          <a:xfrm rot="10800000" flipV="1">
            <a:off x="4006364" y="3731303"/>
            <a:ext cx="1272989" cy="886772"/>
          </a:xfrm>
          <a:prstGeom prst="bentConnector3">
            <a:avLst/>
          </a:prstGeom>
          <a:ln w="38100">
            <a:solidFill>
              <a:srgbClr val="4F81BD"/>
            </a:solidFill>
            <a:tailEnd type="triangle"/>
          </a:ln>
        </p:spPr>
        <p:style>
          <a:lnRef idx="2">
            <a:schemeClr val="accent1"/>
          </a:lnRef>
          <a:fillRef idx="0">
            <a:schemeClr val="accent1"/>
          </a:fillRef>
          <a:effectRef idx="1">
            <a:schemeClr val="accent1"/>
          </a:effectRef>
          <a:fontRef idx="minor">
            <a:schemeClr val="tx1"/>
          </a:fontRef>
        </p:style>
      </p:cxnSp>
      <p:cxnSp>
        <p:nvCxnSpPr>
          <p:cNvPr id="99" name="Straight Arrow Connector 98"/>
          <p:cNvCxnSpPr/>
          <p:nvPr/>
        </p:nvCxnSpPr>
        <p:spPr>
          <a:xfrm flipH="1" flipV="1">
            <a:off x="4006364" y="4618076"/>
            <a:ext cx="1286315" cy="1"/>
          </a:xfrm>
          <a:prstGeom prst="straightConnector1">
            <a:avLst/>
          </a:prstGeom>
          <a:ln w="38100">
            <a:solidFill>
              <a:srgbClr val="4F81BD"/>
            </a:solidFill>
            <a:tailEnd type="triangle"/>
          </a:ln>
        </p:spPr>
        <p:style>
          <a:lnRef idx="2">
            <a:schemeClr val="accent1"/>
          </a:lnRef>
          <a:fillRef idx="0">
            <a:schemeClr val="accent1"/>
          </a:fillRef>
          <a:effectRef idx="1">
            <a:schemeClr val="accent1"/>
          </a:effectRef>
          <a:fontRef idx="minor">
            <a:schemeClr val="tx1"/>
          </a:fontRef>
        </p:style>
      </p:cxnSp>
      <p:cxnSp>
        <p:nvCxnSpPr>
          <p:cNvPr id="100" name="Elbow Connector 99"/>
          <p:cNvCxnSpPr/>
          <p:nvPr/>
        </p:nvCxnSpPr>
        <p:spPr>
          <a:xfrm rot="10800000">
            <a:off x="4006364" y="4618075"/>
            <a:ext cx="1272989" cy="927541"/>
          </a:xfrm>
          <a:prstGeom prst="bentConnector3">
            <a:avLst/>
          </a:prstGeom>
          <a:ln w="28575">
            <a:solidFill>
              <a:srgbClr val="4F81BD"/>
            </a:solidFill>
            <a:tailEnd type="triangle"/>
          </a:ln>
          <a:effectLst/>
        </p:spPr>
        <p:style>
          <a:lnRef idx="2">
            <a:schemeClr val="accent1"/>
          </a:lnRef>
          <a:fillRef idx="0">
            <a:schemeClr val="accent1"/>
          </a:fillRef>
          <a:effectRef idx="1">
            <a:schemeClr val="accent1"/>
          </a:effectRef>
          <a:fontRef idx="minor">
            <a:schemeClr val="tx1"/>
          </a:fontRef>
        </p:style>
      </p:cxnSp>
      <p:pic>
        <p:nvPicPr>
          <p:cNvPr id="73" name="image87.png" descr="SQS-Queque.png"/>
          <p:cNvPicPr/>
          <p:nvPr/>
        </p:nvPicPr>
        <p:blipFill>
          <a:blip r:embed="rId9">
            <a:extLst/>
          </a:blip>
          <a:stretch>
            <a:fillRect/>
          </a:stretch>
        </p:blipFill>
        <p:spPr>
          <a:xfrm>
            <a:off x="5192152" y="3284789"/>
            <a:ext cx="885292" cy="885292"/>
          </a:xfrm>
          <a:prstGeom prst="rect">
            <a:avLst/>
          </a:prstGeom>
          <a:ln w="12700">
            <a:miter lim="400000"/>
          </a:ln>
        </p:spPr>
      </p:pic>
      <p:pic>
        <p:nvPicPr>
          <p:cNvPr id="75" name="image87.png" descr="SQS-Queque.png"/>
          <p:cNvPicPr/>
          <p:nvPr/>
        </p:nvPicPr>
        <p:blipFill>
          <a:blip r:embed="rId9">
            <a:extLst/>
          </a:blip>
          <a:stretch>
            <a:fillRect/>
          </a:stretch>
        </p:blipFill>
        <p:spPr>
          <a:xfrm>
            <a:off x="5203286" y="4258480"/>
            <a:ext cx="885292" cy="885291"/>
          </a:xfrm>
          <a:prstGeom prst="rect">
            <a:avLst/>
          </a:prstGeom>
          <a:ln w="12700">
            <a:miter lim="400000"/>
          </a:ln>
        </p:spPr>
      </p:pic>
      <p:pic>
        <p:nvPicPr>
          <p:cNvPr id="76" name="image87.png" descr="SQS-Queque.png"/>
          <p:cNvPicPr/>
          <p:nvPr/>
        </p:nvPicPr>
        <p:blipFill>
          <a:blip r:embed="rId9">
            <a:extLst/>
          </a:blip>
          <a:stretch>
            <a:fillRect/>
          </a:stretch>
        </p:blipFill>
        <p:spPr>
          <a:xfrm>
            <a:off x="5210912" y="5213032"/>
            <a:ext cx="885292" cy="885291"/>
          </a:xfrm>
          <a:prstGeom prst="rect">
            <a:avLst/>
          </a:prstGeom>
          <a:ln w="12700">
            <a:miter lim="400000"/>
          </a:ln>
        </p:spPr>
      </p:pic>
      <p:sp>
        <p:nvSpPr>
          <p:cNvPr id="65" name="Shape 429"/>
          <p:cNvSpPr/>
          <p:nvPr/>
        </p:nvSpPr>
        <p:spPr>
          <a:xfrm>
            <a:off x="3500624" y="3512250"/>
            <a:ext cx="942566" cy="430887"/>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lgn="ctr">
              <a:defRPr sz="1500"/>
            </a:lvl1pPr>
          </a:lstStyle>
          <a:p>
            <a:pPr lvl="0" algn="l">
              <a:defRPr sz="1800">
                <a:solidFill>
                  <a:srgbClr val="000000"/>
                </a:solidFill>
              </a:defRPr>
            </a:pPr>
            <a:r>
              <a:rPr lang="en-US" sz="1400">
                <a:latin typeface="Amazon Ember" panose="020B0603020204020204" pitchFamily="34" charset="0"/>
                <a:ea typeface="Amazon Ember" panose="020B0603020204020204" pitchFamily="34" charset="0"/>
                <a:cs typeface="Amazon Ember" panose="020B0603020204020204" pitchFamily="34" charset="0"/>
              </a:rPr>
              <a:t>Event</a:t>
            </a:r>
            <a:br>
              <a:rPr lang="en-US" sz="1400">
                <a:latin typeface="Amazon Ember" panose="020B0603020204020204" pitchFamily="34" charset="0"/>
                <a:ea typeface="Amazon Ember" panose="020B0603020204020204" pitchFamily="34" charset="0"/>
                <a:cs typeface="Amazon Ember" panose="020B0603020204020204" pitchFamily="34" charset="0"/>
              </a:rPr>
            </a:br>
            <a:r>
              <a:rPr lang="en-US" sz="1400">
                <a:latin typeface="Amazon Ember" panose="020B0603020204020204" pitchFamily="34" charset="0"/>
                <a:ea typeface="Amazon Ember" panose="020B0603020204020204" pitchFamily="34" charset="0"/>
                <a:cs typeface="Amazon Ember" panose="020B0603020204020204" pitchFamily="34" charset="0"/>
              </a:rPr>
              <a:t>notification</a:t>
            </a:r>
            <a:endParaRPr sz="1400">
              <a:latin typeface="Amazon Ember" panose="020B0603020204020204" pitchFamily="34" charset="0"/>
              <a:ea typeface="Amazon Ember" panose="020B0603020204020204" pitchFamily="34" charset="0"/>
              <a:cs typeface="Amazon Ember" panose="020B0603020204020204" pitchFamily="34" charset="0"/>
            </a:endParaRPr>
          </a:p>
        </p:txBody>
      </p:sp>
      <p:cxnSp>
        <p:nvCxnSpPr>
          <p:cNvPr id="68" name="Straight Arrow Connector 67"/>
          <p:cNvCxnSpPr/>
          <p:nvPr/>
        </p:nvCxnSpPr>
        <p:spPr>
          <a:xfrm flipH="1" flipV="1">
            <a:off x="3886172" y="2703908"/>
            <a:ext cx="3067936" cy="2650093"/>
          </a:xfrm>
          <a:prstGeom prst="straightConnector1">
            <a:avLst/>
          </a:prstGeom>
          <a:ln w="28575">
            <a:solidFill>
              <a:srgbClr val="00B050"/>
            </a:solidFill>
            <a:prstDash val="sysDot"/>
            <a:headEnd type="arrow"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69" name="Straight Arrow Connector 68"/>
          <p:cNvCxnSpPr/>
          <p:nvPr/>
        </p:nvCxnSpPr>
        <p:spPr>
          <a:xfrm flipH="1" flipV="1">
            <a:off x="3886172" y="2703908"/>
            <a:ext cx="4666643" cy="1455419"/>
          </a:xfrm>
          <a:prstGeom prst="straightConnector1">
            <a:avLst/>
          </a:prstGeom>
          <a:ln w="28575">
            <a:solidFill>
              <a:srgbClr val="00B050"/>
            </a:solidFill>
            <a:prstDash val="sysDot"/>
            <a:headEnd type="arrow"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70" name="Straight Arrow Connector 69"/>
          <p:cNvCxnSpPr/>
          <p:nvPr/>
        </p:nvCxnSpPr>
        <p:spPr>
          <a:xfrm flipH="1" flipV="1">
            <a:off x="3886172" y="2703908"/>
            <a:ext cx="3067936" cy="375781"/>
          </a:xfrm>
          <a:prstGeom prst="straightConnector1">
            <a:avLst/>
          </a:prstGeom>
          <a:ln w="28575">
            <a:solidFill>
              <a:srgbClr val="00B050"/>
            </a:solidFill>
            <a:prstDash val="sysDot"/>
            <a:headEnd type="arrow" w="med" len="med"/>
            <a:tailEnd type="none" w="med" len="med"/>
          </a:ln>
        </p:spPr>
        <p:style>
          <a:lnRef idx="2">
            <a:schemeClr val="accent1"/>
          </a:lnRef>
          <a:fillRef idx="0">
            <a:schemeClr val="accent1"/>
          </a:fillRef>
          <a:effectRef idx="1">
            <a:schemeClr val="accent1"/>
          </a:effectRef>
          <a:fontRef idx="minor">
            <a:schemeClr val="tx1"/>
          </a:fontRef>
        </p:style>
      </p:cxnSp>
      <p:pic>
        <p:nvPicPr>
          <p:cNvPr id="84" name="Picture 83"/>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845492" y="4279291"/>
            <a:ext cx="1133668" cy="718909"/>
          </a:xfrm>
          <a:prstGeom prst="rect">
            <a:avLst/>
          </a:prstGeom>
        </p:spPr>
      </p:pic>
    </p:spTree>
    <p:custDataLst>
      <p:tags r:id="rId1"/>
    </p:custDataLst>
    <p:extLst>
      <p:ext uri="{BB962C8B-B14F-4D97-AF65-F5344CB8AC3E}">
        <p14:creationId xmlns:p14="http://schemas.microsoft.com/office/powerpoint/2010/main" val="145263604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522219" y="2063111"/>
            <a:ext cx="3424792" cy="3633153"/>
          </a:xfrm>
          <a:prstGeom prst="rect">
            <a:avLst/>
          </a:prstGeom>
          <a:solidFill>
            <a:schemeClr val="bg1">
              <a:lumMod val="9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atin typeface="Amazon Ember" panose="020B0603020204020204" pitchFamily="34" charset="0"/>
              <a:ea typeface="Amazon Ember" panose="020B0603020204020204" pitchFamily="34" charset="0"/>
              <a:cs typeface="Amazon Ember" panose="020B0603020204020204" pitchFamily="34" charset="0"/>
            </a:endParaRPr>
          </a:p>
        </p:txBody>
      </p:sp>
      <p:sp>
        <p:nvSpPr>
          <p:cNvPr id="2" name="Title 1"/>
          <p:cNvSpPr>
            <a:spLocks noGrp="1"/>
          </p:cNvSpPr>
          <p:nvPr>
            <p:ph type="title"/>
          </p:nvPr>
        </p:nvSpPr>
        <p:spPr/>
        <p:txBody>
          <a:bodyPr/>
          <a:lstStyle/>
          <a:p>
            <a:r>
              <a:rPr lang="en-US"/>
              <a:t>Microservices Example</a:t>
            </a:r>
          </a:p>
        </p:txBody>
      </p:sp>
      <p:grpSp>
        <p:nvGrpSpPr>
          <p:cNvPr id="47" name="Group 46"/>
          <p:cNvGrpSpPr/>
          <p:nvPr/>
        </p:nvGrpSpPr>
        <p:grpSpPr>
          <a:xfrm>
            <a:off x="664936" y="2345858"/>
            <a:ext cx="3115485" cy="3130284"/>
            <a:chOff x="389530" y="-1733531"/>
            <a:chExt cx="1883514" cy="4344432"/>
          </a:xfrm>
        </p:grpSpPr>
        <p:sp>
          <p:nvSpPr>
            <p:cNvPr id="48" name="Rounded Rectangle 47"/>
            <p:cNvSpPr/>
            <p:nvPr/>
          </p:nvSpPr>
          <p:spPr>
            <a:xfrm>
              <a:off x="463550" y="760413"/>
              <a:ext cx="1709738" cy="1850488"/>
            </a:xfrm>
            <a:prstGeom prst="roundRect">
              <a:avLst>
                <a:gd name="adj" fmla="val 9818"/>
              </a:avLst>
            </a:prstGeom>
            <a:noFill/>
            <a:ln w="19050">
              <a:solidFill>
                <a:schemeClr val="tx1"/>
              </a:solidFill>
              <a:prstDash val="lgDashDot"/>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40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49" name="TextBox 31"/>
            <p:cNvSpPr txBox="1">
              <a:spLocks noChangeArrowheads="1"/>
            </p:cNvSpPr>
            <p:nvPr/>
          </p:nvSpPr>
          <p:spPr bwMode="auto">
            <a:xfrm>
              <a:off x="415270" y="1833316"/>
              <a:ext cx="1857774" cy="640732"/>
            </a:xfrm>
            <a:prstGeom prst="rect">
              <a:avLst/>
            </a:prstGeom>
            <a:noFill/>
            <a:ln w="9525">
              <a:noFill/>
              <a:miter lim="800000"/>
              <a:headEnd/>
              <a:tailEnd/>
            </a:ln>
          </p:spPr>
          <p:txBody>
            <a:bodyPr wrap="square">
              <a:spAutoFit/>
            </a:bodyPr>
            <a:lstStyle/>
            <a:p>
              <a:pPr algn="ctr"/>
              <a:r>
                <a:rPr lang="en-US" sz="1200" b="1">
                  <a:latin typeface="Amazon Ember" panose="020B0603020204020204" pitchFamily="34" charset="0"/>
                  <a:ea typeface="Amazon Ember" panose="020B0603020204020204" pitchFamily="34" charset="0"/>
                  <a:cs typeface="Amazon Ember" panose="020B0603020204020204" pitchFamily="34" charset="0"/>
                </a:rPr>
                <a:t>File ingestion, processing, and publishing </a:t>
              </a:r>
            </a:p>
          </p:txBody>
        </p:sp>
        <p:sp>
          <p:nvSpPr>
            <p:cNvPr id="50" name="TextBox 31"/>
            <p:cNvSpPr txBox="1">
              <a:spLocks noChangeArrowheads="1"/>
            </p:cNvSpPr>
            <p:nvPr/>
          </p:nvSpPr>
          <p:spPr bwMode="auto">
            <a:xfrm>
              <a:off x="389530" y="-1733531"/>
              <a:ext cx="1857774" cy="526914"/>
            </a:xfrm>
            <a:prstGeom prst="rect">
              <a:avLst/>
            </a:prstGeom>
            <a:noFill/>
            <a:ln w="9525">
              <a:noFill/>
              <a:miter lim="800000"/>
              <a:headEnd/>
              <a:tailEnd/>
            </a:ln>
          </p:spPr>
          <p:txBody>
            <a:bodyPr wrap="square">
              <a:spAutoFit/>
            </a:bodyPr>
            <a:lstStyle/>
            <a:p>
              <a:pPr algn="ctr"/>
              <a:r>
                <a:rPr lang="en-US" sz="1867" b="1">
                  <a:latin typeface="Amazon Ember" panose="020B0603020204020204" pitchFamily="34" charset="0"/>
                  <a:ea typeface="Amazon Ember" panose="020B0603020204020204" pitchFamily="34" charset="0"/>
                  <a:cs typeface="Amazon Ember" panose="020B0603020204020204" pitchFamily="34" charset="0"/>
                </a:rPr>
                <a:t>Monolithic application</a:t>
              </a:r>
            </a:p>
          </p:txBody>
        </p:sp>
      </p:grpSp>
      <p:pic>
        <p:nvPicPr>
          <p:cNvPr id="51" name="Picture 50" descr="EC2-Instance.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195577" y="4224276"/>
            <a:ext cx="693087" cy="693087"/>
          </a:xfrm>
          <a:prstGeom prst="rect">
            <a:avLst/>
          </a:prstGeom>
        </p:spPr>
      </p:pic>
      <p:pic>
        <p:nvPicPr>
          <p:cNvPr id="54" name="Picture 53" descr="EC2-Instance.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527854" y="4224276"/>
            <a:ext cx="693087" cy="693087"/>
          </a:xfrm>
          <a:prstGeom prst="rect">
            <a:avLst/>
          </a:prstGeom>
        </p:spPr>
      </p:pic>
      <p:pic>
        <p:nvPicPr>
          <p:cNvPr id="56" name="Picture 55" descr="EC2-Instance.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854847" y="4224276"/>
            <a:ext cx="693087" cy="693087"/>
          </a:xfrm>
          <a:prstGeom prst="rect">
            <a:avLst/>
          </a:prstGeom>
        </p:spPr>
      </p:pic>
      <p:grpSp>
        <p:nvGrpSpPr>
          <p:cNvPr id="63" name="Group 62"/>
          <p:cNvGrpSpPr/>
          <p:nvPr/>
        </p:nvGrpSpPr>
        <p:grpSpPr>
          <a:xfrm>
            <a:off x="6014170" y="2441266"/>
            <a:ext cx="1469483" cy="1184172"/>
            <a:chOff x="5163159" y="2546539"/>
            <a:chExt cx="1102112" cy="888129"/>
          </a:xfrm>
        </p:grpSpPr>
        <p:grpSp>
          <p:nvGrpSpPr>
            <p:cNvPr id="57" name="Group 56"/>
            <p:cNvGrpSpPr/>
            <p:nvPr/>
          </p:nvGrpSpPr>
          <p:grpSpPr>
            <a:xfrm>
              <a:off x="5163159" y="2546539"/>
              <a:ext cx="1102112" cy="888129"/>
              <a:chOff x="463551" y="760413"/>
              <a:chExt cx="888399" cy="1643479"/>
            </a:xfrm>
          </p:grpSpPr>
          <p:sp>
            <p:nvSpPr>
              <p:cNvPr id="58" name="Rounded Rectangle 57"/>
              <p:cNvSpPr/>
              <p:nvPr/>
            </p:nvSpPr>
            <p:spPr>
              <a:xfrm>
                <a:off x="463551" y="760413"/>
                <a:ext cx="888399" cy="1643479"/>
              </a:xfrm>
              <a:prstGeom prst="roundRect">
                <a:avLst>
                  <a:gd name="adj" fmla="val 9818"/>
                </a:avLst>
              </a:prstGeom>
              <a:noFill/>
              <a:ln w="19050">
                <a:solidFill>
                  <a:schemeClr val="tx1"/>
                </a:solidFill>
                <a:prstDash val="lgDashDot"/>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40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59" name="TextBox 31"/>
              <p:cNvSpPr txBox="1">
                <a:spLocks noChangeArrowheads="1"/>
              </p:cNvSpPr>
              <p:nvPr/>
            </p:nvSpPr>
            <p:spPr bwMode="auto">
              <a:xfrm>
                <a:off x="487740" y="1813625"/>
                <a:ext cx="864209" cy="384439"/>
              </a:xfrm>
              <a:prstGeom prst="rect">
                <a:avLst/>
              </a:prstGeom>
              <a:noFill/>
              <a:ln w="9525">
                <a:noFill/>
                <a:miter lim="800000"/>
                <a:headEnd/>
                <a:tailEnd/>
              </a:ln>
            </p:spPr>
            <p:txBody>
              <a:bodyPr wrap="square">
                <a:spAutoFit/>
              </a:bodyPr>
              <a:lstStyle/>
              <a:p>
                <a:pPr algn="ctr"/>
                <a:r>
                  <a:rPr lang="en-US" sz="1200" b="1">
                    <a:latin typeface="Amazon Ember" panose="020B0603020204020204" pitchFamily="34" charset="0"/>
                    <a:ea typeface="Amazon Ember" panose="020B0603020204020204" pitchFamily="34" charset="0"/>
                    <a:cs typeface="Amazon Ember" panose="020B0603020204020204" pitchFamily="34" charset="0"/>
                  </a:rPr>
                  <a:t>File ingestion</a:t>
                </a:r>
              </a:p>
            </p:txBody>
          </p:sp>
        </p:grpSp>
        <p:pic>
          <p:nvPicPr>
            <p:cNvPr id="60" name="Picture 59" descr="EC2-Instance.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469312" y="2607635"/>
              <a:ext cx="519815" cy="519815"/>
            </a:xfrm>
            <a:prstGeom prst="rect">
              <a:avLst/>
            </a:prstGeom>
          </p:spPr>
        </p:pic>
      </p:grpSp>
      <p:sp>
        <p:nvSpPr>
          <p:cNvPr id="64" name="TextBox 63"/>
          <p:cNvSpPr txBox="1"/>
          <p:nvPr/>
        </p:nvSpPr>
        <p:spPr>
          <a:xfrm>
            <a:off x="7710887" y="3264698"/>
            <a:ext cx="853440" cy="365760"/>
          </a:xfrm>
          <a:prstGeom prst="rect">
            <a:avLst/>
          </a:prstGeom>
          <a:noFill/>
        </p:spPr>
        <p:txBody>
          <a:bodyPr wrap="square" lIns="0" tIns="0" rIns="0" bIns="0" rtlCol="0" anchor="t">
            <a:noAutofit/>
          </a:bodyPr>
          <a:lstStyle/>
          <a:p>
            <a:pPr algn="ctr"/>
            <a:r>
              <a:rPr lang="en-US" sz="1067" b="1">
                <a:latin typeface="Amazon Ember" panose="020B0603020204020204" pitchFamily="34" charset="0"/>
                <a:ea typeface="Amazon Ember" panose="020B0603020204020204" pitchFamily="34" charset="0"/>
                <a:cs typeface="Amazon Ember" panose="020B0603020204020204" pitchFamily="34" charset="0"/>
              </a:rPr>
              <a:t>Put message</a:t>
            </a:r>
            <a:endParaRPr lang="en-US" sz="1867" b="1">
              <a:latin typeface="Amazon Ember" panose="020B0603020204020204" pitchFamily="34" charset="0"/>
              <a:ea typeface="Amazon Ember" panose="020B0603020204020204" pitchFamily="34" charset="0"/>
              <a:cs typeface="Amazon Ember" panose="020B0603020204020204" pitchFamily="34" charset="0"/>
            </a:endParaRPr>
          </a:p>
        </p:txBody>
      </p:sp>
      <p:pic>
        <p:nvPicPr>
          <p:cNvPr id="65" name="Picture 6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47933" y="2838112"/>
            <a:ext cx="593389" cy="395593"/>
          </a:xfrm>
          <a:prstGeom prst="rect">
            <a:avLst/>
          </a:prstGeom>
        </p:spPr>
      </p:pic>
      <p:pic>
        <p:nvPicPr>
          <p:cNvPr id="67" name="Picture 6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66253" y="2826746"/>
            <a:ext cx="351207" cy="415903"/>
          </a:xfrm>
          <a:prstGeom prst="rect">
            <a:avLst/>
          </a:prstGeom>
        </p:spPr>
      </p:pic>
      <p:pic>
        <p:nvPicPr>
          <p:cNvPr id="69" name="Picture 6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244980" y="3977417"/>
            <a:ext cx="704220" cy="455167"/>
          </a:xfrm>
          <a:prstGeom prst="rect">
            <a:avLst/>
          </a:prstGeom>
        </p:spPr>
      </p:pic>
      <p:grpSp>
        <p:nvGrpSpPr>
          <p:cNvPr id="70" name="Group 69"/>
          <p:cNvGrpSpPr/>
          <p:nvPr/>
        </p:nvGrpSpPr>
        <p:grpSpPr>
          <a:xfrm>
            <a:off x="10084874" y="2441266"/>
            <a:ext cx="1469483" cy="1184172"/>
            <a:chOff x="5163159" y="2546539"/>
            <a:chExt cx="1102112" cy="888129"/>
          </a:xfrm>
        </p:grpSpPr>
        <p:grpSp>
          <p:nvGrpSpPr>
            <p:cNvPr id="71" name="Group 70"/>
            <p:cNvGrpSpPr/>
            <p:nvPr/>
          </p:nvGrpSpPr>
          <p:grpSpPr>
            <a:xfrm>
              <a:off x="5163159" y="2546539"/>
              <a:ext cx="1102112" cy="888129"/>
              <a:chOff x="463551" y="760413"/>
              <a:chExt cx="888399" cy="1643479"/>
            </a:xfrm>
          </p:grpSpPr>
          <p:sp>
            <p:nvSpPr>
              <p:cNvPr id="73" name="Rounded Rectangle 72"/>
              <p:cNvSpPr/>
              <p:nvPr/>
            </p:nvSpPr>
            <p:spPr>
              <a:xfrm>
                <a:off x="463551" y="760413"/>
                <a:ext cx="888399" cy="1643479"/>
              </a:xfrm>
              <a:prstGeom prst="roundRect">
                <a:avLst>
                  <a:gd name="adj" fmla="val 9818"/>
                </a:avLst>
              </a:prstGeom>
              <a:noFill/>
              <a:ln w="19050">
                <a:solidFill>
                  <a:schemeClr val="tx1"/>
                </a:solidFill>
                <a:prstDash val="lgDashDot"/>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40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74" name="TextBox 31"/>
              <p:cNvSpPr txBox="1">
                <a:spLocks noChangeArrowheads="1"/>
              </p:cNvSpPr>
              <p:nvPr/>
            </p:nvSpPr>
            <p:spPr bwMode="auto">
              <a:xfrm>
                <a:off x="487740" y="1813625"/>
                <a:ext cx="864209" cy="384439"/>
              </a:xfrm>
              <a:prstGeom prst="rect">
                <a:avLst/>
              </a:prstGeom>
              <a:noFill/>
              <a:ln w="9525">
                <a:noFill/>
                <a:miter lim="800000"/>
                <a:headEnd/>
                <a:tailEnd/>
              </a:ln>
            </p:spPr>
            <p:txBody>
              <a:bodyPr wrap="square">
                <a:spAutoFit/>
              </a:bodyPr>
              <a:lstStyle/>
              <a:p>
                <a:pPr algn="ctr"/>
                <a:r>
                  <a:rPr lang="en-US" sz="1200" b="1">
                    <a:latin typeface="Amazon Ember" panose="020B0603020204020204" pitchFamily="34" charset="0"/>
                    <a:ea typeface="Amazon Ember" panose="020B0603020204020204" pitchFamily="34" charset="0"/>
                    <a:cs typeface="Amazon Ember" panose="020B0603020204020204" pitchFamily="34" charset="0"/>
                  </a:rPr>
                  <a:t>File processing</a:t>
                </a:r>
              </a:p>
            </p:txBody>
          </p:sp>
        </p:grpSp>
        <p:pic>
          <p:nvPicPr>
            <p:cNvPr id="72" name="Picture 71" descr="EC2-Instance.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727577" y="2607635"/>
              <a:ext cx="519815" cy="519815"/>
            </a:xfrm>
            <a:prstGeom prst="rect">
              <a:avLst/>
            </a:prstGeom>
          </p:spPr>
        </p:pic>
        <p:pic>
          <p:nvPicPr>
            <p:cNvPr id="75" name="Picture 74" descr="EC2-Instance.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210636" y="2607635"/>
              <a:ext cx="519815" cy="519815"/>
            </a:xfrm>
            <a:prstGeom prst="rect">
              <a:avLst/>
            </a:prstGeom>
          </p:spPr>
        </p:pic>
      </p:grpSp>
      <p:cxnSp>
        <p:nvCxnSpPr>
          <p:cNvPr id="77" name="Straight Arrow Connector 76"/>
          <p:cNvCxnSpPr>
            <a:stCxn id="58" idx="3"/>
            <a:endCxn id="67" idx="1"/>
          </p:cNvCxnSpPr>
          <p:nvPr/>
        </p:nvCxnSpPr>
        <p:spPr>
          <a:xfrm>
            <a:off x="7483653" y="3033351"/>
            <a:ext cx="482600" cy="1347"/>
          </a:xfrm>
          <a:prstGeom prst="straightConnector1">
            <a:avLst/>
          </a:prstGeom>
          <a:ln w="28575">
            <a:tailEnd type="triangle"/>
          </a:ln>
        </p:spPr>
        <p:style>
          <a:lnRef idx="2">
            <a:schemeClr val="accent2"/>
          </a:lnRef>
          <a:fillRef idx="0">
            <a:schemeClr val="accent2"/>
          </a:fillRef>
          <a:effectRef idx="1">
            <a:schemeClr val="accent2"/>
          </a:effectRef>
          <a:fontRef idx="minor">
            <a:schemeClr val="tx1"/>
          </a:fontRef>
        </p:style>
      </p:cxnSp>
      <p:cxnSp>
        <p:nvCxnSpPr>
          <p:cNvPr id="78" name="Straight Arrow Connector 77"/>
          <p:cNvCxnSpPr>
            <a:stCxn id="67" idx="3"/>
            <a:endCxn id="65" idx="1"/>
          </p:cNvCxnSpPr>
          <p:nvPr/>
        </p:nvCxnSpPr>
        <p:spPr>
          <a:xfrm>
            <a:off x="8317460" y="3034698"/>
            <a:ext cx="630473" cy="1211"/>
          </a:xfrm>
          <a:prstGeom prst="straightConnector1">
            <a:avLst/>
          </a:prstGeom>
          <a:ln w="28575">
            <a:tailEnd type="triangle"/>
          </a:ln>
        </p:spPr>
        <p:style>
          <a:lnRef idx="2">
            <a:schemeClr val="accent2"/>
          </a:lnRef>
          <a:fillRef idx="0">
            <a:schemeClr val="accent2"/>
          </a:fillRef>
          <a:effectRef idx="1">
            <a:schemeClr val="accent2"/>
          </a:effectRef>
          <a:fontRef idx="minor">
            <a:schemeClr val="tx1"/>
          </a:fontRef>
        </p:style>
      </p:cxnSp>
      <p:cxnSp>
        <p:nvCxnSpPr>
          <p:cNvPr id="81" name="Straight Arrow Connector 80"/>
          <p:cNvCxnSpPr>
            <a:stCxn id="65" idx="3"/>
            <a:endCxn id="73" idx="1"/>
          </p:cNvCxnSpPr>
          <p:nvPr/>
        </p:nvCxnSpPr>
        <p:spPr>
          <a:xfrm flipV="1">
            <a:off x="9541322" y="3033351"/>
            <a:ext cx="543552" cy="2557"/>
          </a:xfrm>
          <a:prstGeom prst="straightConnector1">
            <a:avLst/>
          </a:prstGeom>
          <a:ln w="28575">
            <a:tailEnd type="triangle"/>
          </a:ln>
        </p:spPr>
        <p:style>
          <a:lnRef idx="2">
            <a:schemeClr val="accent2"/>
          </a:lnRef>
          <a:fillRef idx="0">
            <a:schemeClr val="accent2"/>
          </a:fillRef>
          <a:effectRef idx="1">
            <a:schemeClr val="accent2"/>
          </a:effectRef>
          <a:fontRef idx="minor">
            <a:schemeClr val="tx1"/>
          </a:fontRef>
        </p:style>
      </p:cxnSp>
      <p:cxnSp>
        <p:nvCxnSpPr>
          <p:cNvPr id="90" name="Straight Arrow Connector 89"/>
          <p:cNvCxnSpPr>
            <a:endCxn id="69" idx="3"/>
          </p:cNvCxnSpPr>
          <p:nvPr/>
        </p:nvCxnSpPr>
        <p:spPr>
          <a:xfrm flipH="1">
            <a:off x="8949200" y="3475216"/>
            <a:ext cx="1027109" cy="729785"/>
          </a:xfrm>
          <a:prstGeom prst="straightConnector1">
            <a:avLst/>
          </a:prstGeom>
          <a:ln w="28575">
            <a:tailEnd type="triangle"/>
          </a:ln>
        </p:spPr>
        <p:style>
          <a:lnRef idx="2">
            <a:schemeClr val="accent2"/>
          </a:lnRef>
          <a:fillRef idx="0">
            <a:schemeClr val="accent2"/>
          </a:fillRef>
          <a:effectRef idx="1">
            <a:schemeClr val="accent2"/>
          </a:effectRef>
          <a:fontRef idx="minor">
            <a:schemeClr val="tx1"/>
          </a:fontRef>
        </p:style>
      </p:cxnSp>
      <p:cxnSp>
        <p:nvCxnSpPr>
          <p:cNvPr id="91" name="Straight Arrow Connector 90"/>
          <p:cNvCxnSpPr/>
          <p:nvPr/>
        </p:nvCxnSpPr>
        <p:spPr>
          <a:xfrm flipV="1">
            <a:off x="7511959" y="2662427"/>
            <a:ext cx="2572916" cy="15651"/>
          </a:xfrm>
          <a:prstGeom prst="straightConnector1">
            <a:avLst/>
          </a:prstGeom>
          <a:ln w="28575">
            <a:solidFill>
              <a:schemeClr val="accent6">
                <a:lumMod val="75000"/>
              </a:schemeClr>
            </a:solidFill>
            <a:prstDash val="sysDash"/>
            <a:tailEnd type="triangle"/>
          </a:ln>
        </p:spPr>
        <p:style>
          <a:lnRef idx="2">
            <a:schemeClr val="accent2"/>
          </a:lnRef>
          <a:fillRef idx="0">
            <a:schemeClr val="accent2"/>
          </a:fillRef>
          <a:effectRef idx="1">
            <a:schemeClr val="accent2"/>
          </a:effectRef>
          <a:fontRef idx="minor">
            <a:schemeClr val="tx1"/>
          </a:fontRef>
        </p:style>
      </p:cxnSp>
      <p:pic>
        <p:nvPicPr>
          <p:cNvPr id="99" name="Picture 9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484189" y="4222124"/>
            <a:ext cx="670853" cy="695700"/>
          </a:xfrm>
          <a:prstGeom prst="rect">
            <a:avLst/>
          </a:prstGeom>
        </p:spPr>
      </p:pic>
      <p:cxnSp>
        <p:nvCxnSpPr>
          <p:cNvPr id="101" name="Straight Arrow Connector 100"/>
          <p:cNvCxnSpPr>
            <a:stCxn id="73" idx="2"/>
            <a:endCxn id="99" idx="0"/>
          </p:cNvCxnSpPr>
          <p:nvPr/>
        </p:nvCxnSpPr>
        <p:spPr>
          <a:xfrm>
            <a:off x="10819615" y="3625437"/>
            <a:ext cx="0" cy="596687"/>
          </a:xfrm>
          <a:prstGeom prst="straightConnector1">
            <a:avLst/>
          </a:prstGeom>
          <a:ln w="28575">
            <a:solidFill>
              <a:schemeClr val="accent6">
                <a:lumMod val="75000"/>
              </a:schemeClr>
            </a:solidFill>
            <a:prstDash val="sysDash"/>
            <a:tailEnd type="triangle"/>
          </a:ln>
        </p:spPr>
        <p:style>
          <a:lnRef idx="2">
            <a:schemeClr val="accent2"/>
          </a:lnRef>
          <a:fillRef idx="0">
            <a:schemeClr val="accent2"/>
          </a:fillRef>
          <a:effectRef idx="1">
            <a:schemeClr val="accent2"/>
          </a:effectRef>
          <a:fontRef idx="minor">
            <a:schemeClr val="tx1"/>
          </a:fontRef>
        </p:style>
      </p:cxnSp>
      <p:pic>
        <p:nvPicPr>
          <p:cNvPr id="108" name="Picture 107" descr="Users.png"/>
          <p:cNvPicPr>
            <a:picLocks noChangeAspect="1"/>
          </p:cNvPicPr>
          <p:nvPr/>
        </p:nvPicPr>
        <p:blipFill rotWithShape="1">
          <a:blip r:embed="rId9">
            <a:duotone>
              <a:prstClr val="black"/>
              <a:schemeClr val="tx2">
                <a:tint val="45000"/>
                <a:satMod val="400000"/>
              </a:schemeClr>
            </a:duotone>
            <a:extLst>
              <a:ext uri="{28A0092B-C50C-407E-A947-70E740481C1C}">
                <a14:useLocalDpi xmlns:a14="http://schemas.microsoft.com/office/drawing/2010/main" val="0"/>
              </a:ext>
            </a:extLst>
          </a:blip>
          <a:srcRect b="10331"/>
          <a:stretch/>
        </p:blipFill>
        <p:spPr>
          <a:xfrm>
            <a:off x="1713709" y="2882732"/>
            <a:ext cx="975360" cy="874595"/>
          </a:xfrm>
          <a:prstGeom prst="rect">
            <a:avLst/>
          </a:prstGeom>
        </p:spPr>
      </p:pic>
      <p:cxnSp>
        <p:nvCxnSpPr>
          <p:cNvPr id="114" name="Straight Arrow Connector 113"/>
          <p:cNvCxnSpPr>
            <a:stCxn id="108" idx="2"/>
            <a:endCxn id="48" idx="0"/>
          </p:cNvCxnSpPr>
          <p:nvPr/>
        </p:nvCxnSpPr>
        <p:spPr>
          <a:xfrm>
            <a:off x="2201390" y="3757328"/>
            <a:ext cx="4" cy="385487"/>
          </a:xfrm>
          <a:prstGeom prst="straightConnector1">
            <a:avLst/>
          </a:prstGeom>
          <a:ln>
            <a:headEnd type="triangle"/>
            <a:tailEnd type="triangle"/>
          </a:ln>
        </p:spPr>
        <p:style>
          <a:lnRef idx="2">
            <a:schemeClr val="accent2"/>
          </a:lnRef>
          <a:fillRef idx="0">
            <a:schemeClr val="accent2"/>
          </a:fillRef>
          <a:effectRef idx="1">
            <a:schemeClr val="accent2"/>
          </a:effectRef>
          <a:fontRef idx="minor">
            <a:schemeClr val="tx1"/>
          </a:fontRef>
        </p:style>
      </p:cxnSp>
      <p:pic>
        <p:nvPicPr>
          <p:cNvPr id="117" name="Picture 116" descr="Users.png"/>
          <p:cNvPicPr>
            <a:picLocks noChangeAspect="1"/>
          </p:cNvPicPr>
          <p:nvPr/>
        </p:nvPicPr>
        <p:blipFill rotWithShape="1">
          <a:blip r:embed="rId10">
            <a:extLst>
              <a:ext uri="{28A0092B-C50C-407E-A947-70E740481C1C}">
                <a14:useLocalDpi xmlns:a14="http://schemas.microsoft.com/office/drawing/2010/main" val="0"/>
              </a:ext>
            </a:extLst>
          </a:blip>
          <a:srcRect b="10331"/>
          <a:stretch/>
        </p:blipFill>
        <p:spPr>
          <a:xfrm>
            <a:off x="4627171" y="3760206"/>
            <a:ext cx="975360" cy="874595"/>
          </a:xfrm>
          <a:prstGeom prst="rect">
            <a:avLst/>
          </a:prstGeom>
        </p:spPr>
      </p:pic>
      <p:cxnSp>
        <p:nvCxnSpPr>
          <p:cNvPr id="119" name="Elbow Connector 118"/>
          <p:cNvCxnSpPr>
            <a:stCxn id="117" idx="0"/>
            <a:endCxn id="58" idx="1"/>
          </p:cNvCxnSpPr>
          <p:nvPr/>
        </p:nvCxnSpPr>
        <p:spPr>
          <a:xfrm rot="5400000" flipH="1" flipV="1">
            <a:off x="5201084" y="2947121"/>
            <a:ext cx="726855" cy="899319"/>
          </a:xfrm>
          <a:prstGeom prst="bentConnector2">
            <a:avLst/>
          </a:prstGeom>
          <a:ln w="28575">
            <a:tailEnd type="triangle"/>
          </a:ln>
        </p:spPr>
        <p:style>
          <a:lnRef idx="2">
            <a:schemeClr val="accent2"/>
          </a:lnRef>
          <a:fillRef idx="0">
            <a:schemeClr val="accent2"/>
          </a:fillRef>
          <a:effectRef idx="1">
            <a:schemeClr val="accent2"/>
          </a:effectRef>
          <a:fontRef idx="minor">
            <a:schemeClr val="tx1"/>
          </a:fontRef>
        </p:style>
      </p:cxnSp>
      <p:cxnSp>
        <p:nvCxnSpPr>
          <p:cNvPr id="126" name="Elbow Connector 125"/>
          <p:cNvCxnSpPr>
            <a:stCxn id="99" idx="2"/>
            <a:endCxn id="117" idx="2"/>
          </p:cNvCxnSpPr>
          <p:nvPr/>
        </p:nvCxnSpPr>
        <p:spPr>
          <a:xfrm rot="5400000" flipH="1">
            <a:off x="7825723" y="1923932"/>
            <a:ext cx="283023" cy="5704764"/>
          </a:xfrm>
          <a:prstGeom prst="bentConnector3">
            <a:avLst>
              <a:gd name="adj1" fmla="val -107695"/>
            </a:avLst>
          </a:prstGeom>
          <a:ln w="28575">
            <a:solidFill>
              <a:schemeClr val="accent6">
                <a:lumMod val="75000"/>
              </a:schemeClr>
            </a:solidFill>
            <a:prstDash val="sysDash"/>
            <a:tailEnd type="triangle"/>
          </a:ln>
        </p:spPr>
        <p:style>
          <a:lnRef idx="2">
            <a:schemeClr val="accent2"/>
          </a:lnRef>
          <a:fillRef idx="0">
            <a:schemeClr val="accent2"/>
          </a:fillRef>
          <a:effectRef idx="1">
            <a:schemeClr val="accent2"/>
          </a:effectRef>
          <a:fontRef idx="minor">
            <a:schemeClr val="tx1"/>
          </a:fontRef>
        </p:style>
      </p:cxnSp>
      <p:cxnSp>
        <p:nvCxnSpPr>
          <p:cNvPr id="138" name="Straight Arrow Connector 137"/>
          <p:cNvCxnSpPr>
            <a:stCxn id="117" idx="3"/>
            <a:endCxn id="69" idx="1"/>
          </p:cNvCxnSpPr>
          <p:nvPr/>
        </p:nvCxnSpPr>
        <p:spPr>
          <a:xfrm>
            <a:off x="5602531" y="4197504"/>
            <a:ext cx="2642448" cy="7497"/>
          </a:xfrm>
          <a:prstGeom prst="straightConnector1">
            <a:avLst/>
          </a:prstGeom>
          <a:ln w="28575">
            <a:headEnd type="triangle" w="med" len="med"/>
            <a:tailEnd type="none" w="med" len="med"/>
          </a:ln>
        </p:spPr>
        <p:style>
          <a:lnRef idx="2">
            <a:schemeClr val="accent2"/>
          </a:lnRef>
          <a:fillRef idx="0">
            <a:schemeClr val="accent2"/>
          </a:fillRef>
          <a:effectRef idx="1">
            <a:schemeClr val="accent2"/>
          </a:effectRef>
          <a:fontRef idx="minor">
            <a:schemeClr val="tx1"/>
          </a:fontRef>
        </p:style>
      </p:cxnSp>
      <p:sp>
        <p:nvSpPr>
          <p:cNvPr id="144" name="TextBox 143"/>
          <p:cNvSpPr txBox="1"/>
          <p:nvPr/>
        </p:nvSpPr>
        <p:spPr>
          <a:xfrm>
            <a:off x="8791313" y="3262936"/>
            <a:ext cx="853440" cy="365760"/>
          </a:xfrm>
          <a:prstGeom prst="rect">
            <a:avLst/>
          </a:prstGeom>
          <a:noFill/>
        </p:spPr>
        <p:txBody>
          <a:bodyPr wrap="square" lIns="0" tIns="0" rIns="0" bIns="0" rtlCol="0" anchor="t">
            <a:noAutofit/>
          </a:bodyPr>
          <a:lstStyle/>
          <a:p>
            <a:pPr algn="ctr"/>
            <a:r>
              <a:rPr lang="en-US" sz="1067" b="1">
                <a:latin typeface="Amazon Ember" panose="020B0603020204020204" pitchFamily="34" charset="0"/>
                <a:ea typeface="Amazon Ember" panose="020B0603020204020204" pitchFamily="34" charset="0"/>
                <a:cs typeface="Amazon Ember" panose="020B0603020204020204" pitchFamily="34" charset="0"/>
              </a:rPr>
              <a:t>Ready for processing queue</a:t>
            </a:r>
            <a:endParaRPr lang="en-US" sz="1867" b="1">
              <a:latin typeface="Amazon Ember" panose="020B0603020204020204" pitchFamily="34" charset="0"/>
              <a:ea typeface="Amazon Ember" panose="020B0603020204020204" pitchFamily="34" charset="0"/>
              <a:cs typeface="Amazon Ember" panose="020B0603020204020204" pitchFamily="34" charset="0"/>
            </a:endParaRPr>
          </a:p>
        </p:txBody>
      </p:sp>
      <p:sp>
        <p:nvSpPr>
          <p:cNvPr id="152" name="TextBox 151"/>
          <p:cNvSpPr txBox="1"/>
          <p:nvPr/>
        </p:nvSpPr>
        <p:spPr>
          <a:xfrm>
            <a:off x="7776799" y="4465422"/>
            <a:ext cx="1597471" cy="365760"/>
          </a:xfrm>
          <a:prstGeom prst="rect">
            <a:avLst/>
          </a:prstGeom>
          <a:noFill/>
        </p:spPr>
        <p:txBody>
          <a:bodyPr wrap="square" lIns="0" tIns="0" rIns="0" bIns="0" rtlCol="0" anchor="t">
            <a:noAutofit/>
          </a:bodyPr>
          <a:lstStyle/>
          <a:p>
            <a:pPr algn="ctr"/>
            <a:r>
              <a:rPr lang="en-US" sz="1067" b="1">
                <a:latin typeface="Amazon Ember" panose="020B0603020204020204" pitchFamily="34" charset="0"/>
                <a:ea typeface="Amazon Ember" panose="020B0603020204020204" pitchFamily="34" charset="0"/>
                <a:cs typeface="Amazon Ember" panose="020B0603020204020204" pitchFamily="34" charset="0"/>
              </a:rPr>
              <a:t>"Processing complete" message sent to Amazon SNS topic </a:t>
            </a:r>
            <a:endParaRPr lang="en-US" sz="1867" b="1">
              <a:latin typeface="Amazon Ember" panose="020B0603020204020204" pitchFamily="34" charset="0"/>
              <a:ea typeface="Amazon Ember" panose="020B0603020204020204" pitchFamily="34" charset="0"/>
              <a:cs typeface="Amazon Ember" panose="020B0603020204020204" pitchFamily="34" charset="0"/>
            </a:endParaRPr>
          </a:p>
        </p:txBody>
      </p:sp>
      <p:sp>
        <p:nvSpPr>
          <p:cNvPr id="153" name="TextBox 152"/>
          <p:cNvSpPr txBox="1"/>
          <p:nvPr/>
        </p:nvSpPr>
        <p:spPr>
          <a:xfrm>
            <a:off x="6148757" y="4460466"/>
            <a:ext cx="853440" cy="365760"/>
          </a:xfrm>
          <a:prstGeom prst="rect">
            <a:avLst/>
          </a:prstGeom>
          <a:noFill/>
        </p:spPr>
        <p:txBody>
          <a:bodyPr wrap="square" lIns="0" tIns="0" rIns="0" bIns="0" rtlCol="0" anchor="t">
            <a:noAutofit/>
          </a:bodyPr>
          <a:lstStyle/>
          <a:p>
            <a:pPr algn="ctr"/>
            <a:r>
              <a:rPr lang="en-US" sz="1067" b="1">
                <a:latin typeface="Amazon Ember" panose="020B0603020204020204" pitchFamily="34" charset="0"/>
                <a:ea typeface="Amazon Ember" panose="020B0603020204020204" pitchFamily="34" charset="0"/>
                <a:cs typeface="Amazon Ember" panose="020B0603020204020204" pitchFamily="34" charset="0"/>
              </a:rPr>
              <a:t>User subscribed to topic</a:t>
            </a:r>
            <a:endParaRPr lang="en-US" sz="1867" b="1">
              <a:latin typeface="Amazon Ember" panose="020B0603020204020204" pitchFamily="34" charset="0"/>
              <a:ea typeface="Amazon Ember" panose="020B0603020204020204" pitchFamily="34" charset="0"/>
              <a:cs typeface="Amazon Ember" panose="020B0603020204020204" pitchFamily="34" charset="0"/>
            </a:endParaRPr>
          </a:p>
        </p:txBody>
      </p:sp>
      <p:sp>
        <p:nvSpPr>
          <p:cNvPr id="154" name="TextBox 153"/>
          <p:cNvSpPr txBox="1"/>
          <p:nvPr/>
        </p:nvSpPr>
        <p:spPr>
          <a:xfrm>
            <a:off x="7207602" y="5330503"/>
            <a:ext cx="1356725" cy="365760"/>
          </a:xfrm>
          <a:prstGeom prst="rect">
            <a:avLst/>
          </a:prstGeom>
          <a:noFill/>
        </p:spPr>
        <p:txBody>
          <a:bodyPr wrap="square" lIns="0" tIns="0" rIns="0" bIns="0" rtlCol="0" anchor="t">
            <a:noAutofit/>
          </a:bodyPr>
          <a:lstStyle/>
          <a:p>
            <a:pPr algn="ctr"/>
            <a:r>
              <a:rPr lang="en-US" sz="1067" b="1">
                <a:latin typeface="Amazon Ember" panose="020B0603020204020204" pitchFamily="34" charset="0"/>
                <a:ea typeface="Amazon Ember" panose="020B0603020204020204" pitchFamily="34" charset="0"/>
                <a:cs typeface="Amazon Ember" panose="020B0603020204020204" pitchFamily="34" charset="0"/>
              </a:rPr>
              <a:t>User given access to published file</a:t>
            </a:r>
            <a:endParaRPr lang="en-US" sz="1867" b="1">
              <a:latin typeface="Amazon Ember" panose="020B0603020204020204" pitchFamily="34" charset="0"/>
              <a:ea typeface="Amazon Ember" panose="020B0603020204020204" pitchFamily="34" charset="0"/>
              <a:cs typeface="Amazon Ember" panose="020B0603020204020204" pitchFamily="34" charset="0"/>
            </a:endParaRPr>
          </a:p>
        </p:txBody>
      </p:sp>
      <p:sp>
        <p:nvSpPr>
          <p:cNvPr id="155" name="TextBox 154"/>
          <p:cNvSpPr txBox="1"/>
          <p:nvPr/>
        </p:nvSpPr>
        <p:spPr>
          <a:xfrm>
            <a:off x="7965921" y="2301408"/>
            <a:ext cx="1356725" cy="365760"/>
          </a:xfrm>
          <a:prstGeom prst="rect">
            <a:avLst/>
          </a:prstGeom>
          <a:noFill/>
          <a:ln w="28575">
            <a:noFill/>
          </a:ln>
        </p:spPr>
        <p:txBody>
          <a:bodyPr wrap="square" lIns="0" tIns="0" rIns="0" bIns="0" rtlCol="0" anchor="t">
            <a:noAutofit/>
          </a:bodyPr>
          <a:lstStyle/>
          <a:p>
            <a:pPr algn="ctr"/>
            <a:r>
              <a:rPr lang="en-US" sz="1067" b="1">
                <a:latin typeface="Amazon Ember" panose="020B0603020204020204" pitchFamily="34" charset="0"/>
                <a:ea typeface="Amazon Ember" panose="020B0603020204020204" pitchFamily="34" charset="0"/>
                <a:cs typeface="Amazon Ember" panose="020B0603020204020204" pitchFamily="34" charset="0"/>
              </a:rPr>
              <a:t>File pulled down for processing</a:t>
            </a:r>
            <a:endParaRPr lang="en-US" sz="1867" b="1">
              <a:latin typeface="Amazon Ember" panose="020B0603020204020204" pitchFamily="34" charset="0"/>
              <a:ea typeface="Amazon Ember" panose="020B0603020204020204" pitchFamily="34" charset="0"/>
              <a:cs typeface="Amazon Ember" panose="020B0603020204020204" pitchFamily="34" charset="0"/>
            </a:endParaRPr>
          </a:p>
        </p:txBody>
      </p:sp>
      <p:sp>
        <p:nvSpPr>
          <p:cNvPr id="156" name="TextBox 155"/>
          <p:cNvSpPr txBox="1"/>
          <p:nvPr/>
        </p:nvSpPr>
        <p:spPr>
          <a:xfrm>
            <a:off x="10884089" y="3764359"/>
            <a:ext cx="863507" cy="365760"/>
          </a:xfrm>
          <a:prstGeom prst="rect">
            <a:avLst/>
          </a:prstGeom>
          <a:noFill/>
        </p:spPr>
        <p:txBody>
          <a:bodyPr wrap="square" lIns="0" tIns="0" rIns="0" bIns="0" rtlCol="0" anchor="t">
            <a:noAutofit/>
          </a:bodyPr>
          <a:lstStyle/>
          <a:p>
            <a:pPr algn="ctr"/>
            <a:r>
              <a:rPr lang="en-US" sz="1067" b="1">
                <a:latin typeface="Amazon Ember" panose="020B0603020204020204" pitchFamily="34" charset="0"/>
                <a:ea typeface="Amazon Ember" panose="020B0603020204020204" pitchFamily="34" charset="0"/>
                <a:cs typeface="Amazon Ember" panose="020B0603020204020204" pitchFamily="34" charset="0"/>
              </a:rPr>
              <a:t>File pushed to bucket</a:t>
            </a:r>
            <a:endParaRPr lang="en-US" sz="1867" b="1">
              <a:latin typeface="Amazon Ember" panose="020B0603020204020204" pitchFamily="34" charset="0"/>
              <a:ea typeface="Amazon Ember" panose="020B0603020204020204" pitchFamily="34" charset="0"/>
              <a:cs typeface="Amazon Ember" panose="020B0603020204020204" pitchFamily="34" charset="0"/>
            </a:endParaRPr>
          </a:p>
        </p:txBody>
      </p:sp>
      <p:sp>
        <p:nvSpPr>
          <p:cNvPr id="53" name="TextBox 31"/>
          <p:cNvSpPr txBox="1">
            <a:spLocks noChangeArrowheads="1"/>
          </p:cNvSpPr>
          <p:nvPr/>
        </p:nvSpPr>
        <p:spPr bwMode="auto">
          <a:xfrm>
            <a:off x="6641569" y="1709426"/>
            <a:ext cx="3072908" cy="379656"/>
          </a:xfrm>
          <a:prstGeom prst="rect">
            <a:avLst/>
          </a:prstGeom>
          <a:noFill/>
          <a:ln w="9525">
            <a:noFill/>
            <a:miter lim="800000"/>
            <a:headEnd/>
            <a:tailEnd/>
          </a:ln>
        </p:spPr>
        <p:txBody>
          <a:bodyPr wrap="square">
            <a:spAutoFit/>
          </a:bodyPr>
          <a:lstStyle/>
          <a:p>
            <a:pPr algn="ctr"/>
            <a:r>
              <a:rPr lang="en-US" sz="1867" b="1">
                <a:latin typeface="Amazon Ember" panose="020B0603020204020204" pitchFamily="34" charset="0"/>
                <a:ea typeface="Amazon Ember" panose="020B0603020204020204" pitchFamily="34" charset="0"/>
                <a:cs typeface="Amazon Ember" panose="020B0603020204020204" pitchFamily="34" charset="0"/>
              </a:rPr>
              <a:t>Microservices</a:t>
            </a:r>
          </a:p>
        </p:txBody>
      </p:sp>
    </p:spTree>
    <p:custDataLst>
      <p:tags r:id="rId1"/>
    </p:custDataLst>
    <p:extLst>
      <p:ext uri="{BB962C8B-B14F-4D97-AF65-F5344CB8AC3E}">
        <p14:creationId xmlns:p14="http://schemas.microsoft.com/office/powerpoint/2010/main" val="128722849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2876" y="263527"/>
            <a:ext cx="9607987" cy="779463"/>
          </a:xfrm>
        </p:spPr>
        <p:txBody>
          <a:bodyPr>
            <a:normAutofit/>
          </a:bodyPr>
          <a:lstStyle/>
          <a:p>
            <a:r>
              <a:rPr lang="en-US" dirty="0"/>
              <a:t>Amazon MQ</a:t>
            </a:r>
          </a:p>
        </p:txBody>
      </p:sp>
      <p:sp>
        <p:nvSpPr>
          <p:cNvPr id="3" name="Content Placeholder 2"/>
          <p:cNvSpPr>
            <a:spLocks noGrp="1"/>
          </p:cNvSpPr>
          <p:nvPr>
            <p:ph idx="1"/>
          </p:nvPr>
        </p:nvSpPr>
        <p:spPr>
          <a:xfrm>
            <a:off x="196975" y="1501590"/>
            <a:ext cx="11369880" cy="4913308"/>
          </a:xfrm>
        </p:spPr>
        <p:txBody>
          <a:bodyPr>
            <a:normAutofit/>
          </a:bodyPr>
          <a:lstStyle/>
          <a:p>
            <a:pPr marL="0" indent="0" defTabSz="457200">
              <a:lnSpc>
                <a:spcPct val="80000"/>
              </a:lnSpc>
              <a:spcBef>
                <a:spcPct val="20000"/>
              </a:spcBef>
              <a:buNone/>
            </a:pPr>
            <a:r>
              <a:rPr lang="en-US" dirty="0">
                <a:latin typeface="Amazon Ember Light" panose="020B0403020204020204" pitchFamily="34" charset="0"/>
                <a:ea typeface="Amazon Ember Light" panose="020B0403020204020204" pitchFamily="34" charset="0"/>
                <a:cs typeface="Amazon Ember Light" panose="020B0403020204020204" pitchFamily="34" charset="0"/>
              </a:rPr>
              <a:t>Amazon MQ manages the administration of </a:t>
            </a:r>
            <a:r>
              <a:rPr lang="en-US" b="1" dirty="0">
                <a:latin typeface="Amazon Ember" panose="020B0603020204020204" pitchFamily="34" charset="0"/>
                <a:ea typeface="Amazon Ember" panose="020B0603020204020204" pitchFamily="34" charset="0"/>
                <a:cs typeface="Amazon Ember" panose="020B0603020204020204" pitchFamily="34" charset="0"/>
              </a:rPr>
              <a:t>ActiveMQ</a:t>
            </a:r>
            <a:r>
              <a:rPr lang="en-US" dirty="0">
                <a:latin typeface="Amazon Ember Light" panose="020B0403020204020204" pitchFamily="34" charset="0"/>
                <a:ea typeface="Amazon Ember Light" panose="020B0403020204020204" pitchFamily="34" charset="0"/>
                <a:cs typeface="Amazon Ember Light" panose="020B0403020204020204" pitchFamily="34" charset="0"/>
              </a:rPr>
              <a:t> </a:t>
            </a:r>
          </a:p>
          <a:p>
            <a:pPr marL="976313" lvl="1" indent="-465138">
              <a:lnSpc>
                <a:spcPct val="100000"/>
              </a:lnSpc>
              <a:spcBef>
                <a:spcPts val="2400"/>
              </a:spcBef>
            </a:pPr>
            <a:r>
              <a:rPr lang="en-US" sz="2600" dirty="0"/>
              <a:t>Set up and operate message workflows in the cloud.</a:t>
            </a:r>
          </a:p>
          <a:p>
            <a:pPr marL="976313" lvl="1" indent="-465138">
              <a:lnSpc>
                <a:spcPct val="100000"/>
              </a:lnSpc>
              <a:spcBef>
                <a:spcPts val="2400"/>
              </a:spcBef>
            </a:pPr>
            <a:r>
              <a:rPr lang="en-US" sz="2600" dirty="0"/>
              <a:t>Automatically provisioned for High Availability (HA).</a:t>
            </a:r>
          </a:p>
          <a:p>
            <a:pPr marL="976313" lvl="1" indent="-465138">
              <a:lnSpc>
                <a:spcPct val="100000"/>
              </a:lnSpc>
              <a:spcBef>
                <a:spcPts val="2400"/>
              </a:spcBef>
            </a:pPr>
            <a:r>
              <a:rPr lang="en-US" sz="2600" dirty="0"/>
              <a:t>Provides direct access to the ActiveMQ console.</a:t>
            </a:r>
          </a:p>
          <a:p>
            <a:pPr marL="976313" lvl="1" indent="-465138">
              <a:lnSpc>
                <a:spcPct val="100000"/>
              </a:lnSpc>
              <a:spcBef>
                <a:spcPts val="2400"/>
              </a:spcBef>
            </a:pPr>
            <a:r>
              <a:rPr lang="en-US" sz="2600" dirty="0"/>
              <a:t>Supports a variety of messaging technologies. </a:t>
            </a:r>
          </a:p>
          <a:p>
            <a:pPr marL="976313" lvl="3" indent="-465138">
              <a:lnSpc>
                <a:spcPct val="100000"/>
              </a:lnSpc>
              <a:spcBef>
                <a:spcPts val="2400"/>
              </a:spcBef>
            </a:pPr>
            <a:r>
              <a:rPr lang="en-US" sz="2200" dirty="0"/>
              <a:t>JMS, NMS, AMQP, STOMP, MQTT and WebSocket</a:t>
            </a:r>
          </a:p>
          <a:p>
            <a:pPr marL="976313" lvl="1" indent="-465138">
              <a:lnSpc>
                <a:spcPct val="100000"/>
              </a:lnSpc>
              <a:spcBef>
                <a:spcPts val="2400"/>
              </a:spcBef>
            </a:pPr>
            <a:r>
              <a:rPr lang="en-US" sz="2600" dirty="0"/>
              <a:t>No need to rewrite your existing messaging code.</a:t>
            </a:r>
          </a:p>
          <a:p>
            <a:pPr>
              <a:lnSpc>
                <a:spcPct val="100000"/>
              </a:lnSpc>
              <a:spcBef>
                <a:spcPts val="2400"/>
              </a:spcBef>
            </a:pPr>
            <a:endParaRPr lang="en-US" dirty="0"/>
          </a:p>
        </p:txBody>
      </p:sp>
    </p:spTree>
    <p:custDataLst>
      <p:tags r:id="rId1"/>
    </p:custDataLst>
    <p:extLst>
      <p:ext uri="{BB962C8B-B14F-4D97-AF65-F5344CB8AC3E}">
        <p14:creationId xmlns:p14="http://schemas.microsoft.com/office/powerpoint/2010/main" val="176950661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8539" y="263527"/>
            <a:ext cx="9518777" cy="779463"/>
          </a:xfrm>
        </p:spPr>
        <p:txBody>
          <a:bodyPr>
            <a:normAutofit/>
          </a:bodyPr>
          <a:lstStyle/>
          <a:p>
            <a:r>
              <a:rPr lang="en-US" dirty="0"/>
              <a:t>Amazon MQ: Benefits</a:t>
            </a:r>
          </a:p>
        </p:txBody>
      </p:sp>
      <p:sp>
        <p:nvSpPr>
          <p:cNvPr id="3" name="Content Placeholder 2"/>
          <p:cNvSpPr>
            <a:spLocks noGrp="1"/>
          </p:cNvSpPr>
          <p:nvPr>
            <p:ph idx="1"/>
          </p:nvPr>
        </p:nvSpPr>
        <p:spPr>
          <a:xfrm>
            <a:off x="26667" y="1440305"/>
            <a:ext cx="10515600" cy="4913308"/>
          </a:xfrm>
        </p:spPr>
        <p:txBody>
          <a:bodyPr>
            <a:normAutofit lnSpcReduction="10000"/>
          </a:bodyPr>
          <a:lstStyle/>
          <a:p>
            <a:r>
              <a:rPr lang="en-US" dirty="0"/>
              <a:t>Message payloads (up to 32MB).</a:t>
            </a:r>
          </a:p>
          <a:p>
            <a:r>
              <a:rPr lang="en-US" dirty="0"/>
              <a:t>JMS local and distributed (XA) transaction support.</a:t>
            </a:r>
          </a:p>
          <a:p>
            <a:r>
              <a:rPr lang="en-US" dirty="0"/>
              <a:t>99.99999% (Seven nines) of message durability.</a:t>
            </a:r>
          </a:p>
          <a:p>
            <a:r>
              <a:rPr lang="en-US" dirty="0"/>
              <a:t>No upfront investment, no minimum fee.</a:t>
            </a:r>
          </a:p>
          <a:p>
            <a:r>
              <a:rPr lang="en-US" dirty="0"/>
              <a:t>Pay as you go for messaging instance and storage use.</a:t>
            </a:r>
          </a:p>
          <a:p>
            <a:r>
              <a:rPr lang="en-US" dirty="0"/>
              <a:t>Free Tier includes 750 hours on a mq.t2.micro instance.</a:t>
            </a:r>
          </a:p>
          <a:p>
            <a:r>
              <a:rPr lang="en-US" dirty="0"/>
              <a:t>Free Tier includes 1GB of storage per month for a year. </a:t>
            </a:r>
          </a:p>
        </p:txBody>
      </p:sp>
      <p:sp>
        <p:nvSpPr>
          <p:cNvPr id="23" name="Content Placeholder 2"/>
          <p:cNvSpPr txBox="1">
            <a:spLocks/>
          </p:cNvSpPr>
          <p:nvPr/>
        </p:nvSpPr>
        <p:spPr>
          <a:xfrm>
            <a:off x="316004" y="1024896"/>
            <a:ext cx="11206501" cy="2255032"/>
          </a:xfrm>
          <a:prstGeom prst="rect">
            <a:avLst/>
          </a:prstGeom>
        </p:spPr>
        <p:txBody>
          <a:bodyPr vert="horz" lIns="121920" tIns="60960" rIns="121920" bIns="60960" rtlCol="0">
            <a:normAutofit/>
          </a:bodyPr>
          <a:lstStyle>
            <a:lvl1pPr marL="0" indent="0" algn="l" defTabSz="457200" rtl="0" eaLnBrk="1" latinLnBrk="0" hangingPunct="1">
              <a:spcBef>
                <a:spcPct val="20000"/>
              </a:spcBef>
              <a:buFontTx/>
              <a:buNone/>
              <a:defRPr sz="2400" b="0" i="0" kern="1200">
                <a:solidFill>
                  <a:srgbClr val="4D4D4C"/>
                </a:solidFill>
                <a:latin typeface="Arial"/>
                <a:ea typeface="+mn-ea"/>
                <a:cs typeface="Arial"/>
              </a:defRPr>
            </a:lvl1pPr>
            <a:lvl2pPr marL="742950" indent="-285750" algn="l" defTabSz="457200" rtl="0" eaLnBrk="1" latinLnBrk="0" hangingPunct="1">
              <a:spcBef>
                <a:spcPct val="20000"/>
              </a:spcBef>
              <a:buFont typeface="Arial"/>
              <a:buChar char="•"/>
              <a:defRPr sz="2000" b="0" i="0" kern="1200">
                <a:solidFill>
                  <a:srgbClr val="4D4D4C"/>
                </a:solidFill>
                <a:latin typeface="Arial"/>
                <a:ea typeface="+mn-ea"/>
                <a:cs typeface="Arial"/>
              </a:defRPr>
            </a:lvl2pPr>
            <a:lvl3pPr marL="1143000" indent="-228600" algn="l" defTabSz="457200" rtl="0" eaLnBrk="1" latinLnBrk="0" hangingPunct="1">
              <a:spcBef>
                <a:spcPct val="20000"/>
              </a:spcBef>
              <a:buFont typeface="Arial"/>
              <a:buChar char="•"/>
              <a:defRPr sz="1800" b="0" i="0" kern="1200">
                <a:solidFill>
                  <a:srgbClr val="4D4D4C"/>
                </a:solidFill>
                <a:latin typeface="Arial"/>
                <a:ea typeface="+mn-ea"/>
                <a:cs typeface="Arial"/>
              </a:defRPr>
            </a:lvl3pPr>
            <a:lvl4pPr marL="1600200" indent="-228600" algn="l" defTabSz="457200" rtl="0" eaLnBrk="1" latinLnBrk="0" hangingPunct="1">
              <a:spcBef>
                <a:spcPct val="20000"/>
              </a:spcBef>
              <a:buFont typeface="Arial"/>
              <a:buChar char="–"/>
              <a:defRPr sz="1600" b="0" i="0" kern="1200">
                <a:solidFill>
                  <a:srgbClr val="4D4D4C"/>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rgbClr val="4D4D4C"/>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20000"/>
              </a:lnSpc>
            </a:pPr>
            <a:endParaRPr lang="en-US" sz="3200" dirty="0">
              <a:latin typeface="+mj-lt"/>
            </a:endParaRPr>
          </a:p>
        </p:txBody>
      </p:sp>
      <p:sp>
        <p:nvSpPr>
          <p:cNvPr id="9" name="Content Placeholder 2"/>
          <p:cNvSpPr txBox="1">
            <a:spLocks/>
          </p:cNvSpPr>
          <p:nvPr/>
        </p:nvSpPr>
        <p:spPr>
          <a:xfrm>
            <a:off x="449051" y="880904"/>
            <a:ext cx="11206501" cy="4654057"/>
          </a:xfrm>
          <a:prstGeom prst="rect">
            <a:avLst/>
          </a:prstGeom>
        </p:spPr>
        <p:txBody>
          <a:bodyPr vert="horz" lIns="121920" tIns="60960" rIns="121920" bIns="60960" rtlCol="0">
            <a:normAutofit/>
          </a:bodyPr>
          <a:lstStyle>
            <a:lvl1pPr marL="0" indent="0" algn="l" defTabSz="457200" rtl="0" eaLnBrk="1" latinLnBrk="0" hangingPunct="1">
              <a:spcBef>
                <a:spcPct val="20000"/>
              </a:spcBef>
              <a:buFontTx/>
              <a:buNone/>
              <a:defRPr sz="2400" b="0" i="0" kern="1200">
                <a:solidFill>
                  <a:srgbClr val="4D4D4C"/>
                </a:solidFill>
                <a:latin typeface="Arial"/>
                <a:ea typeface="+mn-ea"/>
                <a:cs typeface="Arial"/>
              </a:defRPr>
            </a:lvl1pPr>
            <a:lvl2pPr marL="742950" indent="-285750" algn="l" defTabSz="457200" rtl="0" eaLnBrk="1" latinLnBrk="0" hangingPunct="1">
              <a:spcBef>
                <a:spcPct val="20000"/>
              </a:spcBef>
              <a:buFont typeface="Arial"/>
              <a:buChar char="•"/>
              <a:defRPr sz="2000" b="0" i="0" kern="1200">
                <a:solidFill>
                  <a:srgbClr val="4D4D4C"/>
                </a:solidFill>
                <a:latin typeface="Arial"/>
                <a:ea typeface="+mn-ea"/>
                <a:cs typeface="Arial"/>
              </a:defRPr>
            </a:lvl2pPr>
            <a:lvl3pPr marL="1143000" indent="-228600" algn="l" defTabSz="457200" rtl="0" eaLnBrk="1" latinLnBrk="0" hangingPunct="1">
              <a:spcBef>
                <a:spcPct val="20000"/>
              </a:spcBef>
              <a:buFont typeface="Arial"/>
              <a:buChar char="•"/>
              <a:defRPr sz="1800" b="0" i="0" kern="1200">
                <a:solidFill>
                  <a:srgbClr val="4D4D4C"/>
                </a:solidFill>
                <a:latin typeface="Arial"/>
                <a:ea typeface="+mn-ea"/>
                <a:cs typeface="Arial"/>
              </a:defRPr>
            </a:lvl3pPr>
            <a:lvl4pPr marL="1600200" indent="-228600" algn="l" defTabSz="457200" rtl="0" eaLnBrk="1" latinLnBrk="0" hangingPunct="1">
              <a:spcBef>
                <a:spcPct val="20000"/>
              </a:spcBef>
              <a:buFont typeface="Arial"/>
              <a:buChar char="–"/>
              <a:defRPr sz="1600" b="0" i="0" kern="1200">
                <a:solidFill>
                  <a:srgbClr val="4D4D4C"/>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rgbClr val="4D4D4C"/>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457189" indent="-457189">
              <a:lnSpc>
                <a:spcPct val="120000"/>
              </a:lnSpc>
              <a:buFontTx/>
              <a:buChar char="-"/>
            </a:pPr>
            <a:endParaRPr lang="en-US" sz="3200" dirty="0">
              <a:latin typeface="+mj-lt"/>
            </a:endParaRPr>
          </a:p>
        </p:txBody>
      </p:sp>
    </p:spTree>
    <p:custDataLst>
      <p:tags r:id="rId1"/>
    </p:custDataLst>
    <p:extLst>
      <p:ext uri="{BB962C8B-B14F-4D97-AF65-F5344CB8AC3E}">
        <p14:creationId xmlns:p14="http://schemas.microsoft.com/office/powerpoint/2010/main" val="189402390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Other AWS Decoupling Services </a:t>
            </a:r>
          </a:p>
        </p:txBody>
      </p:sp>
      <p:sp>
        <p:nvSpPr>
          <p:cNvPr id="6" name="TextBox 5"/>
          <p:cNvSpPr txBox="1"/>
          <p:nvPr/>
        </p:nvSpPr>
        <p:spPr>
          <a:xfrm>
            <a:off x="2189489" y="4153030"/>
            <a:ext cx="2217375" cy="365308"/>
          </a:xfrm>
          <a:prstGeom prst="rect">
            <a:avLst/>
          </a:prstGeom>
          <a:noFill/>
        </p:spPr>
        <p:txBody>
          <a:bodyPr wrap="square" lIns="0" tIns="0" rIns="0" bIns="0" rtlCol="0" anchor="t">
            <a:noAutofit/>
          </a:bodyPr>
          <a:lstStyle/>
          <a:p>
            <a:pPr algn="ctr"/>
            <a:r>
              <a:rPr lang="en-US" sz="2133" b="1" dirty="0">
                <a:latin typeface="Amazon Ember" panose="020B0603020204020204" pitchFamily="34" charset="0"/>
                <a:ea typeface="Amazon Ember" panose="020B0603020204020204" pitchFamily="34" charset="0"/>
                <a:cs typeface="Amazon Ember" panose="020B0603020204020204" pitchFamily="34" charset="0"/>
              </a:rPr>
              <a:t>Amazon DynamoDB</a:t>
            </a:r>
          </a:p>
        </p:txBody>
      </p:sp>
      <p:sp>
        <p:nvSpPr>
          <p:cNvPr id="10" name="TextBox 9"/>
          <p:cNvSpPr txBox="1"/>
          <p:nvPr/>
        </p:nvSpPr>
        <p:spPr>
          <a:xfrm>
            <a:off x="5335715" y="4161419"/>
            <a:ext cx="1335464" cy="564091"/>
          </a:xfrm>
          <a:prstGeom prst="rect">
            <a:avLst/>
          </a:prstGeom>
          <a:noFill/>
        </p:spPr>
        <p:txBody>
          <a:bodyPr wrap="square" lIns="0" tIns="0" rIns="0" bIns="0" rtlCol="0" anchor="t">
            <a:noAutofit/>
          </a:bodyPr>
          <a:lstStyle/>
          <a:p>
            <a:pPr algn="ctr"/>
            <a:r>
              <a:rPr lang="en-US" sz="2133" b="1" dirty="0">
                <a:latin typeface="Amazon Ember" panose="020B0603020204020204" pitchFamily="34" charset="0"/>
                <a:ea typeface="Amazon Ember" panose="020B0603020204020204" pitchFamily="34" charset="0"/>
                <a:cs typeface="Amazon Ember" panose="020B0603020204020204" pitchFamily="34" charset="0"/>
              </a:rPr>
              <a:t>Amazon API Gateway</a:t>
            </a:r>
          </a:p>
          <a:p>
            <a:pPr algn="ctr"/>
            <a:endParaRPr lang="en-US" sz="48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3" name="TextBox 12"/>
          <p:cNvSpPr txBox="1"/>
          <p:nvPr/>
        </p:nvSpPr>
        <p:spPr>
          <a:xfrm>
            <a:off x="7948820" y="4282702"/>
            <a:ext cx="1240361" cy="994465"/>
          </a:xfrm>
          <a:prstGeom prst="rect">
            <a:avLst/>
          </a:prstGeom>
          <a:noFill/>
        </p:spPr>
        <p:txBody>
          <a:bodyPr wrap="square" lIns="0" tIns="0" rIns="0" bIns="0" rtlCol="0" anchor="t">
            <a:noAutofit/>
          </a:bodyPr>
          <a:lstStyle/>
          <a:p>
            <a:pPr algn="ctr"/>
            <a:r>
              <a:rPr lang="en-US" sz="2133" b="1" dirty="0">
                <a:latin typeface="Amazon Ember" panose="020B0603020204020204" pitchFamily="34" charset="0"/>
                <a:ea typeface="Amazon Ember" panose="020B0603020204020204" pitchFamily="34" charset="0"/>
                <a:cs typeface="Amazon Ember" panose="020B0603020204020204" pitchFamily="34" charset="0"/>
              </a:rPr>
              <a:t>AWS Lambda</a:t>
            </a:r>
            <a:endParaRPr lang="en-US" sz="4800" b="1" dirty="0">
              <a:latin typeface="Amazon Ember" panose="020B0603020204020204" pitchFamily="34" charset="0"/>
              <a:ea typeface="Amazon Ember" panose="020B0603020204020204" pitchFamily="34" charset="0"/>
              <a:cs typeface="Amazon Ember" panose="020B0603020204020204" pitchFamily="34" charset="0"/>
            </a:endParaRPr>
          </a:p>
        </p:txBody>
      </p:sp>
      <p:pic>
        <p:nvPicPr>
          <p:cNvPr id="16" name="Picture 15" descr="DynamoDB.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609658" y="2588635"/>
            <a:ext cx="1377039" cy="1377039"/>
          </a:xfrm>
          <a:prstGeom prst="rect">
            <a:avLst/>
          </a:prstGeom>
        </p:spPr>
      </p:pic>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33573" y="2588635"/>
            <a:ext cx="1153505" cy="1384208"/>
          </a:xfrm>
          <a:prstGeom prst="rect">
            <a:avLst/>
          </a:prstGeom>
        </p:spPr>
      </p:pic>
      <p:pic>
        <p:nvPicPr>
          <p:cNvPr id="15" name="Picture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68490" y="2603268"/>
            <a:ext cx="1201021" cy="1441225"/>
          </a:xfrm>
          <a:prstGeom prst="rect">
            <a:avLst/>
          </a:prstGeom>
        </p:spPr>
      </p:pic>
    </p:spTree>
    <p:custDataLst>
      <p:tags r:id="rId1"/>
    </p:custDataLst>
    <p:extLst>
      <p:ext uri="{BB962C8B-B14F-4D97-AF65-F5344CB8AC3E}">
        <p14:creationId xmlns:p14="http://schemas.microsoft.com/office/powerpoint/2010/main" val="163073264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6758" y="2932909"/>
            <a:ext cx="10663363" cy="804204"/>
          </a:xfrm>
        </p:spPr>
        <p:txBody>
          <a:bodyPr>
            <a:noAutofit/>
          </a:bodyPr>
          <a:lstStyle/>
          <a:p>
            <a:r>
              <a:rPr lang="en-US" sz="4800" dirty="0"/>
              <a:t>Part 4: Loose Coupling with Amazon </a:t>
            </a:r>
            <a:r>
              <a:rPr lang="en-US" sz="4800" dirty="0" err="1"/>
              <a:t>DynamoDB</a:t>
            </a:r>
            <a:r>
              <a:rPr lang="en-US" sz="4800" dirty="0"/>
              <a:t> </a:t>
            </a:r>
          </a:p>
        </p:txBody>
      </p:sp>
    </p:spTree>
    <p:custDataLst>
      <p:tags r:id="rId1"/>
    </p:custDataLst>
    <p:extLst>
      <p:ext uri="{BB962C8B-B14F-4D97-AF65-F5344CB8AC3E}">
        <p14:creationId xmlns:p14="http://schemas.microsoft.com/office/powerpoint/2010/main" val="212988511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DynamoDB</a:t>
            </a:r>
            <a:endParaRPr lang="en-US" dirty="0"/>
          </a:p>
        </p:txBody>
      </p:sp>
      <p:sp>
        <p:nvSpPr>
          <p:cNvPr id="3" name="Content Placeholder 2"/>
          <p:cNvSpPr>
            <a:spLocks noGrp="1"/>
          </p:cNvSpPr>
          <p:nvPr>
            <p:ph idx="1"/>
          </p:nvPr>
        </p:nvSpPr>
        <p:spPr>
          <a:xfrm>
            <a:off x="238539" y="2960175"/>
            <a:ext cx="10515600" cy="3393437"/>
          </a:xfrm>
        </p:spPr>
        <p:txBody>
          <a:bodyPr/>
          <a:lstStyle/>
          <a:p>
            <a:pPr marL="219456" indent="0">
              <a:buNone/>
            </a:pPr>
            <a:r>
              <a:rPr lang="en-US" dirty="0"/>
              <a:t>DynamoDB is:</a:t>
            </a:r>
          </a:p>
          <a:p>
            <a:pPr marL="380990" lvl="1"/>
            <a:r>
              <a:rPr lang="en-US" dirty="0"/>
              <a:t>Highly available</a:t>
            </a:r>
          </a:p>
          <a:p>
            <a:pPr marL="380990" lvl="1"/>
            <a:r>
              <a:rPr lang="en-US" dirty="0"/>
              <a:t>Fault-tolerant</a:t>
            </a:r>
          </a:p>
          <a:p>
            <a:pPr marL="380990" lvl="1"/>
            <a:r>
              <a:rPr lang="en-US" dirty="0"/>
              <a:t>Fully managed</a:t>
            </a:r>
          </a:p>
          <a:p>
            <a:pPr marL="4233" lvl="1" indent="0">
              <a:buNone/>
            </a:pPr>
            <a:endParaRPr lang="en-US" dirty="0"/>
          </a:p>
          <a:p>
            <a:pPr marL="4233" lvl="1" indent="0">
              <a:buNone/>
            </a:pPr>
            <a:endParaRPr lang="en-US" dirty="0"/>
          </a:p>
          <a:p>
            <a:pPr lvl="1"/>
            <a:endParaRPr lang="en-US" dirty="0"/>
          </a:p>
        </p:txBody>
      </p:sp>
      <p:sp>
        <p:nvSpPr>
          <p:cNvPr id="4" name="Rectangle 3"/>
          <p:cNvSpPr/>
          <p:nvPr/>
        </p:nvSpPr>
        <p:spPr>
          <a:xfrm>
            <a:off x="5181600" y="3545023"/>
            <a:ext cx="6096000" cy="1323632"/>
          </a:xfrm>
          <a:prstGeom prst="rect">
            <a:avLst/>
          </a:prstGeom>
        </p:spPr>
        <p:txBody>
          <a:bodyPr>
            <a:spAutoFit/>
          </a:bodyPr>
          <a:lstStyle/>
          <a:p>
            <a:pPr algn="ctr"/>
            <a:r>
              <a:rPr lang="en-US" sz="2667" b="1" i="1" dirty="0">
                <a:latin typeface="Amazon Ember Light" panose="020B0403020204020204" pitchFamily="34" charset="0"/>
                <a:ea typeface="Amazon Ember Light" panose="020B0403020204020204" pitchFamily="34" charset="0"/>
                <a:cs typeface="Amazon Ember Light" panose="020B0403020204020204" pitchFamily="34" charset="0"/>
              </a:rPr>
              <a:t>Loosely coupled systems can work very well with a managed NoSQL database solution like DynamoDB.</a:t>
            </a:r>
          </a:p>
        </p:txBody>
      </p:sp>
      <p:sp>
        <p:nvSpPr>
          <p:cNvPr id="5" name="Rectangle 4"/>
          <p:cNvSpPr/>
          <p:nvPr/>
        </p:nvSpPr>
        <p:spPr>
          <a:xfrm>
            <a:off x="238540" y="1598167"/>
            <a:ext cx="11358727" cy="954107"/>
          </a:xfrm>
          <a:prstGeom prst="rect">
            <a:avLst/>
          </a:prstGeom>
        </p:spPr>
        <p:txBody>
          <a:bodyPr wrap="square">
            <a:spAutoFit/>
          </a:bodyPr>
          <a:lstStyle/>
          <a:p>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DynamoDB is a great solution for </a:t>
            </a:r>
            <a:r>
              <a:rPr lang="en-US" sz="280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storing and retrieving your processing output</a:t>
            </a:r>
            <a:r>
              <a:rPr lang="en-US" sz="2800" dirty="0">
                <a:solidFill>
                  <a:schemeClr val="accent1"/>
                </a:solidFill>
                <a:latin typeface="Amazon Ember Light" panose="020B0403020204020204" pitchFamily="34" charset="0"/>
                <a:ea typeface="Amazon Ember Light" panose="020B0403020204020204" pitchFamily="34" charset="0"/>
                <a:cs typeface="Amazon Ember Light" panose="020B0403020204020204" pitchFamily="34" charset="0"/>
              </a:rPr>
              <a:t> </a:t>
            </a:r>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with high throughput.</a:t>
            </a:r>
          </a:p>
        </p:txBody>
      </p:sp>
      <p:pic>
        <p:nvPicPr>
          <p:cNvPr id="7" name="Picture 6" descr="DynamoDB.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1420200" y="6045811"/>
            <a:ext cx="615602" cy="615602"/>
          </a:xfrm>
          <a:prstGeom prst="rect">
            <a:avLst/>
          </a:prstGeom>
        </p:spPr>
      </p:pic>
    </p:spTree>
    <p:custDataLst>
      <p:tags r:id="rId1"/>
    </p:custDataLst>
    <p:extLst>
      <p:ext uri="{BB962C8B-B14F-4D97-AF65-F5344CB8AC3E}">
        <p14:creationId xmlns:p14="http://schemas.microsoft.com/office/powerpoint/2010/main" val="10047533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7979" y="2242629"/>
            <a:ext cx="11095836" cy="1810011"/>
          </a:xfrm>
        </p:spPr>
        <p:txBody>
          <a:bodyPr>
            <a:noAutofit/>
          </a:bodyPr>
          <a:lstStyle/>
          <a:p>
            <a:r>
              <a:rPr lang="en-US" sz="4800" dirty="0"/>
              <a:t>Part 1: Loose Coupling</a:t>
            </a:r>
          </a:p>
        </p:txBody>
      </p:sp>
    </p:spTree>
    <p:custDataLst>
      <p:tags r:id="rId1"/>
    </p:custDataLst>
    <p:extLst>
      <p:ext uri="{BB962C8B-B14F-4D97-AF65-F5344CB8AC3E}">
        <p14:creationId xmlns:p14="http://schemas.microsoft.com/office/powerpoint/2010/main" val="227544279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Amazon SQS And </a:t>
            </a:r>
            <a:r>
              <a:rPr lang="en-US" dirty="0" err="1"/>
              <a:t>DynamoDB</a:t>
            </a:r>
            <a:r>
              <a:rPr lang="en-US" dirty="0"/>
              <a:t> Pattern</a:t>
            </a:r>
          </a:p>
        </p:txBody>
      </p:sp>
      <p:sp>
        <p:nvSpPr>
          <p:cNvPr id="3" name="Content Placeholder 2"/>
          <p:cNvSpPr>
            <a:spLocks noGrp="1"/>
          </p:cNvSpPr>
          <p:nvPr>
            <p:ph idx="1"/>
          </p:nvPr>
        </p:nvSpPr>
        <p:spPr>
          <a:xfrm>
            <a:off x="68052" y="1412028"/>
            <a:ext cx="10515600" cy="4913308"/>
          </a:xfrm>
        </p:spPr>
        <p:txBody>
          <a:bodyPr/>
          <a:lstStyle/>
          <a:p>
            <a:pPr marL="219456" indent="0">
              <a:buNone/>
            </a:pPr>
            <a:r>
              <a:rPr lang="en-US" dirty="0"/>
              <a:t>An example mobile voting platform:</a:t>
            </a:r>
          </a:p>
        </p:txBody>
      </p:sp>
      <p:sp>
        <p:nvSpPr>
          <p:cNvPr id="4" name="TextBox 3"/>
          <p:cNvSpPr txBox="1"/>
          <p:nvPr/>
        </p:nvSpPr>
        <p:spPr>
          <a:xfrm>
            <a:off x="6805276" y="3782161"/>
            <a:ext cx="853440" cy="365760"/>
          </a:xfrm>
          <a:prstGeom prst="rect">
            <a:avLst/>
          </a:prstGeom>
          <a:noFill/>
        </p:spPr>
        <p:txBody>
          <a:bodyPr wrap="square" lIns="0" tIns="0" rIns="0" bIns="0" rtlCol="0" anchor="t">
            <a:noAutofit/>
          </a:bodyPr>
          <a:lstStyle/>
          <a:p>
            <a:pPr algn="ctr"/>
            <a:r>
              <a:rPr lang="en-US" sz="1067" b="1" dirty="0" err="1">
                <a:latin typeface="Amazon Ember" panose="020B0603020204020204" pitchFamily="34" charset="0"/>
                <a:ea typeface="Amazon Ember" panose="020B0603020204020204" pitchFamily="34" charset="0"/>
                <a:cs typeface="Amazon Ember" panose="020B0603020204020204" pitchFamily="34" charset="0"/>
              </a:rPr>
              <a:t>valid_votes</a:t>
            </a:r>
            <a:endParaRPr lang="en-US" sz="1867" b="1" dirty="0">
              <a:latin typeface="Amazon Ember" panose="020B0603020204020204" pitchFamily="34" charset="0"/>
              <a:ea typeface="Amazon Ember" panose="020B0603020204020204" pitchFamily="34" charset="0"/>
              <a:cs typeface="Amazon Ember" panose="020B0603020204020204" pitchFamily="34" charset="0"/>
            </a:endParaRP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08601" y="3078145"/>
            <a:ext cx="649745" cy="639095"/>
          </a:xfrm>
          <a:prstGeom prst="rect">
            <a:avLst/>
          </a:prstGeom>
        </p:spPr>
      </p:pic>
      <p:sp>
        <p:nvSpPr>
          <p:cNvPr id="6" name="TextBox 5"/>
          <p:cNvSpPr txBox="1"/>
          <p:nvPr/>
        </p:nvSpPr>
        <p:spPr>
          <a:xfrm>
            <a:off x="6750954" y="5756273"/>
            <a:ext cx="962084" cy="365760"/>
          </a:xfrm>
          <a:prstGeom prst="rect">
            <a:avLst/>
          </a:prstGeom>
          <a:noFill/>
        </p:spPr>
        <p:txBody>
          <a:bodyPr wrap="square" lIns="0" tIns="0" rIns="0" bIns="0" rtlCol="0" anchor="t">
            <a:noAutofit/>
          </a:bodyPr>
          <a:lstStyle/>
          <a:p>
            <a:pPr algn="ctr"/>
            <a:r>
              <a:rPr lang="en-US" sz="1067" b="1">
                <a:latin typeface="Amazon Ember" panose="020B0603020204020204" pitchFamily="34" charset="0"/>
                <a:ea typeface="Amazon Ember" panose="020B0603020204020204" pitchFamily="34" charset="0"/>
                <a:cs typeface="Amazon Ember" panose="020B0603020204020204" pitchFamily="34" charset="0"/>
              </a:rPr>
              <a:t>invalid_votes</a:t>
            </a:r>
            <a:endParaRPr lang="en-US" sz="1867" b="1">
              <a:latin typeface="Amazon Ember" panose="020B0603020204020204" pitchFamily="34" charset="0"/>
              <a:ea typeface="Amazon Ember" panose="020B0603020204020204" pitchFamily="34" charset="0"/>
              <a:cs typeface="Amazon Ember" panose="020B0603020204020204" pitchFamily="34" charset="0"/>
            </a:endParaRPr>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08601" y="5053535"/>
            <a:ext cx="649745" cy="639095"/>
          </a:xfrm>
          <a:prstGeom prst="rect">
            <a:avLst/>
          </a:prstGeom>
        </p:spPr>
      </p:pic>
      <p:sp>
        <p:nvSpPr>
          <p:cNvPr id="8" name="TextBox 7"/>
          <p:cNvSpPr txBox="1"/>
          <p:nvPr/>
        </p:nvSpPr>
        <p:spPr>
          <a:xfrm>
            <a:off x="1938540" y="4751741"/>
            <a:ext cx="853440" cy="365760"/>
          </a:xfrm>
          <a:prstGeom prst="rect">
            <a:avLst/>
          </a:prstGeom>
          <a:noFill/>
        </p:spPr>
        <p:txBody>
          <a:bodyPr wrap="square" lIns="0" tIns="0" rIns="0" bIns="0" rtlCol="0" anchor="t">
            <a:noAutofit/>
          </a:bodyPr>
          <a:lstStyle/>
          <a:p>
            <a:pPr algn="ctr"/>
            <a:r>
              <a:rPr lang="en-US" sz="1400" b="1">
                <a:latin typeface="Amazon Ember" panose="020B0603020204020204" pitchFamily="34" charset="0"/>
                <a:ea typeface="Amazon Ember" panose="020B0603020204020204" pitchFamily="34" charset="0"/>
                <a:cs typeface="Amazon Ember" panose="020B0603020204020204" pitchFamily="34" charset="0"/>
              </a:rPr>
              <a:t>Queue</a:t>
            </a:r>
            <a:endParaRPr lang="en-US" sz="1867" b="1">
              <a:latin typeface="Amazon Ember" panose="020B0603020204020204" pitchFamily="34" charset="0"/>
              <a:ea typeface="Amazon Ember" panose="020B0603020204020204" pitchFamily="34" charset="0"/>
              <a:cs typeface="Amazon Ember" panose="020B0603020204020204" pitchFamily="34" charset="0"/>
            </a:endParaRPr>
          </a:p>
        </p:txBody>
      </p:sp>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43441" y="3933646"/>
            <a:ext cx="1083145" cy="722097"/>
          </a:xfrm>
          <a:prstGeom prst="rect">
            <a:avLst/>
          </a:prstGeom>
        </p:spPr>
      </p:pic>
      <p:sp>
        <p:nvSpPr>
          <p:cNvPr id="12" name="TextBox 11"/>
          <p:cNvSpPr txBox="1"/>
          <p:nvPr/>
        </p:nvSpPr>
        <p:spPr>
          <a:xfrm>
            <a:off x="351155" y="4707179"/>
            <a:ext cx="880863" cy="307777"/>
          </a:xfrm>
          <a:prstGeom prst="rect">
            <a:avLst/>
          </a:prstGeom>
          <a:noFill/>
        </p:spPr>
        <p:txBody>
          <a:bodyPr wrap="square" rtlCol="0">
            <a:spAutoFit/>
          </a:bodyPr>
          <a:lstStyle/>
          <a:p>
            <a:pPr algn="ctr"/>
            <a:r>
              <a:rPr lang="en-US" sz="1400" b="1">
                <a:latin typeface="Amazon Ember" panose="020B0603020204020204" pitchFamily="34" charset="0"/>
                <a:ea typeface="Amazon Ember" panose="020B0603020204020204" pitchFamily="34" charset="0"/>
                <a:cs typeface="Amazon Ember" panose="020B0603020204020204" pitchFamily="34" charset="0"/>
              </a:rPr>
              <a:t>Client</a:t>
            </a:r>
            <a:endParaRPr lang="en-US" sz="1333" b="1">
              <a:latin typeface="Amazon Ember" panose="020B0603020204020204" pitchFamily="34" charset="0"/>
              <a:ea typeface="Amazon Ember" panose="020B0603020204020204" pitchFamily="34" charset="0"/>
              <a:cs typeface="Amazon Ember" panose="020B0603020204020204" pitchFamily="34" charset="0"/>
            </a:endParaRPr>
          </a:p>
        </p:txBody>
      </p:sp>
      <p:pic>
        <p:nvPicPr>
          <p:cNvPr id="13" name="image94.png" descr="Mobile-Client.png"/>
          <p:cNvPicPr/>
          <p:nvPr/>
        </p:nvPicPr>
        <p:blipFill>
          <a:blip r:embed="rId6">
            <a:extLst/>
          </a:blip>
          <a:stretch>
            <a:fillRect/>
          </a:stretch>
        </p:blipFill>
        <p:spPr>
          <a:xfrm>
            <a:off x="291539" y="3786322"/>
            <a:ext cx="1022373" cy="1022373"/>
          </a:xfrm>
          <a:prstGeom prst="rect">
            <a:avLst/>
          </a:prstGeom>
          <a:ln w="12700">
            <a:miter lim="400000"/>
          </a:ln>
        </p:spPr>
      </p:pic>
      <p:pic>
        <p:nvPicPr>
          <p:cNvPr id="14" name="Picture 1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314679" y="3623553"/>
            <a:ext cx="1020917" cy="1077633"/>
          </a:xfrm>
          <a:prstGeom prst="rect">
            <a:avLst/>
          </a:prstGeom>
        </p:spPr>
      </p:pic>
      <p:sp>
        <p:nvSpPr>
          <p:cNvPr id="16" name="Rounded Rectangle 15"/>
          <p:cNvSpPr/>
          <p:nvPr/>
        </p:nvSpPr>
        <p:spPr>
          <a:xfrm>
            <a:off x="3857529" y="3255573"/>
            <a:ext cx="2017596" cy="2065689"/>
          </a:xfrm>
          <a:prstGeom prst="roundRect">
            <a:avLst>
              <a:gd name="adj" fmla="val 9818"/>
            </a:avLst>
          </a:prstGeom>
          <a:noFill/>
          <a:ln w="19050">
            <a:solidFill>
              <a:schemeClr val="tx1"/>
            </a:solidFill>
            <a:prstDash val="lgDashDot"/>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40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7" name="TextBox 31"/>
          <p:cNvSpPr txBox="1">
            <a:spLocks noChangeArrowheads="1"/>
          </p:cNvSpPr>
          <p:nvPr/>
        </p:nvSpPr>
        <p:spPr bwMode="auto">
          <a:xfrm>
            <a:off x="3877754" y="4831721"/>
            <a:ext cx="2074333" cy="307777"/>
          </a:xfrm>
          <a:prstGeom prst="rect">
            <a:avLst/>
          </a:prstGeom>
          <a:noFill/>
          <a:ln w="9525">
            <a:noFill/>
            <a:miter lim="800000"/>
            <a:headEnd/>
            <a:tailEnd/>
          </a:ln>
        </p:spPr>
        <p:txBody>
          <a:bodyPr>
            <a:spAutoFit/>
          </a:bodyPr>
          <a:lstStyle/>
          <a:p>
            <a:pPr algn="ctr"/>
            <a:r>
              <a:rPr lang="en-US" sz="1400" b="1">
                <a:latin typeface="Amazon Ember" panose="020B0603020204020204" pitchFamily="34" charset="0"/>
                <a:ea typeface="Amazon Ember" panose="020B0603020204020204" pitchFamily="34" charset="0"/>
                <a:cs typeface="Amazon Ember" panose="020B0603020204020204" pitchFamily="34" charset="0"/>
              </a:rPr>
              <a:t>Auto Scaling group</a:t>
            </a:r>
          </a:p>
        </p:txBody>
      </p:sp>
      <p:sp>
        <p:nvSpPr>
          <p:cNvPr id="23" name="TextBox 22"/>
          <p:cNvSpPr txBox="1"/>
          <p:nvPr/>
        </p:nvSpPr>
        <p:spPr>
          <a:xfrm>
            <a:off x="4398417" y="2986140"/>
            <a:ext cx="853440" cy="365760"/>
          </a:xfrm>
          <a:prstGeom prst="rect">
            <a:avLst/>
          </a:prstGeom>
          <a:noFill/>
        </p:spPr>
        <p:txBody>
          <a:bodyPr wrap="square" lIns="0" tIns="0" rIns="0" bIns="0" rtlCol="0" anchor="t">
            <a:noAutofit/>
          </a:bodyPr>
          <a:lstStyle/>
          <a:p>
            <a:pPr algn="ctr"/>
            <a:r>
              <a:rPr lang="en-US" sz="1333" b="1">
                <a:latin typeface="Amazon Ember" panose="020B0603020204020204" pitchFamily="34" charset="0"/>
                <a:ea typeface="Amazon Ember" panose="020B0603020204020204" pitchFamily="34" charset="0"/>
                <a:cs typeface="Amazon Ember" panose="020B0603020204020204" pitchFamily="34" charset="0"/>
              </a:rPr>
              <a:t>Workers</a:t>
            </a:r>
            <a:endParaRPr lang="en-US" sz="2400" b="1">
              <a:latin typeface="Amazon Ember" panose="020B0603020204020204" pitchFamily="34" charset="0"/>
              <a:ea typeface="Amazon Ember" panose="020B0603020204020204" pitchFamily="34" charset="0"/>
              <a:cs typeface="Amazon Ember" panose="020B0603020204020204" pitchFamily="34" charset="0"/>
            </a:endParaRPr>
          </a:p>
        </p:txBody>
      </p:sp>
      <p:pic>
        <p:nvPicPr>
          <p:cNvPr id="24" name="Picture 2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959414" y="3623553"/>
            <a:ext cx="1020917" cy="1077633"/>
          </a:xfrm>
          <a:prstGeom prst="rect">
            <a:avLst/>
          </a:prstGeom>
        </p:spPr>
      </p:pic>
      <p:sp>
        <p:nvSpPr>
          <p:cNvPr id="26" name="Rounded Rectangle 25"/>
          <p:cNvSpPr/>
          <p:nvPr/>
        </p:nvSpPr>
        <p:spPr>
          <a:xfrm>
            <a:off x="8481329" y="3255573"/>
            <a:ext cx="2017596" cy="2065689"/>
          </a:xfrm>
          <a:prstGeom prst="roundRect">
            <a:avLst>
              <a:gd name="adj" fmla="val 9818"/>
            </a:avLst>
          </a:prstGeom>
          <a:noFill/>
          <a:ln w="19050">
            <a:solidFill>
              <a:schemeClr val="tx1"/>
            </a:solidFill>
            <a:prstDash val="lgDashDot"/>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40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7" name="TextBox 31"/>
          <p:cNvSpPr txBox="1">
            <a:spLocks noChangeArrowheads="1"/>
          </p:cNvSpPr>
          <p:nvPr/>
        </p:nvSpPr>
        <p:spPr bwMode="auto">
          <a:xfrm>
            <a:off x="8522488" y="4831721"/>
            <a:ext cx="2074333" cy="307777"/>
          </a:xfrm>
          <a:prstGeom prst="rect">
            <a:avLst/>
          </a:prstGeom>
          <a:noFill/>
          <a:ln w="9525">
            <a:noFill/>
            <a:miter lim="800000"/>
            <a:headEnd/>
            <a:tailEnd/>
          </a:ln>
        </p:spPr>
        <p:txBody>
          <a:bodyPr>
            <a:spAutoFit/>
          </a:bodyPr>
          <a:lstStyle/>
          <a:p>
            <a:pPr algn="ctr"/>
            <a:r>
              <a:rPr lang="en-US" sz="1400" b="1">
                <a:latin typeface="Amazon Ember" panose="020B0603020204020204" pitchFamily="34" charset="0"/>
                <a:ea typeface="Amazon Ember" panose="020B0603020204020204" pitchFamily="34" charset="0"/>
                <a:cs typeface="Amazon Ember" panose="020B0603020204020204" pitchFamily="34" charset="0"/>
              </a:rPr>
              <a:t>Auto Scaling group</a:t>
            </a:r>
          </a:p>
        </p:txBody>
      </p:sp>
      <p:sp>
        <p:nvSpPr>
          <p:cNvPr id="31" name="TextBox 30"/>
          <p:cNvSpPr txBox="1"/>
          <p:nvPr/>
        </p:nvSpPr>
        <p:spPr>
          <a:xfrm>
            <a:off x="8791578" y="2986140"/>
            <a:ext cx="1397095" cy="365760"/>
          </a:xfrm>
          <a:prstGeom prst="rect">
            <a:avLst/>
          </a:prstGeom>
          <a:noFill/>
        </p:spPr>
        <p:txBody>
          <a:bodyPr wrap="square" lIns="0" tIns="0" rIns="0" bIns="0" rtlCol="0" anchor="t">
            <a:noAutofit/>
          </a:bodyPr>
          <a:lstStyle/>
          <a:p>
            <a:pPr algn="ctr"/>
            <a:r>
              <a:rPr lang="en-US" sz="1333" b="1">
                <a:latin typeface="Amazon Ember" panose="020B0603020204020204" pitchFamily="34" charset="0"/>
                <a:ea typeface="Amazon Ember" panose="020B0603020204020204" pitchFamily="34" charset="0"/>
                <a:cs typeface="Amazon Ember" panose="020B0603020204020204" pitchFamily="34" charset="0"/>
              </a:rPr>
              <a:t>Web dashboard</a:t>
            </a:r>
            <a:endParaRPr lang="en-US" sz="2400" b="1">
              <a:latin typeface="Amazon Ember" panose="020B0603020204020204" pitchFamily="34" charset="0"/>
              <a:ea typeface="Amazon Ember" panose="020B0603020204020204" pitchFamily="34" charset="0"/>
              <a:cs typeface="Amazon Ember" panose="020B0603020204020204" pitchFamily="34" charset="0"/>
            </a:endParaRPr>
          </a:p>
        </p:txBody>
      </p:sp>
      <p:pic>
        <p:nvPicPr>
          <p:cNvPr id="32" name="Picture 31" descr="Users.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046948" y="3762023"/>
            <a:ext cx="975360" cy="975360"/>
          </a:xfrm>
          <a:prstGeom prst="rect">
            <a:avLst/>
          </a:prstGeom>
        </p:spPr>
      </p:pic>
      <p:sp>
        <p:nvSpPr>
          <p:cNvPr id="33" name="TextBox 32"/>
          <p:cNvSpPr txBox="1"/>
          <p:nvPr/>
        </p:nvSpPr>
        <p:spPr>
          <a:xfrm>
            <a:off x="10802268" y="4699961"/>
            <a:ext cx="1438656" cy="207264"/>
          </a:xfrm>
          <a:prstGeom prst="rect">
            <a:avLst/>
          </a:prstGeom>
          <a:noFill/>
        </p:spPr>
        <p:txBody>
          <a:bodyPr wrap="square" lIns="0" tIns="0" rIns="0" bIns="0" rtlCol="0">
            <a:noAutofit/>
          </a:bodyPr>
          <a:lstStyle/>
          <a:p>
            <a:pPr algn="ctr"/>
            <a:r>
              <a:rPr lang="en-US" sz="1467" b="1">
                <a:latin typeface="Amazon Ember" panose="020B0603020204020204" pitchFamily="34" charset="0"/>
                <a:ea typeface="Amazon Ember" panose="020B0603020204020204" pitchFamily="34" charset="0"/>
                <a:cs typeface="Amazon Ember" panose="020B0603020204020204" pitchFamily="34" charset="0"/>
              </a:rPr>
              <a:t>Users</a:t>
            </a:r>
            <a:endParaRPr lang="en-US" sz="1333" b="1">
              <a:latin typeface="Amazon Ember" panose="020B0603020204020204" pitchFamily="34" charset="0"/>
              <a:ea typeface="Amazon Ember" panose="020B0603020204020204" pitchFamily="34" charset="0"/>
              <a:cs typeface="Amazon Ember" panose="020B0603020204020204" pitchFamily="34" charset="0"/>
            </a:endParaRPr>
          </a:p>
        </p:txBody>
      </p:sp>
      <p:sp>
        <p:nvSpPr>
          <p:cNvPr id="34" name="Right Arrow 33"/>
          <p:cNvSpPr/>
          <p:nvPr/>
        </p:nvSpPr>
        <p:spPr>
          <a:xfrm>
            <a:off x="1222643" y="4040626"/>
            <a:ext cx="418983" cy="519647"/>
          </a:xfrm>
          <a:prstGeom prst="rightArrow">
            <a:avLst/>
          </a:prstGeom>
          <a:solidFill>
            <a:srgbClr val="00B0F0"/>
          </a:solidFill>
          <a:ln>
            <a:solidFill>
              <a:srgbClr val="4F81BD"/>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2400">
              <a:latin typeface="Amazon Ember" panose="020B0603020204020204" pitchFamily="34" charset="0"/>
              <a:ea typeface="Amazon Ember" panose="020B0603020204020204" pitchFamily="34" charset="0"/>
              <a:cs typeface="Amazon Ember" panose="020B0603020204020204" pitchFamily="34" charset="0"/>
            </a:endParaRPr>
          </a:p>
        </p:txBody>
      </p:sp>
      <p:sp>
        <p:nvSpPr>
          <p:cNvPr id="35" name="Right Arrow 34"/>
          <p:cNvSpPr/>
          <p:nvPr/>
        </p:nvSpPr>
        <p:spPr>
          <a:xfrm>
            <a:off x="3191789" y="4017821"/>
            <a:ext cx="418983" cy="519647"/>
          </a:xfrm>
          <a:prstGeom prst="rightArrow">
            <a:avLst/>
          </a:prstGeom>
          <a:solidFill>
            <a:srgbClr val="00B0F0"/>
          </a:solidFill>
          <a:ln>
            <a:solidFill>
              <a:srgbClr val="4F81BD"/>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2400">
              <a:latin typeface="Amazon Ember" panose="020B0603020204020204" pitchFamily="34" charset="0"/>
              <a:ea typeface="Amazon Ember" panose="020B0603020204020204" pitchFamily="34" charset="0"/>
              <a:cs typeface="Amazon Ember" panose="020B0603020204020204" pitchFamily="34" charset="0"/>
            </a:endParaRPr>
          </a:p>
        </p:txBody>
      </p:sp>
      <p:cxnSp>
        <p:nvCxnSpPr>
          <p:cNvPr id="37" name="Elbow Connector 36"/>
          <p:cNvCxnSpPr>
            <a:stCxn id="16" idx="3"/>
            <a:endCxn id="5" idx="1"/>
          </p:cNvCxnSpPr>
          <p:nvPr/>
        </p:nvCxnSpPr>
        <p:spPr>
          <a:xfrm flipV="1">
            <a:off x="5875125" y="3397692"/>
            <a:ext cx="1033476" cy="890725"/>
          </a:xfrm>
          <a:prstGeom prst="bentConnector3">
            <a:avLst/>
          </a:prstGeom>
          <a:ln w="76200">
            <a:solidFill>
              <a:srgbClr val="4F81BD"/>
            </a:solidFill>
            <a:tailEnd type="triangle"/>
          </a:ln>
        </p:spPr>
        <p:style>
          <a:lnRef idx="2">
            <a:schemeClr val="accent1"/>
          </a:lnRef>
          <a:fillRef idx="0">
            <a:schemeClr val="accent1"/>
          </a:fillRef>
          <a:effectRef idx="1">
            <a:schemeClr val="accent1"/>
          </a:effectRef>
          <a:fontRef idx="minor">
            <a:schemeClr val="tx1"/>
          </a:fontRef>
        </p:style>
      </p:cxnSp>
      <p:cxnSp>
        <p:nvCxnSpPr>
          <p:cNvPr id="38" name="Elbow Connector 37"/>
          <p:cNvCxnSpPr>
            <a:stCxn id="16" idx="3"/>
            <a:endCxn id="7" idx="1"/>
          </p:cNvCxnSpPr>
          <p:nvPr/>
        </p:nvCxnSpPr>
        <p:spPr>
          <a:xfrm>
            <a:off x="5875125" y="4288418"/>
            <a:ext cx="1033476" cy="1084665"/>
          </a:xfrm>
          <a:prstGeom prst="bentConnector3">
            <a:avLst/>
          </a:prstGeom>
          <a:ln w="76200">
            <a:solidFill>
              <a:srgbClr val="4F81BD"/>
            </a:solidFill>
            <a:tailEnd type="triangle"/>
          </a:ln>
        </p:spPr>
        <p:style>
          <a:lnRef idx="2">
            <a:schemeClr val="accent1"/>
          </a:lnRef>
          <a:fillRef idx="0">
            <a:schemeClr val="accent1"/>
          </a:fillRef>
          <a:effectRef idx="1">
            <a:schemeClr val="accent1"/>
          </a:effectRef>
          <a:fontRef idx="minor">
            <a:schemeClr val="tx1"/>
          </a:fontRef>
        </p:style>
      </p:cxnSp>
      <p:cxnSp>
        <p:nvCxnSpPr>
          <p:cNvPr id="41" name="Elbow Connector 40"/>
          <p:cNvCxnSpPr>
            <a:stCxn id="5" idx="3"/>
            <a:endCxn id="26" idx="1"/>
          </p:cNvCxnSpPr>
          <p:nvPr/>
        </p:nvCxnSpPr>
        <p:spPr>
          <a:xfrm>
            <a:off x="7558346" y="3397692"/>
            <a:ext cx="922983" cy="890725"/>
          </a:xfrm>
          <a:prstGeom prst="bentConnector3">
            <a:avLst/>
          </a:prstGeom>
          <a:ln w="76200">
            <a:solidFill>
              <a:srgbClr val="4F81BD"/>
            </a:solidFill>
            <a:headEnd type="triangle" w="med" len="med"/>
            <a:tailEnd type="triangle" w="med" len="med"/>
          </a:ln>
        </p:spPr>
        <p:style>
          <a:lnRef idx="2">
            <a:schemeClr val="accent1"/>
          </a:lnRef>
          <a:fillRef idx="0">
            <a:schemeClr val="accent1"/>
          </a:fillRef>
          <a:effectRef idx="1">
            <a:schemeClr val="accent1"/>
          </a:effectRef>
          <a:fontRef idx="minor">
            <a:schemeClr val="tx1"/>
          </a:fontRef>
        </p:style>
      </p:cxnSp>
      <p:sp>
        <p:nvSpPr>
          <p:cNvPr id="44" name="Left Arrow 43"/>
          <p:cNvSpPr/>
          <p:nvPr/>
        </p:nvSpPr>
        <p:spPr>
          <a:xfrm>
            <a:off x="10541878" y="4034413"/>
            <a:ext cx="532359" cy="531480"/>
          </a:xfrm>
          <a:prstGeom prst="leftArrow">
            <a:avLst/>
          </a:prstGeom>
          <a:solidFill>
            <a:srgbClr val="00B0F0"/>
          </a:solidFill>
          <a:ln>
            <a:solidFill>
              <a:srgbClr val="4F81BD"/>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2400">
              <a:latin typeface="Amazon Ember" panose="020B0603020204020204" pitchFamily="34" charset="0"/>
              <a:ea typeface="Amazon Ember" panose="020B0603020204020204" pitchFamily="34" charset="0"/>
              <a:cs typeface="Amazon Ember" panose="020B0603020204020204" pitchFamily="34" charset="0"/>
            </a:endParaRPr>
          </a:p>
        </p:txBody>
      </p:sp>
      <p:sp>
        <p:nvSpPr>
          <p:cNvPr id="45" name="TextBox 44"/>
          <p:cNvSpPr txBox="1"/>
          <p:nvPr/>
        </p:nvSpPr>
        <p:spPr>
          <a:xfrm>
            <a:off x="6533447" y="2409348"/>
            <a:ext cx="1397095" cy="365760"/>
          </a:xfrm>
          <a:prstGeom prst="rect">
            <a:avLst/>
          </a:prstGeom>
          <a:noFill/>
        </p:spPr>
        <p:txBody>
          <a:bodyPr wrap="square" lIns="0" tIns="0" rIns="0" bIns="0" rtlCol="0" anchor="t">
            <a:noAutofit/>
          </a:bodyPr>
          <a:lstStyle/>
          <a:p>
            <a:pPr algn="ctr"/>
            <a:r>
              <a:rPr lang="en-US" sz="1333" b="1">
                <a:latin typeface="Amazon Ember" panose="020B0603020204020204" pitchFamily="34" charset="0"/>
                <a:ea typeface="Amazon Ember" panose="020B0603020204020204" pitchFamily="34" charset="0"/>
                <a:cs typeface="Amazon Ember" panose="020B0603020204020204" pitchFamily="34" charset="0"/>
              </a:rPr>
              <a:t>DynamoDB tables</a:t>
            </a:r>
            <a:endParaRPr lang="en-US" sz="2400" b="1">
              <a:latin typeface="Amazon Ember" panose="020B0603020204020204" pitchFamily="34" charset="0"/>
              <a:ea typeface="Amazon Ember" panose="020B0603020204020204" pitchFamily="34" charset="0"/>
              <a:cs typeface="Amazon Ember" panose="020B0603020204020204" pitchFamily="34" charset="0"/>
            </a:endParaRPr>
          </a:p>
        </p:txBody>
      </p:sp>
    </p:spTree>
    <p:custDataLst>
      <p:tags r:id="rId1"/>
    </p:custDataLst>
    <p:extLst>
      <p:ext uri="{BB962C8B-B14F-4D97-AF65-F5344CB8AC3E}">
        <p14:creationId xmlns:p14="http://schemas.microsoft.com/office/powerpoint/2010/main" val="208962760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a:t>Case Study: </a:t>
            </a:r>
            <a:r>
              <a:rPr lang="en-US" dirty="0" err="1"/>
              <a:t>Tokyu</a:t>
            </a:r>
            <a:r>
              <a:rPr lang="en-US" dirty="0"/>
              <a:t> Hands </a:t>
            </a:r>
          </a:p>
        </p:txBody>
      </p:sp>
      <p:sp>
        <p:nvSpPr>
          <p:cNvPr id="8" name="Rectangle 7"/>
          <p:cNvSpPr/>
          <p:nvPr/>
        </p:nvSpPr>
        <p:spPr>
          <a:xfrm>
            <a:off x="791445" y="5653855"/>
            <a:ext cx="4364432" cy="502573"/>
          </a:xfrm>
          <a:prstGeom prst="rect">
            <a:avLst/>
          </a:prstGeom>
        </p:spPr>
        <p:txBody>
          <a:bodyPr wrap="square">
            <a:spAutoFit/>
          </a:bodyPr>
          <a:lstStyle/>
          <a:p>
            <a:pPr algn="ctr"/>
            <a:r>
              <a:rPr lang="en-US" sz="1333">
                <a:solidFill>
                  <a:schemeClr val="tx1">
                    <a:lumMod val="50000"/>
                    <a:lumOff val="50000"/>
                  </a:schemeClr>
                </a:solidFill>
                <a:latin typeface="Amazon Ember Light" panose="020B0403020204020204" pitchFamily="34" charset="0"/>
                <a:ea typeface="Amazon Ember Light" panose="020B0403020204020204" pitchFamily="34" charset="0"/>
                <a:cs typeface="Amazon Ember Light" panose="020B0403020204020204" pitchFamily="34" charset="0"/>
              </a:rPr>
              <a:t>TOKYU HANDS is one of Japan's biggest and most popular retailers. </a:t>
            </a:r>
          </a:p>
        </p:txBody>
      </p:sp>
      <p:sp>
        <p:nvSpPr>
          <p:cNvPr id="10" name="TextBox 9"/>
          <p:cNvSpPr txBox="1"/>
          <p:nvPr/>
        </p:nvSpPr>
        <p:spPr>
          <a:xfrm>
            <a:off x="532527" y="1704284"/>
            <a:ext cx="5029887" cy="2225930"/>
          </a:xfrm>
          <a:prstGeom prst="rect">
            <a:avLst/>
          </a:prstGeom>
          <a:noFill/>
        </p:spPr>
        <p:txBody>
          <a:bodyPr wrap="square" rtlCol="0">
            <a:spAutoFit/>
          </a:bodyPr>
          <a:lstStyle/>
          <a:p>
            <a:pPr algn="ctr">
              <a:lnSpc>
                <a:spcPct val="130000"/>
              </a:lnSpc>
            </a:pPr>
            <a:r>
              <a:rPr lang="en-US" sz="2133">
                <a:latin typeface="Amazon Ember Light" panose="020B0403020204020204" pitchFamily="34" charset="0"/>
                <a:ea typeface="Amazon Ember Light" panose="020B0403020204020204" pitchFamily="34" charset="0"/>
                <a:cs typeface="Amazon Ember Light" panose="020B0403020204020204" pitchFamily="34" charset="0"/>
              </a:rPr>
              <a:t>For a few hundred dollars a month, we get a fast, highly-available and scalable database. We don’t need to spend any money on expensive hardware or personnel to operate the database.</a:t>
            </a:r>
            <a:endParaRPr lang="en-US" sz="2133">
              <a:solidFill>
                <a:schemeClr val="tx1">
                  <a:lumMod val="95000"/>
                  <a:lumOff val="5000"/>
                </a:schemeClr>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 name="Rounded Rectangle 1"/>
          <p:cNvSpPr/>
          <p:nvPr/>
        </p:nvSpPr>
        <p:spPr>
          <a:xfrm>
            <a:off x="420073" y="1528511"/>
            <a:ext cx="5225232" cy="3875217"/>
          </a:xfrm>
          <a:prstGeom prst="roundRect">
            <a:avLst>
              <a:gd name="adj" fmla="val 5853"/>
            </a:avLst>
          </a:prstGeom>
          <a:noFill/>
          <a:ln>
            <a:solidFill>
              <a:schemeClr val="bg1">
                <a:lumMod val="75000"/>
              </a:schemeClr>
            </a:solidFill>
            <a:roun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6" name="TextBox 5"/>
          <p:cNvSpPr txBox="1"/>
          <p:nvPr/>
        </p:nvSpPr>
        <p:spPr>
          <a:xfrm>
            <a:off x="819897" y="3884620"/>
            <a:ext cx="4364424" cy="769634"/>
          </a:xfrm>
          <a:prstGeom prst="rect">
            <a:avLst/>
          </a:prstGeom>
          <a:noFill/>
        </p:spPr>
        <p:txBody>
          <a:bodyPr wrap="square" rtlCol="0">
            <a:spAutoFit/>
          </a:bodyPr>
          <a:lstStyle/>
          <a:p>
            <a:pPr algn="ctr"/>
            <a:r>
              <a:rPr lang="en-US" sz="1467" b="1">
                <a:solidFill>
                  <a:schemeClr val="bg1">
                    <a:lumMod val="50000"/>
                  </a:schemeClr>
                </a:solidFill>
                <a:latin typeface="Amazon Ember Light" panose="020B0403020204020204" pitchFamily="34" charset="0"/>
                <a:ea typeface="Amazon Ember Light" panose="020B0403020204020204" pitchFamily="34" charset="0"/>
                <a:cs typeface="Amazon Ember Light" panose="020B0403020204020204" pitchFamily="34" charset="0"/>
              </a:rPr>
              <a:t>Hideki Hasegawa</a:t>
            </a:r>
          </a:p>
          <a:p>
            <a:pPr algn="ctr"/>
            <a:r>
              <a:rPr lang="en-US" sz="1467">
                <a:solidFill>
                  <a:schemeClr val="bg1">
                    <a:lumMod val="50000"/>
                  </a:schemeClr>
                </a:solidFill>
                <a:latin typeface="Amazon Ember Light" panose="020B0403020204020204" pitchFamily="34" charset="0"/>
                <a:ea typeface="Amazon Ember Light" panose="020B0403020204020204" pitchFamily="34" charset="0"/>
                <a:cs typeface="Amazon Ember Light" panose="020B0403020204020204" pitchFamily="34" charset="0"/>
              </a:rPr>
              <a:t>CTO,</a:t>
            </a:r>
          </a:p>
          <a:p>
            <a:pPr algn="ctr"/>
            <a:r>
              <a:rPr lang="en-US" sz="1467">
                <a:solidFill>
                  <a:schemeClr val="bg1">
                    <a:lumMod val="50000"/>
                  </a:schemeClr>
                </a:solidFill>
                <a:latin typeface="Amazon Ember Light" panose="020B0403020204020204" pitchFamily="34" charset="0"/>
                <a:ea typeface="Amazon Ember Light" panose="020B0403020204020204" pitchFamily="34" charset="0"/>
                <a:cs typeface="Amazon Ember Light" panose="020B0403020204020204" pitchFamily="34" charset="0"/>
              </a:rPr>
              <a:t>TOKYU HANDS</a:t>
            </a:r>
          </a:p>
        </p:txBody>
      </p:sp>
      <p:grpSp>
        <p:nvGrpSpPr>
          <p:cNvPr id="17" name="Group 16"/>
          <p:cNvGrpSpPr/>
          <p:nvPr/>
        </p:nvGrpSpPr>
        <p:grpSpPr>
          <a:xfrm>
            <a:off x="5284784" y="5081032"/>
            <a:ext cx="488309" cy="929152"/>
            <a:chOff x="7547498" y="3514651"/>
            <a:chExt cx="366232" cy="696864"/>
          </a:xfrm>
        </p:grpSpPr>
        <p:sp useBgFill="1">
          <p:nvSpPr>
            <p:cNvPr id="5" name="Rectangle 4"/>
            <p:cNvSpPr>
              <a:spLocks noChangeAspect="1"/>
            </p:cNvSpPr>
            <p:nvPr/>
          </p:nvSpPr>
          <p:spPr>
            <a:xfrm>
              <a:off x="7547498" y="3514651"/>
              <a:ext cx="366232" cy="366232"/>
            </a:xfrm>
            <a:prstGeom prst="rect">
              <a:avLst/>
            </a:prstGeom>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4" name="TextBox 3"/>
            <p:cNvSpPr txBox="1">
              <a:spLocks/>
            </p:cNvSpPr>
            <p:nvPr/>
          </p:nvSpPr>
          <p:spPr>
            <a:xfrm>
              <a:off x="7567481" y="3557489"/>
              <a:ext cx="241653" cy="654026"/>
            </a:xfrm>
            <a:prstGeom prst="rect">
              <a:avLst/>
            </a:prstGeom>
            <a:noFill/>
          </p:spPr>
          <p:txBody>
            <a:bodyPr wrap="none" lIns="0" tIns="0" rIns="0" bIns="0" rtlCol="0" anchor="ctr" anchorCtr="1">
              <a:spAutoFit/>
            </a:bodyPr>
            <a:lstStyle/>
            <a:p>
              <a:pPr>
                <a:lnSpc>
                  <a:spcPts val="6800"/>
                </a:lnSpc>
              </a:pPr>
              <a:r>
                <a:rPr lang="en-US" sz="7200" b="1">
                  <a:solidFill>
                    <a:srgbClr val="FAA634"/>
                  </a:solidFill>
                  <a:latin typeface="Amazon Ember Light" panose="020B0403020204020204" pitchFamily="34" charset="0"/>
                  <a:ea typeface="Amazon Ember Light" panose="020B0403020204020204" pitchFamily="34" charset="0"/>
                  <a:cs typeface="Amazon Ember Light" panose="020B0403020204020204" pitchFamily="34" charset="0"/>
                </a:rPr>
                <a:t>”</a:t>
              </a:r>
            </a:p>
          </p:txBody>
        </p:sp>
      </p:grpSp>
      <p:grpSp>
        <p:nvGrpSpPr>
          <p:cNvPr id="18" name="Group 17"/>
          <p:cNvGrpSpPr/>
          <p:nvPr/>
        </p:nvGrpSpPr>
        <p:grpSpPr>
          <a:xfrm>
            <a:off x="229986" y="1317889"/>
            <a:ext cx="488309" cy="929152"/>
            <a:chOff x="7547498" y="3514651"/>
            <a:chExt cx="366232" cy="696864"/>
          </a:xfrm>
        </p:grpSpPr>
        <p:sp useBgFill="1">
          <p:nvSpPr>
            <p:cNvPr id="19" name="Rectangle 18"/>
            <p:cNvSpPr>
              <a:spLocks noChangeAspect="1"/>
            </p:cNvSpPr>
            <p:nvPr/>
          </p:nvSpPr>
          <p:spPr>
            <a:xfrm>
              <a:off x="7547498" y="3514651"/>
              <a:ext cx="366232" cy="366232"/>
            </a:xfrm>
            <a:prstGeom prst="rect">
              <a:avLst/>
            </a:prstGeom>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0" name="TextBox 19"/>
            <p:cNvSpPr txBox="1">
              <a:spLocks/>
            </p:cNvSpPr>
            <p:nvPr/>
          </p:nvSpPr>
          <p:spPr>
            <a:xfrm>
              <a:off x="7555667" y="3557489"/>
              <a:ext cx="241653" cy="654026"/>
            </a:xfrm>
            <a:prstGeom prst="rect">
              <a:avLst/>
            </a:prstGeom>
            <a:noFill/>
          </p:spPr>
          <p:txBody>
            <a:bodyPr wrap="none" lIns="0" tIns="0" rIns="0" bIns="0" rtlCol="0" anchor="ctr" anchorCtr="1">
              <a:spAutoFit/>
            </a:bodyPr>
            <a:lstStyle/>
            <a:p>
              <a:pPr>
                <a:lnSpc>
                  <a:spcPts val="6800"/>
                </a:lnSpc>
              </a:pPr>
              <a:r>
                <a:rPr lang="en-US" sz="7200" b="1">
                  <a:solidFill>
                    <a:srgbClr val="FAA634"/>
                  </a:solidFill>
                  <a:latin typeface="Amazon Ember Light" panose="020B0403020204020204" pitchFamily="34" charset="0"/>
                  <a:ea typeface="Amazon Ember Light" panose="020B0403020204020204" pitchFamily="34" charset="0"/>
                  <a:cs typeface="Amazon Ember Light" panose="020B0403020204020204" pitchFamily="34" charset="0"/>
                </a:rPr>
                <a:t>“</a:t>
              </a:r>
            </a:p>
          </p:txBody>
        </p:sp>
      </p:grpSp>
      <p:pic>
        <p:nvPicPr>
          <p:cNvPr id="7" name="Picture 6"/>
          <p:cNvPicPr>
            <a:picLocks noChangeAspect="1"/>
          </p:cNvPicPr>
          <p:nvPr/>
        </p:nvPicPr>
        <p:blipFill>
          <a:blip r:embed="rId4"/>
          <a:stretch>
            <a:fillRect/>
          </a:stretch>
        </p:blipFill>
        <p:spPr>
          <a:xfrm>
            <a:off x="2221059" y="4652300"/>
            <a:ext cx="1562100" cy="685588"/>
          </a:xfrm>
          <a:prstGeom prst="rect">
            <a:avLst/>
          </a:prstGeom>
        </p:spPr>
      </p:pic>
      <p:sp>
        <p:nvSpPr>
          <p:cNvPr id="22" name="Content Placeholder 7"/>
          <p:cNvSpPr>
            <a:spLocks noGrp="1"/>
          </p:cNvSpPr>
          <p:nvPr>
            <p:ph idx="1"/>
          </p:nvPr>
        </p:nvSpPr>
        <p:spPr>
          <a:xfrm>
            <a:off x="5773094" y="1262469"/>
            <a:ext cx="6189912" cy="5410995"/>
          </a:xfrm>
        </p:spPr>
        <p:txBody>
          <a:bodyPr>
            <a:noAutofit/>
          </a:bodyPr>
          <a:lstStyle/>
          <a:p>
            <a:pPr marL="219456" indent="0">
              <a:buNone/>
            </a:pPr>
            <a:r>
              <a:rPr lang="en-US" sz="2400"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Challenge:</a:t>
            </a:r>
          </a:p>
          <a:p>
            <a:pPr>
              <a:lnSpc>
                <a:spcPct val="100000"/>
              </a:lnSpc>
            </a:pPr>
            <a:r>
              <a:rPr lang="en-US" sz="2200" dirty="0"/>
              <a:t>TOKYU HANDS operates 40 physical stores across Japan and Singapore and an online store worldwide, offering an enormous variety of crafting items for purchase.</a:t>
            </a:r>
          </a:p>
          <a:p>
            <a:pPr>
              <a:lnSpc>
                <a:spcPct val="100000"/>
              </a:lnSpc>
            </a:pPr>
            <a:r>
              <a:rPr lang="en-US" sz="2200" dirty="0"/>
              <a:t>Prior to AWS, their IT systems were located in an on-premises data center which struggled to scale with spikes in traffic, particularly with their point-of-sale (POS) system.</a:t>
            </a:r>
          </a:p>
          <a:p>
            <a:pPr>
              <a:lnSpc>
                <a:spcPct val="100000"/>
              </a:lnSpc>
            </a:pPr>
            <a:r>
              <a:rPr lang="en-US" sz="2200" dirty="0"/>
              <a:t>During their 2012 and 2013 "Hands </a:t>
            </a:r>
            <a:r>
              <a:rPr lang="en-US" sz="2200" dirty="0" err="1"/>
              <a:t>Messe</a:t>
            </a:r>
            <a:r>
              <a:rPr lang="en-US" sz="2200" dirty="0"/>
              <a:t>" sales events, service interruptions due to their overloaded back-end led a direct loss of revenue.</a:t>
            </a:r>
          </a:p>
        </p:txBody>
      </p:sp>
    </p:spTree>
    <p:custDataLst>
      <p:tags r:id="rId1"/>
    </p:custDataLst>
    <p:extLst>
      <p:ext uri="{BB962C8B-B14F-4D97-AF65-F5344CB8AC3E}">
        <p14:creationId xmlns:p14="http://schemas.microsoft.com/office/powerpoint/2010/main" val="49918253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err="1"/>
              <a:t>Tokyu</a:t>
            </a:r>
            <a:r>
              <a:rPr lang="en-US" dirty="0"/>
              <a:t> Hands: Solution</a:t>
            </a:r>
          </a:p>
        </p:txBody>
      </p:sp>
      <p:sp>
        <p:nvSpPr>
          <p:cNvPr id="10" name="TextBox 9"/>
          <p:cNvSpPr txBox="1"/>
          <p:nvPr/>
        </p:nvSpPr>
        <p:spPr>
          <a:xfrm>
            <a:off x="6585559" y="2449634"/>
            <a:ext cx="5291972" cy="2225930"/>
          </a:xfrm>
          <a:prstGeom prst="rect">
            <a:avLst/>
          </a:prstGeom>
          <a:noFill/>
        </p:spPr>
        <p:txBody>
          <a:bodyPr wrap="square" rtlCol="0">
            <a:spAutoFit/>
          </a:bodyPr>
          <a:lstStyle/>
          <a:p>
            <a:pPr algn="ctr">
              <a:lnSpc>
                <a:spcPct val="130000"/>
              </a:lnSpc>
            </a:pPr>
            <a:r>
              <a:rPr lang="en-US" sz="2133">
                <a:latin typeface="Amazon Ember Light" panose="020B0403020204020204" pitchFamily="34" charset="0"/>
                <a:ea typeface="Amazon Ember Light" panose="020B0403020204020204" pitchFamily="34" charset="0"/>
                <a:cs typeface="Amazon Ember Light" panose="020B0403020204020204" pitchFamily="34" charset="0"/>
              </a:rPr>
              <a:t>AWS offers a wide variety of fully managed services that makes it easy for us to architect our entire IT system. Amazon DynamoDB is one such service that is at the core of critical applications.</a:t>
            </a:r>
            <a:endParaRPr lang="en-US" sz="2133">
              <a:solidFill>
                <a:schemeClr val="tx1">
                  <a:lumMod val="95000"/>
                  <a:lumOff val="5000"/>
                </a:schemeClr>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 name="Rounded Rectangle 1"/>
          <p:cNvSpPr/>
          <p:nvPr/>
        </p:nvSpPr>
        <p:spPr>
          <a:xfrm>
            <a:off x="6473104" y="2273860"/>
            <a:ext cx="5404425" cy="3875217"/>
          </a:xfrm>
          <a:prstGeom prst="roundRect">
            <a:avLst>
              <a:gd name="adj" fmla="val 5853"/>
            </a:avLst>
          </a:prstGeom>
          <a:noFill/>
          <a:ln>
            <a:solidFill>
              <a:schemeClr val="bg1">
                <a:lumMod val="75000"/>
              </a:schemeClr>
            </a:solidFill>
            <a:roun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6" name="TextBox 5"/>
          <p:cNvSpPr txBox="1"/>
          <p:nvPr/>
        </p:nvSpPr>
        <p:spPr>
          <a:xfrm>
            <a:off x="6987229" y="4617269"/>
            <a:ext cx="4364424" cy="769634"/>
          </a:xfrm>
          <a:prstGeom prst="rect">
            <a:avLst/>
          </a:prstGeom>
          <a:noFill/>
        </p:spPr>
        <p:txBody>
          <a:bodyPr wrap="square" rtlCol="0">
            <a:spAutoFit/>
          </a:bodyPr>
          <a:lstStyle/>
          <a:p>
            <a:pPr algn="ctr"/>
            <a:r>
              <a:rPr lang="en-US" sz="1467" b="1">
                <a:solidFill>
                  <a:schemeClr val="bg1">
                    <a:lumMod val="50000"/>
                  </a:schemeClr>
                </a:solidFill>
                <a:latin typeface="Amazon Ember Light" panose="020B0403020204020204" pitchFamily="34" charset="0"/>
                <a:ea typeface="Amazon Ember Light" panose="020B0403020204020204" pitchFamily="34" charset="0"/>
                <a:cs typeface="Amazon Ember Light" panose="020B0403020204020204" pitchFamily="34" charset="0"/>
              </a:rPr>
              <a:t>Hideki Hasegawa</a:t>
            </a:r>
          </a:p>
          <a:p>
            <a:pPr algn="ctr"/>
            <a:r>
              <a:rPr lang="en-US" sz="1467">
                <a:solidFill>
                  <a:schemeClr val="bg1">
                    <a:lumMod val="50000"/>
                  </a:schemeClr>
                </a:solidFill>
                <a:latin typeface="Amazon Ember Light" panose="020B0403020204020204" pitchFamily="34" charset="0"/>
                <a:ea typeface="Amazon Ember Light" panose="020B0403020204020204" pitchFamily="34" charset="0"/>
                <a:cs typeface="Amazon Ember Light" panose="020B0403020204020204" pitchFamily="34" charset="0"/>
              </a:rPr>
              <a:t>CTO,</a:t>
            </a:r>
          </a:p>
          <a:p>
            <a:pPr algn="ctr"/>
            <a:r>
              <a:rPr lang="en-US" sz="1467">
                <a:solidFill>
                  <a:schemeClr val="bg1">
                    <a:lumMod val="50000"/>
                  </a:schemeClr>
                </a:solidFill>
                <a:latin typeface="Amazon Ember Light" panose="020B0403020204020204" pitchFamily="34" charset="0"/>
                <a:ea typeface="Amazon Ember Light" panose="020B0403020204020204" pitchFamily="34" charset="0"/>
                <a:cs typeface="Amazon Ember Light" panose="020B0403020204020204" pitchFamily="34" charset="0"/>
              </a:rPr>
              <a:t>TOKYU HANDS</a:t>
            </a:r>
          </a:p>
        </p:txBody>
      </p:sp>
      <p:grpSp>
        <p:nvGrpSpPr>
          <p:cNvPr id="17" name="Group 16"/>
          <p:cNvGrpSpPr/>
          <p:nvPr/>
        </p:nvGrpSpPr>
        <p:grpSpPr>
          <a:xfrm>
            <a:off x="11568410" y="5799732"/>
            <a:ext cx="488309" cy="929152"/>
            <a:chOff x="7547498" y="3514651"/>
            <a:chExt cx="366232" cy="696864"/>
          </a:xfrm>
        </p:grpSpPr>
        <p:sp useBgFill="1">
          <p:nvSpPr>
            <p:cNvPr id="5" name="Rectangle 4"/>
            <p:cNvSpPr>
              <a:spLocks noChangeAspect="1"/>
            </p:cNvSpPr>
            <p:nvPr/>
          </p:nvSpPr>
          <p:spPr>
            <a:xfrm>
              <a:off x="7547498" y="3514651"/>
              <a:ext cx="366232" cy="366232"/>
            </a:xfrm>
            <a:prstGeom prst="rect">
              <a:avLst/>
            </a:prstGeom>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4" name="TextBox 3"/>
            <p:cNvSpPr txBox="1">
              <a:spLocks/>
            </p:cNvSpPr>
            <p:nvPr/>
          </p:nvSpPr>
          <p:spPr>
            <a:xfrm>
              <a:off x="7567481" y="3557489"/>
              <a:ext cx="346249" cy="654026"/>
            </a:xfrm>
            <a:prstGeom prst="rect">
              <a:avLst/>
            </a:prstGeom>
            <a:noFill/>
          </p:spPr>
          <p:txBody>
            <a:bodyPr wrap="none" lIns="0" tIns="0" rIns="0" bIns="0" rtlCol="0" anchor="ctr" anchorCtr="1">
              <a:spAutoFit/>
            </a:bodyPr>
            <a:lstStyle/>
            <a:p>
              <a:pPr>
                <a:lnSpc>
                  <a:spcPts val="6800"/>
                </a:lnSpc>
              </a:pPr>
              <a:r>
                <a:rPr lang="en-US" sz="7200" b="1">
                  <a:solidFill>
                    <a:srgbClr val="FAA634"/>
                  </a:solidFill>
                  <a:latin typeface="Arial"/>
                  <a:cs typeface="Arial"/>
                </a:rPr>
                <a:t>”</a:t>
              </a:r>
            </a:p>
          </p:txBody>
        </p:sp>
      </p:grpSp>
      <p:grpSp>
        <p:nvGrpSpPr>
          <p:cNvPr id="18" name="Group 17"/>
          <p:cNvGrpSpPr/>
          <p:nvPr/>
        </p:nvGrpSpPr>
        <p:grpSpPr>
          <a:xfrm>
            <a:off x="6283018" y="2063238"/>
            <a:ext cx="488309" cy="929152"/>
            <a:chOff x="7547498" y="3514651"/>
            <a:chExt cx="366232" cy="696864"/>
          </a:xfrm>
        </p:grpSpPr>
        <p:sp useBgFill="1">
          <p:nvSpPr>
            <p:cNvPr id="19" name="Rectangle 18"/>
            <p:cNvSpPr>
              <a:spLocks noChangeAspect="1"/>
            </p:cNvSpPr>
            <p:nvPr/>
          </p:nvSpPr>
          <p:spPr>
            <a:xfrm>
              <a:off x="7547498" y="3514651"/>
              <a:ext cx="366232" cy="366232"/>
            </a:xfrm>
            <a:prstGeom prst="rect">
              <a:avLst/>
            </a:prstGeom>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0" name="TextBox 19"/>
            <p:cNvSpPr txBox="1">
              <a:spLocks/>
            </p:cNvSpPr>
            <p:nvPr/>
          </p:nvSpPr>
          <p:spPr>
            <a:xfrm>
              <a:off x="7555667" y="3557489"/>
              <a:ext cx="241653" cy="654026"/>
            </a:xfrm>
            <a:prstGeom prst="rect">
              <a:avLst/>
            </a:prstGeom>
            <a:noFill/>
          </p:spPr>
          <p:txBody>
            <a:bodyPr wrap="none" lIns="0" tIns="0" rIns="0" bIns="0" rtlCol="0" anchor="ctr" anchorCtr="1">
              <a:spAutoFit/>
            </a:bodyPr>
            <a:lstStyle/>
            <a:p>
              <a:pPr>
                <a:lnSpc>
                  <a:spcPts val="6800"/>
                </a:lnSpc>
              </a:pPr>
              <a:r>
                <a:rPr lang="en-US" sz="7200" b="1">
                  <a:solidFill>
                    <a:srgbClr val="FAA634"/>
                  </a:solidFill>
                  <a:latin typeface="Amazon Ember Light" panose="020B0403020204020204" pitchFamily="34" charset="0"/>
                  <a:ea typeface="Amazon Ember Light" panose="020B0403020204020204" pitchFamily="34" charset="0"/>
                  <a:cs typeface="Amazon Ember Light" panose="020B0403020204020204" pitchFamily="34" charset="0"/>
                </a:rPr>
                <a:t>“</a:t>
              </a:r>
            </a:p>
          </p:txBody>
        </p:sp>
      </p:grpSp>
      <p:pic>
        <p:nvPicPr>
          <p:cNvPr id="7" name="Picture 6"/>
          <p:cNvPicPr>
            <a:picLocks noChangeAspect="1"/>
          </p:cNvPicPr>
          <p:nvPr/>
        </p:nvPicPr>
        <p:blipFill>
          <a:blip r:embed="rId4"/>
          <a:stretch>
            <a:fillRect/>
          </a:stretch>
        </p:blipFill>
        <p:spPr>
          <a:xfrm>
            <a:off x="8388391" y="5384949"/>
            <a:ext cx="1562100" cy="685588"/>
          </a:xfrm>
          <a:prstGeom prst="rect">
            <a:avLst/>
          </a:prstGeom>
        </p:spPr>
      </p:pic>
      <p:sp>
        <p:nvSpPr>
          <p:cNvPr id="21" name="Content Placeholder 7"/>
          <p:cNvSpPr>
            <a:spLocks noGrp="1"/>
          </p:cNvSpPr>
          <p:nvPr>
            <p:ph idx="1"/>
          </p:nvPr>
        </p:nvSpPr>
        <p:spPr>
          <a:xfrm>
            <a:off x="22516" y="1145515"/>
            <a:ext cx="6189912" cy="5410995"/>
          </a:xfrm>
        </p:spPr>
        <p:txBody>
          <a:bodyPr>
            <a:noAutofit/>
          </a:bodyPr>
          <a:lstStyle/>
          <a:p>
            <a:pPr marL="219456" indent="0">
              <a:buNone/>
            </a:pPr>
            <a:r>
              <a:rPr lang="en-US" sz="2400"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Solution: </a:t>
            </a:r>
            <a:r>
              <a:rPr lang="en-US" sz="2400" b="1" dirty="0" err="1">
                <a:solidFill>
                  <a:srgbClr val="0070C0"/>
                </a:solidFill>
                <a:latin typeface="Amazon Ember" panose="020B0603020204020204" pitchFamily="34" charset="0"/>
                <a:ea typeface="Amazon Ember" panose="020B0603020204020204" pitchFamily="34" charset="0"/>
                <a:cs typeface="Amazon Ember" panose="020B0603020204020204" pitchFamily="34" charset="0"/>
              </a:rPr>
              <a:t>DynamoDB</a:t>
            </a:r>
            <a:endParaRPr lang="en-US" sz="2400"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endParaRPr>
          </a:p>
          <a:p>
            <a:pPr>
              <a:lnSpc>
                <a:spcPct val="100000"/>
              </a:lnSpc>
            </a:pPr>
            <a:r>
              <a:rPr lang="en-US" sz="2200" dirty="0"/>
              <a:t>In just a few months, TOKYU HANDS built a brand new POS and merchandising system around Amazon </a:t>
            </a:r>
            <a:r>
              <a:rPr lang="en-US" sz="2200" dirty="0" err="1"/>
              <a:t>DynamoDB</a:t>
            </a:r>
            <a:r>
              <a:rPr lang="en-US" sz="2200" dirty="0"/>
              <a:t>.</a:t>
            </a:r>
          </a:p>
          <a:p>
            <a:pPr>
              <a:lnSpc>
                <a:spcPct val="100000"/>
              </a:lnSpc>
            </a:pPr>
            <a:endParaRPr lang="en-US" sz="2200" dirty="0"/>
          </a:p>
          <a:p>
            <a:pPr>
              <a:lnSpc>
                <a:spcPct val="100000"/>
              </a:lnSpc>
            </a:pPr>
            <a:r>
              <a:rPr lang="en-US" sz="2200" dirty="0"/>
              <a:t>The solution also used Amazon S3, Amazon SQS, and Amazon SNS and was hosted entirely in AWS. </a:t>
            </a:r>
          </a:p>
          <a:p>
            <a:pPr>
              <a:lnSpc>
                <a:spcPct val="100000"/>
              </a:lnSpc>
            </a:pPr>
            <a:endParaRPr lang="en-US" sz="2200" dirty="0"/>
          </a:p>
          <a:p>
            <a:pPr>
              <a:lnSpc>
                <a:spcPct val="100000"/>
              </a:lnSpc>
            </a:pPr>
            <a:r>
              <a:rPr lang="en-US" sz="2200" dirty="0"/>
              <a:t>Using all of these managed solutions together enabled TOKYU HANDS to scale easily with demand, with little need to worry about component failures.</a:t>
            </a:r>
          </a:p>
        </p:txBody>
      </p:sp>
    </p:spTree>
    <p:custDataLst>
      <p:tags r:id="rId1"/>
    </p:custDataLst>
    <p:extLst>
      <p:ext uri="{BB962C8B-B14F-4D97-AF65-F5344CB8AC3E}">
        <p14:creationId xmlns:p14="http://schemas.microsoft.com/office/powerpoint/2010/main" val="58094391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err="1"/>
              <a:t>Tokyu</a:t>
            </a:r>
            <a:r>
              <a:rPr lang="en-US" dirty="0"/>
              <a:t> Hands: Benefits</a:t>
            </a:r>
          </a:p>
        </p:txBody>
      </p:sp>
      <p:sp>
        <p:nvSpPr>
          <p:cNvPr id="10" name="TextBox 9"/>
          <p:cNvSpPr txBox="1"/>
          <p:nvPr/>
        </p:nvSpPr>
        <p:spPr>
          <a:xfrm>
            <a:off x="336213" y="1607361"/>
            <a:ext cx="5029887" cy="3079369"/>
          </a:xfrm>
          <a:prstGeom prst="rect">
            <a:avLst/>
          </a:prstGeom>
          <a:noFill/>
        </p:spPr>
        <p:txBody>
          <a:bodyPr wrap="square" rtlCol="0">
            <a:spAutoFit/>
          </a:bodyPr>
          <a:lstStyle/>
          <a:p>
            <a:pPr algn="ctr">
              <a:lnSpc>
                <a:spcPct val="130000"/>
              </a:lnSpc>
            </a:pPr>
            <a:r>
              <a:rPr lang="en-US" sz="2133">
                <a:latin typeface="Amazon Ember Light" panose="020B0403020204020204" pitchFamily="34" charset="0"/>
                <a:ea typeface="Amazon Ember Light" panose="020B0403020204020204" pitchFamily="34" charset="0"/>
                <a:cs typeface="Amazon Ember Light" panose="020B0403020204020204" pitchFamily="34" charset="0"/>
              </a:rPr>
              <a:t>Most of our team is made up of former clerks at our retail stores. They know our customers in and out, and we want them to use that knowledge to build powerful applications and not worry about infrastructure. With AWS, we are able to do just that.</a:t>
            </a:r>
            <a:endParaRPr lang="en-US" sz="2133">
              <a:solidFill>
                <a:schemeClr val="tx1">
                  <a:lumMod val="95000"/>
                  <a:lumOff val="5000"/>
                </a:schemeClr>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 name="Rounded Rectangle 1"/>
          <p:cNvSpPr/>
          <p:nvPr/>
        </p:nvSpPr>
        <p:spPr>
          <a:xfrm>
            <a:off x="238540" y="1402962"/>
            <a:ext cx="5225232" cy="4810387"/>
          </a:xfrm>
          <a:prstGeom prst="roundRect">
            <a:avLst>
              <a:gd name="adj" fmla="val 5853"/>
            </a:avLst>
          </a:prstGeom>
          <a:noFill/>
          <a:ln>
            <a:solidFill>
              <a:schemeClr val="bg1">
                <a:lumMod val="75000"/>
              </a:schemeClr>
            </a:solidFill>
            <a:roun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6" name="TextBox 5"/>
          <p:cNvSpPr txBox="1"/>
          <p:nvPr/>
        </p:nvSpPr>
        <p:spPr>
          <a:xfrm>
            <a:off x="653784" y="4734682"/>
            <a:ext cx="4364424" cy="769634"/>
          </a:xfrm>
          <a:prstGeom prst="rect">
            <a:avLst/>
          </a:prstGeom>
          <a:noFill/>
        </p:spPr>
        <p:txBody>
          <a:bodyPr wrap="square" rtlCol="0">
            <a:spAutoFit/>
          </a:bodyPr>
          <a:lstStyle/>
          <a:p>
            <a:pPr algn="ctr"/>
            <a:r>
              <a:rPr lang="en-US" sz="1467" b="1">
                <a:solidFill>
                  <a:schemeClr val="bg1">
                    <a:lumMod val="50000"/>
                  </a:schemeClr>
                </a:solidFill>
                <a:latin typeface="Amazon Ember Light" panose="020B0403020204020204" pitchFamily="34" charset="0"/>
                <a:ea typeface="Amazon Ember Light" panose="020B0403020204020204" pitchFamily="34" charset="0"/>
                <a:cs typeface="Amazon Ember Light" panose="020B0403020204020204" pitchFamily="34" charset="0"/>
              </a:rPr>
              <a:t>Hideki Hasegawa</a:t>
            </a:r>
          </a:p>
          <a:p>
            <a:pPr algn="ctr"/>
            <a:r>
              <a:rPr lang="en-US" sz="1467">
                <a:solidFill>
                  <a:schemeClr val="bg1">
                    <a:lumMod val="50000"/>
                  </a:schemeClr>
                </a:solidFill>
                <a:latin typeface="Amazon Ember Light" panose="020B0403020204020204" pitchFamily="34" charset="0"/>
                <a:ea typeface="Amazon Ember Light" panose="020B0403020204020204" pitchFamily="34" charset="0"/>
                <a:cs typeface="Amazon Ember Light" panose="020B0403020204020204" pitchFamily="34" charset="0"/>
              </a:rPr>
              <a:t>CTO,</a:t>
            </a:r>
          </a:p>
          <a:p>
            <a:pPr algn="ctr"/>
            <a:r>
              <a:rPr lang="en-US" sz="1467">
                <a:solidFill>
                  <a:schemeClr val="bg1">
                    <a:lumMod val="50000"/>
                  </a:schemeClr>
                </a:solidFill>
                <a:latin typeface="Amazon Ember Light" panose="020B0403020204020204" pitchFamily="34" charset="0"/>
                <a:ea typeface="Amazon Ember Light" panose="020B0403020204020204" pitchFamily="34" charset="0"/>
                <a:cs typeface="Amazon Ember Light" panose="020B0403020204020204" pitchFamily="34" charset="0"/>
              </a:rPr>
              <a:t>TOKYU HANDS</a:t>
            </a:r>
          </a:p>
        </p:txBody>
      </p:sp>
      <p:grpSp>
        <p:nvGrpSpPr>
          <p:cNvPr id="18" name="Group 17"/>
          <p:cNvGrpSpPr/>
          <p:nvPr/>
        </p:nvGrpSpPr>
        <p:grpSpPr>
          <a:xfrm>
            <a:off x="48453" y="1192341"/>
            <a:ext cx="488309" cy="929152"/>
            <a:chOff x="7547498" y="3514651"/>
            <a:chExt cx="366232" cy="696864"/>
          </a:xfrm>
        </p:grpSpPr>
        <p:sp useBgFill="1">
          <p:nvSpPr>
            <p:cNvPr id="19" name="Rectangle 18"/>
            <p:cNvSpPr>
              <a:spLocks noChangeAspect="1"/>
            </p:cNvSpPr>
            <p:nvPr/>
          </p:nvSpPr>
          <p:spPr>
            <a:xfrm>
              <a:off x="7547498" y="3514651"/>
              <a:ext cx="366232" cy="366232"/>
            </a:xfrm>
            <a:prstGeom prst="rect">
              <a:avLst/>
            </a:prstGeom>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0" name="TextBox 19"/>
            <p:cNvSpPr txBox="1">
              <a:spLocks/>
            </p:cNvSpPr>
            <p:nvPr/>
          </p:nvSpPr>
          <p:spPr>
            <a:xfrm>
              <a:off x="7555667" y="3557489"/>
              <a:ext cx="241653" cy="654026"/>
            </a:xfrm>
            <a:prstGeom prst="rect">
              <a:avLst/>
            </a:prstGeom>
            <a:noFill/>
          </p:spPr>
          <p:txBody>
            <a:bodyPr wrap="none" lIns="0" tIns="0" rIns="0" bIns="0" rtlCol="0" anchor="ctr" anchorCtr="1">
              <a:spAutoFit/>
            </a:bodyPr>
            <a:lstStyle/>
            <a:p>
              <a:pPr>
                <a:lnSpc>
                  <a:spcPts val="6800"/>
                </a:lnSpc>
              </a:pPr>
              <a:r>
                <a:rPr lang="en-US" sz="7200" b="1">
                  <a:solidFill>
                    <a:srgbClr val="FAA634"/>
                  </a:solidFill>
                  <a:latin typeface="Amazon Ember Light" panose="020B0403020204020204" pitchFamily="34" charset="0"/>
                  <a:ea typeface="Amazon Ember Light" panose="020B0403020204020204" pitchFamily="34" charset="0"/>
                  <a:cs typeface="Amazon Ember Light" panose="020B0403020204020204" pitchFamily="34" charset="0"/>
                </a:rPr>
                <a:t>“</a:t>
              </a:r>
            </a:p>
          </p:txBody>
        </p:sp>
      </p:grpSp>
      <p:pic>
        <p:nvPicPr>
          <p:cNvPr id="7" name="Picture 6"/>
          <p:cNvPicPr>
            <a:picLocks noChangeAspect="1"/>
          </p:cNvPicPr>
          <p:nvPr/>
        </p:nvPicPr>
        <p:blipFill>
          <a:blip r:embed="rId4"/>
          <a:stretch>
            <a:fillRect/>
          </a:stretch>
        </p:blipFill>
        <p:spPr>
          <a:xfrm>
            <a:off x="2054946" y="5502361"/>
            <a:ext cx="1562100" cy="685588"/>
          </a:xfrm>
          <a:prstGeom prst="rect">
            <a:avLst/>
          </a:prstGeom>
        </p:spPr>
      </p:pic>
      <p:sp>
        <p:nvSpPr>
          <p:cNvPr id="21" name="Content Placeholder 7"/>
          <p:cNvSpPr>
            <a:spLocks noGrp="1"/>
          </p:cNvSpPr>
          <p:nvPr>
            <p:ph idx="1"/>
          </p:nvPr>
        </p:nvSpPr>
        <p:spPr>
          <a:xfrm>
            <a:off x="5879016" y="1275515"/>
            <a:ext cx="6189912" cy="5410995"/>
          </a:xfrm>
        </p:spPr>
        <p:txBody>
          <a:bodyPr>
            <a:noAutofit/>
          </a:bodyPr>
          <a:lstStyle/>
          <a:p>
            <a:pPr marL="219456" indent="0">
              <a:buNone/>
            </a:pPr>
            <a:r>
              <a:rPr lang="en-US" sz="2400"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Benefits</a:t>
            </a:r>
          </a:p>
          <a:p>
            <a:pPr>
              <a:lnSpc>
                <a:spcPct val="100000"/>
              </a:lnSpc>
            </a:pPr>
            <a:r>
              <a:rPr lang="en-US" sz="2200" dirty="0"/>
              <a:t>Using a multi-AZ architecture with </a:t>
            </a:r>
            <a:r>
              <a:rPr lang="en-US" sz="2200" dirty="0" err="1"/>
              <a:t>DynamoDB</a:t>
            </a:r>
            <a:r>
              <a:rPr lang="en-US" sz="2200" dirty="0"/>
              <a:t>, TOKYU HANDS's 2014 "Hands </a:t>
            </a:r>
            <a:r>
              <a:rPr lang="en-US" sz="2200" dirty="0" err="1"/>
              <a:t>Messe</a:t>
            </a:r>
            <a:r>
              <a:rPr lang="en-US" sz="2200" dirty="0"/>
              <a:t>" sale ensured their tables were highly available.</a:t>
            </a:r>
            <a:endParaRPr lang="en-US" sz="1200" dirty="0"/>
          </a:p>
          <a:p>
            <a:pPr>
              <a:lnSpc>
                <a:spcPct val="100000"/>
              </a:lnSpc>
            </a:pPr>
            <a:r>
              <a:rPr lang="en-US" sz="2200" dirty="0"/>
              <a:t>Quickly scaling the throughput of their tables up prior to the sale meant that unlike in 2012 and 2013, none of their database requests were rejected due to capacity restraints.</a:t>
            </a:r>
            <a:endParaRPr lang="en-US" sz="1200" dirty="0"/>
          </a:p>
          <a:p>
            <a:pPr>
              <a:lnSpc>
                <a:spcPct val="100000"/>
              </a:lnSpc>
            </a:pPr>
            <a:r>
              <a:rPr lang="en-US" sz="2200" dirty="0"/>
              <a:t>When the sale finished, TOKYU HANDS scaled its throughput capacity back down to save money.</a:t>
            </a:r>
          </a:p>
        </p:txBody>
      </p:sp>
      <p:pic>
        <p:nvPicPr>
          <p:cNvPr id="11" name="Picture 10">
            <a:hlinkClick r:id="rId5"/>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353825" y="6196517"/>
            <a:ext cx="1620111" cy="630043"/>
          </a:xfrm>
          <a:prstGeom prst="rect">
            <a:avLst/>
          </a:prstGeom>
        </p:spPr>
      </p:pic>
    </p:spTree>
    <p:custDataLst>
      <p:tags r:id="rId1"/>
    </p:custDataLst>
    <p:extLst>
      <p:ext uri="{BB962C8B-B14F-4D97-AF65-F5344CB8AC3E}">
        <p14:creationId xmlns:p14="http://schemas.microsoft.com/office/powerpoint/2010/main" val="131926701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6759" y="2932909"/>
            <a:ext cx="9544116" cy="779463"/>
          </a:xfrm>
        </p:spPr>
        <p:txBody>
          <a:bodyPr>
            <a:noAutofit/>
          </a:bodyPr>
          <a:lstStyle/>
          <a:p>
            <a:r>
              <a:rPr lang="en-US" sz="4800" dirty="0"/>
              <a:t>Part 5: Amazon API Gateway</a:t>
            </a:r>
          </a:p>
        </p:txBody>
      </p:sp>
    </p:spTree>
    <p:custDataLst>
      <p:tags r:id="rId1"/>
    </p:custDataLst>
    <p:extLst>
      <p:ext uri="{BB962C8B-B14F-4D97-AF65-F5344CB8AC3E}">
        <p14:creationId xmlns:p14="http://schemas.microsoft.com/office/powerpoint/2010/main" val="9035206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r>
              <a:rPr lang="en-US"/>
              <a:t>Amazon API Gateway</a:t>
            </a:r>
          </a:p>
        </p:txBody>
      </p:sp>
      <p:sp>
        <p:nvSpPr>
          <p:cNvPr id="3" name="Content Placeholder 2"/>
          <p:cNvSpPr>
            <a:spLocks noGrp="1"/>
          </p:cNvSpPr>
          <p:nvPr>
            <p:ph idx="1"/>
          </p:nvPr>
        </p:nvSpPr>
        <p:spPr>
          <a:xfrm>
            <a:off x="0" y="1440305"/>
            <a:ext cx="11574966" cy="4913308"/>
          </a:xfrm>
        </p:spPr>
        <p:txBody>
          <a:bodyPr>
            <a:normAutofit/>
          </a:bodyPr>
          <a:lstStyle/>
          <a:p>
            <a:pPr marL="219456" indent="0">
              <a:lnSpc>
                <a:spcPct val="100000"/>
              </a:lnSpc>
              <a:spcBef>
                <a:spcPts val="2400"/>
              </a:spcBef>
              <a:buNone/>
            </a:pPr>
            <a:r>
              <a:rPr lang="en-US" sz="2600" dirty="0"/>
              <a:t>Allows you to </a:t>
            </a:r>
            <a:r>
              <a:rPr lang="en-US" sz="2600"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create APIs </a:t>
            </a:r>
            <a:r>
              <a:rPr lang="en-US" sz="2600" dirty="0"/>
              <a:t>that act as "front doors" for your applications </a:t>
            </a:r>
            <a:r>
              <a:rPr lang="en-US" sz="2600"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to access data, business logic, or functionality</a:t>
            </a:r>
            <a:r>
              <a:rPr lang="en-US" sz="2600" b="1" dirty="0">
                <a:solidFill>
                  <a:srgbClr val="0070C0"/>
                </a:solidFill>
              </a:rPr>
              <a:t> </a:t>
            </a:r>
            <a:r>
              <a:rPr lang="en-US" sz="2600" dirty="0"/>
              <a:t>from your backend services.</a:t>
            </a:r>
          </a:p>
          <a:p>
            <a:pPr marL="219456" indent="0">
              <a:lnSpc>
                <a:spcPct val="100000"/>
              </a:lnSpc>
              <a:spcBef>
                <a:spcPts val="2400"/>
              </a:spcBef>
              <a:buNone/>
            </a:pPr>
            <a:r>
              <a:rPr lang="en-US" sz="2600" dirty="0"/>
              <a:t>Fully managed and handles all tasks involved in accepting and processing up to hundreds of thousands of concurrent API calls.</a:t>
            </a:r>
          </a:p>
          <a:p>
            <a:pPr marL="219456" indent="0">
              <a:lnSpc>
                <a:spcPct val="100000"/>
              </a:lnSpc>
              <a:spcBef>
                <a:spcPts val="2400"/>
              </a:spcBef>
              <a:buNone/>
            </a:pPr>
            <a:r>
              <a:rPr lang="en-US" sz="2600" dirty="0"/>
              <a:t>Can handle workloads running on:</a:t>
            </a:r>
          </a:p>
          <a:p>
            <a:pPr lvl="1">
              <a:lnSpc>
                <a:spcPct val="110000"/>
              </a:lnSpc>
            </a:pPr>
            <a:r>
              <a:rPr lang="en-US" dirty="0"/>
              <a:t>Amazon EC2</a:t>
            </a:r>
          </a:p>
          <a:p>
            <a:pPr lvl="1">
              <a:lnSpc>
                <a:spcPct val="110000"/>
              </a:lnSpc>
            </a:pPr>
            <a:r>
              <a:rPr lang="en-US" dirty="0"/>
              <a:t>AWS Lambda</a:t>
            </a:r>
          </a:p>
          <a:p>
            <a:pPr lvl="1">
              <a:lnSpc>
                <a:spcPct val="110000"/>
              </a:lnSpc>
            </a:pPr>
            <a:r>
              <a:rPr lang="en-US" dirty="0"/>
              <a:t>Any web application</a:t>
            </a:r>
          </a:p>
          <a:p>
            <a:endParaRPr lang="en-US" dirty="0"/>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55861" y="4471776"/>
            <a:ext cx="1495908" cy="1795092"/>
          </a:xfrm>
          <a:prstGeom prst="rect">
            <a:avLst/>
          </a:prstGeom>
        </p:spPr>
      </p:pic>
    </p:spTree>
    <p:custDataLst>
      <p:tags r:id="rId1"/>
    </p:custDataLst>
    <p:extLst>
      <p:ext uri="{BB962C8B-B14F-4D97-AF65-F5344CB8AC3E}">
        <p14:creationId xmlns:p14="http://schemas.microsoft.com/office/powerpoint/2010/main" val="199856699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Amazon API Gateway Features </a:t>
            </a:r>
          </a:p>
        </p:txBody>
      </p:sp>
      <p:sp>
        <p:nvSpPr>
          <p:cNvPr id="3" name="Content Placeholder 2"/>
          <p:cNvSpPr>
            <a:spLocks noGrp="1"/>
          </p:cNvSpPr>
          <p:nvPr>
            <p:ph idx="1"/>
          </p:nvPr>
        </p:nvSpPr>
        <p:spPr>
          <a:xfrm>
            <a:off x="238538" y="1329465"/>
            <a:ext cx="11309027" cy="5191404"/>
          </a:xfrm>
        </p:spPr>
        <p:txBody>
          <a:bodyPr>
            <a:normAutofit/>
          </a:bodyPr>
          <a:lstStyle/>
          <a:p>
            <a:pPr marL="380990" lvl="1">
              <a:lnSpc>
                <a:spcPct val="150000"/>
              </a:lnSpc>
            </a:pPr>
            <a:r>
              <a:rPr lang="en-US" sz="2800" dirty="0"/>
              <a:t>Host and use multiple versions and stages of your APIs.</a:t>
            </a:r>
          </a:p>
          <a:p>
            <a:pPr marL="380990" lvl="1">
              <a:lnSpc>
                <a:spcPct val="150000"/>
              </a:lnSpc>
            </a:pPr>
            <a:r>
              <a:rPr lang="en-US" sz="2800" dirty="0"/>
              <a:t>Create and distribute API keys to developers.</a:t>
            </a:r>
          </a:p>
          <a:p>
            <a:pPr marL="380990" lvl="1">
              <a:lnSpc>
                <a:spcPct val="150000"/>
              </a:lnSpc>
            </a:pPr>
            <a:r>
              <a:rPr lang="en-US" sz="2800" dirty="0"/>
              <a:t>Leverage signature version 4 to authorize access to APIs.</a:t>
            </a:r>
          </a:p>
          <a:p>
            <a:pPr marL="380990" lvl="1">
              <a:lnSpc>
                <a:spcPct val="150000"/>
              </a:lnSpc>
            </a:pPr>
            <a:r>
              <a:rPr lang="en-US" sz="2800" dirty="0"/>
              <a:t>Throttle and monitor requests to protect your backend.</a:t>
            </a:r>
          </a:p>
          <a:p>
            <a:pPr marL="380990" lvl="1">
              <a:lnSpc>
                <a:spcPct val="150000"/>
              </a:lnSpc>
            </a:pPr>
            <a:r>
              <a:rPr lang="en-US" sz="2800" dirty="0"/>
              <a:t>Deeply integrated with AWS Lambda.</a:t>
            </a:r>
          </a:p>
          <a:p>
            <a:pPr marL="380990" lvl="1">
              <a:lnSpc>
                <a:spcPct val="150000"/>
              </a:lnSpc>
            </a:pPr>
            <a:r>
              <a:rPr lang="en-US" sz="2800" dirty="0"/>
              <a:t>Integrated with the AWS Marketplace.</a:t>
            </a:r>
          </a:p>
          <a:p>
            <a:pPr marL="380990" lvl="1"/>
            <a:r>
              <a:rPr lang="en-US" sz="2800" dirty="0"/>
              <a:t>Endpoint integration with private VPCs.</a:t>
            </a: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71360" y="4750964"/>
            <a:ext cx="1495908" cy="1795092"/>
          </a:xfrm>
          <a:prstGeom prst="rect">
            <a:avLst/>
          </a:prstGeom>
        </p:spPr>
      </p:pic>
    </p:spTree>
    <p:custDataLst>
      <p:tags r:id="rId1"/>
    </p:custDataLst>
    <p:extLst>
      <p:ext uri="{BB962C8B-B14F-4D97-AF65-F5344CB8AC3E}">
        <p14:creationId xmlns:p14="http://schemas.microsoft.com/office/powerpoint/2010/main" val="80068444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Benefits of Amazon API Gateway</a:t>
            </a:r>
          </a:p>
        </p:txBody>
      </p:sp>
      <p:sp>
        <p:nvSpPr>
          <p:cNvPr id="3" name="Content Placeholder 2"/>
          <p:cNvSpPr>
            <a:spLocks noGrp="1"/>
          </p:cNvSpPr>
          <p:nvPr>
            <p:ph idx="1"/>
          </p:nvPr>
        </p:nvSpPr>
        <p:spPr>
          <a:xfrm>
            <a:off x="238539" y="1440305"/>
            <a:ext cx="11381032" cy="4913308"/>
          </a:xfrm>
        </p:spPr>
        <p:txBody>
          <a:bodyPr>
            <a:normAutofit/>
          </a:bodyPr>
          <a:lstStyle/>
          <a:p>
            <a:pPr marL="380990" lvl="1">
              <a:lnSpc>
                <a:spcPct val="100000"/>
              </a:lnSpc>
              <a:spcBef>
                <a:spcPts val="1800"/>
              </a:spcBef>
            </a:pPr>
            <a:r>
              <a:rPr lang="en-US" sz="2800" dirty="0"/>
              <a:t>Managed cache to store API responses.</a:t>
            </a:r>
          </a:p>
          <a:p>
            <a:pPr marL="465138" lvl="1" indent="-465138">
              <a:lnSpc>
                <a:spcPct val="100000"/>
              </a:lnSpc>
              <a:spcBef>
                <a:spcPts val="1800"/>
              </a:spcBef>
            </a:pPr>
            <a:r>
              <a:rPr lang="en-US" sz="2800" dirty="0"/>
              <a:t>Reduced latency and Distributed Denial of Service (DDoS) protection through Amazon CloudFront.</a:t>
            </a:r>
          </a:p>
          <a:p>
            <a:pPr marL="380990" lvl="1">
              <a:lnSpc>
                <a:spcPct val="100000"/>
              </a:lnSpc>
              <a:spcBef>
                <a:spcPts val="1800"/>
              </a:spcBef>
            </a:pPr>
            <a:r>
              <a:rPr lang="en-US" sz="2800" dirty="0"/>
              <a:t>SDK generation for iOS, Android, and JavaScript.</a:t>
            </a:r>
          </a:p>
          <a:p>
            <a:pPr marL="380990" lvl="1">
              <a:lnSpc>
                <a:spcPct val="100000"/>
              </a:lnSpc>
              <a:spcBef>
                <a:spcPts val="1800"/>
              </a:spcBef>
            </a:pPr>
            <a:r>
              <a:rPr lang="en-US" sz="2800" dirty="0" err="1"/>
              <a:t>OpenAPI</a:t>
            </a:r>
            <a:r>
              <a:rPr lang="en-US" sz="2800" dirty="0"/>
              <a:t> Specification (Swagger) support.</a:t>
            </a:r>
          </a:p>
          <a:p>
            <a:pPr marL="380990" lvl="1">
              <a:lnSpc>
                <a:spcPct val="100000"/>
              </a:lnSpc>
              <a:spcBef>
                <a:spcPts val="1800"/>
              </a:spcBef>
            </a:pPr>
            <a:r>
              <a:rPr lang="en-US" sz="2800" dirty="0"/>
              <a:t>Request/response data transformation.</a:t>
            </a:r>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71360" y="4750964"/>
            <a:ext cx="1495908" cy="1795092"/>
          </a:xfrm>
          <a:prstGeom prst="rect">
            <a:avLst/>
          </a:prstGeom>
        </p:spPr>
      </p:pic>
    </p:spTree>
    <p:custDataLst>
      <p:tags r:id="rId1"/>
    </p:custDataLst>
    <p:extLst>
      <p:ext uri="{BB962C8B-B14F-4D97-AF65-F5344CB8AC3E}">
        <p14:creationId xmlns:p14="http://schemas.microsoft.com/office/powerpoint/2010/main" val="62395568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8539" y="263527"/>
            <a:ext cx="9975977" cy="779463"/>
          </a:xfrm>
        </p:spPr>
        <p:txBody>
          <a:bodyPr vert="horz" lIns="91440" tIns="45720" rIns="91440" bIns="45720" rtlCol="0" anchor="ctr">
            <a:noAutofit/>
          </a:bodyPr>
          <a:lstStyle/>
          <a:p>
            <a:r>
              <a:rPr lang="en-US" dirty="0"/>
              <a:t>Example: </a:t>
            </a:r>
            <a:r>
              <a:rPr lang="en-US" dirty="0" err="1"/>
              <a:t>Serverless</a:t>
            </a:r>
            <a:r>
              <a:rPr lang="en-US" dirty="0"/>
              <a:t> Architecture</a:t>
            </a:r>
          </a:p>
        </p:txBody>
      </p:sp>
      <p:pic>
        <p:nvPicPr>
          <p:cNvPr id="5" name="Picture 4" descr="CloudFront-Edge-Location.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27424" y="5404807"/>
            <a:ext cx="975360" cy="975360"/>
          </a:xfrm>
          <a:prstGeom prst="rect">
            <a:avLst/>
          </a:prstGeom>
        </p:spPr>
      </p:pic>
      <p:pic>
        <p:nvPicPr>
          <p:cNvPr id="6" name="Picture 5" descr="Route-53-Hosted-Zone.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76113" y="3810129"/>
            <a:ext cx="975360" cy="975360"/>
          </a:xfrm>
          <a:prstGeom prst="rect">
            <a:avLst/>
          </a:prstGeom>
        </p:spPr>
      </p:pic>
      <p:pic>
        <p:nvPicPr>
          <p:cNvPr id="11" name="Picture 10" descr="Mobile-Client.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57826" y="3752969"/>
            <a:ext cx="557055" cy="584540"/>
          </a:xfrm>
          <a:prstGeom prst="rect">
            <a:avLst/>
          </a:prstGeom>
        </p:spPr>
      </p:pic>
      <p:pic>
        <p:nvPicPr>
          <p:cNvPr id="14" name="Picture 13" descr="S3-Bucket-with-objects.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399076" y="5409853"/>
            <a:ext cx="975360" cy="975360"/>
          </a:xfrm>
          <a:prstGeom prst="rect">
            <a:avLst/>
          </a:prstGeom>
        </p:spPr>
      </p:pic>
      <p:pic>
        <p:nvPicPr>
          <p:cNvPr id="19" name="Picture 18" descr="iOS.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49507" y="4370339"/>
            <a:ext cx="383304" cy="310279"/>
          </a:xfrm>
          <a:prstGeom prst="rect">
            <a:avLst/>
          </a:prstGeom>
        </p:spPr>
      </p:pic>
      <p:sp>
        <p:nvSpPr>
          <p:cNvPr id="20" name="Rounded Rectangle 19"/>
          <p:cNvSpPr/>
          <p:nvPr/>
        </p:nvSpPr>
        <p:spPr>
          <a:xfrm>
            <a:off x="5550894" y="1392103"/>
            <a:ext cx="6117169" cy="5185111"/>
          </a:xfrm>
          <a:prstGeom prst="roundRect">
            <a:avLst>
              <a:gd name="adj" fmla="val 9818"/>
            </a:avLst>
          </a:prstGeom>
          <a:noFill/>
          <a:ln w="19050">
            <a:solidFill>
              <a:schemeClr val="tx1"/>
            </a:solidFill>
            <a:prstDash val="sysDot"/>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defRPr/>
            </a:pPr>
            <a:endParaRPr lang="en-US" sz="240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1" name="TextBox 20"/>
          <p:cNvSpPr txBox="1">
            <a:spLocks noChangeArrowheads="1"/>
          </p:cNvSpPr>
          <p:nvPr/>
        </p:nvSpPr>
        <p:spPr bwMode="auto">
          <a:xfrm>
            <a:off x="9182057" y="6211422"/>
            <a:ext cx="2644129" cy="307777"/>
          </a:xfrm>
          <a:prstGeom prst="rect">
            <a:avLst/>
          </a:prstGeom>
          <a:noFill/>
          <a:ln w="9525">
            <a:noFill/>
            <a:miter lim="800000"/>
            <a:headEnd/>
            <a:tailEnd/>
          </a:ln>
        </p:spPr>
        <p:txBody>
          <a:bodyPr wrap="square">
            <a:spAutoFit/>
          </a:bodyPr>
          <a:lstStyle/>
          <a:p>
            <a:pPr algn="ctr"/>
            <a:r>
              <a:rPr lang="en-US" sz="1400" b="1">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AWS Region</a:t>
            </a:r>
          </a:p>
        </p:txBody>
      </p:sp>
      <p:cxnSp>
        <p:nvCxnSpPr>
          <p:cNvPr id="31" name="Straight Arrow Connector 27"/>
          <p:cNvCxnSpPr>
            <a:stCxn id="5" idx="3"/>
            <a:endCxn id="14" idx="1"/>
          </p:cNvCxnSpPr>
          <p:nvPr/>
        </p:nvCxnSpPr>
        <p:spPr>
          <a:xfrm>
            <a:off x="5102785" y="5892487"/>
            <a:ext cx="1296292" cy="5047"/>
          </a:xfrm>
          <a:prstGeom prst="straightConnector1">
            <a:avLst/>
          </a:prstGeom>
          <a:ln w="38100">
            <a:solidFill>
              <a:srgbClr val="474746"/>
            </a:solidFill>
            <a:headEnd type="none" w="med" len="med"/>
            <a:tailEnd type="triangle" w="med" len="med"/>
          </a:ln>
          <a:effectLst/>
        </p:spPr>
        <p:style>
          <a:lnRef idx="2">
            <a:schemeClr val="dk1"/>
          </a:lnRef>
          <a:fillRef idx="0">
            <a:schemeClr val="dk1"/>
          </a:fillRef>
          <a:effectRef idx="1">
            <a:schemeClr val="dk1"/>
          </a:effectRef>
          <a:fontRef idx="minor">
            <a:schemeClr val="tx1"/>
          </a:fontRef>
        </p:style>
      </p:cxnSp>
      <p:sp>
        <p:nvSpPr>
          <p:cNvPr id="59" name="TextBox 58"/>
          <p:cNvSpPr txBox="1"/>
          <p:nvPr/>
        </p:nvSpPr>
        <p:spPr>
          <a:xfrm>
            <a:off x="900999" y="4639317"/>
            <a:ext cx="1085554" cy="276999"/>
          </a:xfrm>
          <a:prstGeom prst="rect">
            <a:avLst/>
          </a:prstGeom>
          <a:noFill/>
        </p:spPr>
        <p:txBody>
          <a:bodyPr wrap="none" rtlCol="0">
            <a:spAutoFit/>
          </a:bodyPr>
          <a:lstStyle/>
          <a:p>
            <a:r>
              <a:rPr lang="en-US" sz="120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Amazon SDK</a:t>
            </a:r>
          </a:p>
        </p:txBody>
      </p:sp>
      <p:sp>
        <p:nvSpPr>
          <p:cNvPr id="68" name="TextBox 67"/>
          <p:cNvSpPr txBox="1"/>
          <p:nvPr/>
        </p:nvSpPr>
        <p:spPr>
          <a:xfrm>
            <a:off x="9984236" y="2638601"/>
            <a:ext cx="1101584" cy="954300"/>
          </a:xfrm>
          <a:prstGeom prst="rect">
            <a:avLst/>
          </a:prstGeom>
          <a:noFill/>
        </p:spPr>
        <p:txBody>
          <a:bodyPr wrap="none" rtlCol="0">
            <a:spAutoFit/>
          </a:bodyPr>
          <a:lstStyle/>
          <a:p>
            <a:r>
              <a:rPr lang="en-US" sz="1867" b="1">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Amazon</a:t>
            </a:r>
          </a:p>
          <a:p>
            <a:r>
              <a:rPr lang="en-US" sz="1867" b="1">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Web </a:t>
            </a:r>
            <a:br>
              <a:rPr lang="en-US" sz="1867" b="1">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br>
            <a:r>
              <a:rPr lang="en-US" sz="1867" b="1">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Services</a:t>
            </a:r>
          </a:p>
        </p:txBody>
      </p:sp>
      <p:pic>
        <p:nvPicPr>
          <p:cNvPr id="69" name="Picture 68" descr="Android.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457251" y="4386365"/>
            <a:ext cx="371348" cy="300600"/>
          </a:xfrm>
          <a:prstGeom prst="rect">
            <a:avLst/>
          </a:prstGeom>
        </p:spPr>
      </p:pic>
      <p:pic>
        <p:nvPicPr>
          <p:cNvPr id="71" name="Picture 70" descr="DynamoDB.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840635" y="2169434"/>
            <a:ext cx="521308" cy="521308"/>
          </a:xfrm>
          <a:prstGeom prst="rect">
            <a:avLst/>
          </a:prstGeom>
        </p:spPr>
      </p:pic>
      <p:pic>
        <p:nvPicPr>
          <p:cNvPr id="72" name="Picture 71" descr="CloudSearch.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455233" y="2145956"/>
            <a:ext cx="550760" cy="550760"/>
          </a:xfrm>
          <a:prstGeom prst="rect">
            <a:avLst/>
          </a:prstGeom>
        </p:spPr>
      </p:pic>
      <p:pic>
        <p:nvPicPr>
          <p:cNvPr id="73" name="Picture 72" descr="SQS.pn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795938" y="2825825"/>
            <a:ext cx="607577" cy="607577"/>
          </a:xfrm>
          <a:prstGeom prst="rect">
            <a:avLst/>
          </a:prstGeom>
        </p:spPr>
      </p:pic>
      <p:pic>
        <p:nvPicPr>
          <p:cNvPr id="74" name="Picture 73" descr="Kinesis.eps"/>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506330" y="2873950"/>
            <a:ext cx="455759" cy="546909"/>
          </a:xfrm>
          <a:prstGeom prst="rect">
            <a:avLst/>
          </a:prstGeom>
        </p:spPr>
      </p:pic>
      <p:pic>
        <p:nvPicPr>
          <p:cNvPr id="75" name="Picture 74" descr="SNS.png"/>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9459788" y="3542442"/>
            <a:ext cx="547189" cy="547189"/>
          </a:xfrm>
          <a:prstGeom prst="rect">
            <a:avLst/>
          </a:prstGeom>
        </p:spPr>
      </p:pic>
      <p:pic>
        <p:nvPicPr>
          <p:cNvPr id="76" name="Picture 75" descr="S3.png"/>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8821788" y="3526836"/>
            <a:ext cx="572976" cy="572976"/>
          </a:xfrm>
          <a:prstGeom prst="rect">
            <a:avLst/>
          </a:prstGeom>
        </p:spPr>
      </p:pic>
      <p:pic>
        <p:nvPicPr>
          <p:cNvPr id="90" name="Picture 89" descr="Client.png"/>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648564" y="3783152"/>
            <a:ext cx="516729" cy="516729"/>
          </a:xfrm>
          <a:prstGeom prst="rect">
            <a:avLst/>
          </a:prstGeom>
        </p:spPr>
      </p:pic>
      <p:pic>
        <p:nvPicPr>
          <p:cNvPr id="91" name="Picture 90" descr="Users.png"/>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605956" y="3745523"/>
            <a:ext cx="613075" cy="613075"/>
          </a:xfrm>
          <a:prstGeom prst="rect">
            <a:avLst/>
          </a:prstGeom>
        </p:spPr>
      </p:pic>
      <p:cxnSp>
        <p:nvCxnSpPr>
          <p:cNvPr id="101" name="Straight Arrow Connector 27"/>
          <p:cNvCxnSpPr>
            <a:stCxn id="183" idx="3"/>
            <a:endCxn id="6" idx="1"/>
          </p:cNvCxnSpPr>
          <p:nvPr/>
        </p:nvCxnSpPr>
        <p:spPr>
          <a:xfrm>
            <a:off x="2434115" y="4291559"/>
            <a:ext cx="841999" cy="6251"/>
          </a:xfrm>
          <a:prstGeom prst="straightConnector1">
            <a:avLst/>
          </a:prstGeom>
          <a:ln w="38100">
            <a:solidFill>
              <a:srgbClr val="474746"/>
            </a:solidFill>
            <a:headEnd type="triangle" w="med" len="med"/>
            <a:tailEnd type="triangle" w="med" len="med"/>
          </a:ln>
          <a:effectLst/>
        </p:spPr>
        <p:style>
          <a:lnRef idx="2">
            <a:schemeClr val="dk1"/>
          </a:lnRef>
          <a:fillRef idx="0">
            <a:schemeClr val="dk1"/>
          </a:fillRef>
          <a:effectRef idx="1">
            <a:schemeClr val="dk1"/>
          </a:effectRef>
          <a:fontRef idx="minor">
            <a:schemeClr val="tx1"/>
          </a:fontRef>
        </p:style>
      </p:cxnSp>
      <p:cxnSp>
        <p:nvCxnSpPr>
          <p:cNvPr id="142" name="Straight Arrow Connector 27"/>
          <p:cNvCxnSpPr>
            <a:stCxn id="183" idx="2"/>
            <a:endCxn id="5" idx="1"/>
          </p:cNvCxnSpPr>
          <p:nvPr/>
        </p:nvCxnSpPr>
        <p:spPr>
          <a:xfrm rot="16200000" flipH="1">
            <a:off x="2332626" y="4097687"/>
            <a:ext cx="903759" cy="2685840"/>
          </a:xfrm>
          <a:prstGeom prst="bentConnector2">
            <a:avLst/>
          </a:prstGeom>
          <a:ln w="38100">
            <a:solidFill>
              <a:srgbClr val="474746"/>
            </a:solidFill>
            <a:headEnd type="none" w="med" len="med"/>
            <a:tailEnd type="triangle" w="med" len="med"/>
          </a:ln>
          <a:effectLst/>
        </p:spPr>
        <p:style>
          <a:lnRef idx="2">
            <a:schemeClr val="dk1"/>
          </a:lnRef>
          <a:fillRef idx="0">
            <a:schemeClr val="dk1"/>
          </a:fillRef>
          <a:effectRef idx="1">
            <a:schemeClr val="dk1"/>
          </a:effectRef>
          <a:fontRef idx="minor">
            <a:schemeClr val="tx1"/>
          </a:fontRef>
        </p:style>
      </p:cxnSp>
      <p:sp>
        <p:nvSpPr>
          <p:cNvPr id="165" name="TextBox 164"/>
          <p:cNvSpPr txBox="1"/>
          <p:nvPr/>
        </p:nvSpPr>
        <p:spPr>
          <a:xfrm>
            <a:off x="6323366" y="4795074"/>
            <a:ext cx="1101585" cy="666977"/>
          </a:xfrm>
          <a:prstGeom prst="rect">
            <a:avLst/>
          </a:prstGeom>
          <a:noFill/>
        </p:spPr>
        <p:txBody>
          <a:bodyPr wrap="none" rtlCol="0">
            <a:spAutoFit/>
          </a:bodyPr>
          <a:lstStyle/>
          <a:p>
            <a:pPr algn="ctr"/>
            <a:r>
              <a:rPr lang="en-US" sz="1867" b="1">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Amazon</a:t>
            </a:r>
          </a:p>
          <a:p>
            <a:pPr algn="ctr"/>
            <a:r>
              <a:rPr lang="en-US" sz="1867" b="1">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S3</a:t>
            </a:r>
          </a:p>
        </p:txBody>
      </p:sp>
      <p:sp>
        <p:nvSpPr>
          <p:cNvPr id="166" name="TextBox 165"/>
          <p:cNvSpPr txBox="1"/>
          <p:nvPr/>
        </p:nvSpPr>
        <p:spPr>
          <a:xfrm>
            <a:off x="3921733" y="4817011"/>
            <a:ext cx="1452642" cy="666977"/>
          </a:xfrm>
          <a:prstGeom prst="rect">
            <a:avLst/>
          </a:prstGeom>
          <a:noFill/>
        </p:spPr>
        <p:txBody>
          <a:bodyPr wrap="none" rtlCol="0">
            <a:spAutoFit/>
          </a:bodyPr>
          <a:lstStyle/>
          <a:p>
            <a:pPr algn="ctr"/>
            <a:r>
              <a:rPr lang="en-US" sz="1867" b="1">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Amazon</a:t>
            </a:r>
          </a:p>
          <a:p>
            <a:pPr algn="ctr"/>
            <a:r>
              <a:rPr lang="en-US" sz="1867" b="1">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CloudFront</a:t>
            </a:r>
          </a:p>
        </p:txBody>
      </p:sp>
      <p:sp>
        <p:nvSpPr>
          <p:cNvPr id="180" name="TextBox 179"/>
          <p:cNvSpPr txBox="1"/>
          <p:nvPr/>
        </p:nvSpPr>
        <p:spPr>
          <a:xfrm>
            <a:off x="2434115" y="4341805"/>
            <a:ext cx="1124026" cy="584775"/>
          </a:xfrm>
          <a:prstGeom prst="rect">
            <a:avLst/>
          </a:prstGeom>
          <a:noFill/>
        </p:spPr>
        <p:txBody>
          <a:bodyPr wrap="none" rtlCol="0">
            <a:spAutoFit/>
          </a:bodyPr>
          <a:lstStyle/>
          <a:p>
            <a:r>
              <a:rPr lang="en-US" sz="160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DNS</a:t>
            </a:r>
            <a:br>
              <a:rPr lang="en-US" sz="160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br>
            <a:r>
              <a:rPr lang="en-US" sz="160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resolution</a:t>
            </a:r>
          </a:p>
        </p:txBody>
      </p:sp>
      <p:sp>
        <p:nvSpPr>
          <p:cNvPr id="183" name="Rounded Rectangle 182"/>
          <p:cNvSpPr/>
          <p:nvPr/>
        </p:nvSpPr>
        <p:spPr>
          <a:xfrm>
            <a:off x="449053" y="3594389"/>
            <a:ext cx="1985063" cy="1394340"/>
          </a:xfrm>
          <a:prstGeom prst="roundRect">
            <a:avLst/>
          </a:prstGeom>
          <a:noFill/>
          <a:ln>
            <a:solidFill>
              <a:srgbClr val="47474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207" name="Picture 206" descr="S3-Object.png"/>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7056975" y="5895226"/>
            <a:ext cx="681988" cy="681988"/>
          </a:xfrm>
          <a:prstGeom prst="rect">
            <a:avLst/>
          </a:prstGeom>
        </p:spPr>
      </p:pic>
      <p:sp>
        <p:nvSpPr>
          <p:cNvPr id="208" name="TextBox 207"/>
          <p:cNvSpPr txBox="1"/>
          <p:nvPr/>
        </p:nvSpPr>
        <p:spPr>
          <a:xfrm>
            <a:off x="7619851" y="5409917"/>
            <a:ext cx="3566912" cy="830997"/>
          </a:xfrm>
          <a:prstGeom prst="rect">
            <a:avLst/>
          </a:prstGeom>
          <a:noFill/>
        </p:spPr>
        <p:txBody>
          <a:bodyPr wrap="square" rtlCol="0">
            <a:spAutoFit/>
          </a:bodyPr>
          <a:lstStyle/>
          <a:p>
            <a:r>
              <a:rPr lang="en-US" sz="1600" b="1"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Your static website</a:t>
            </a:r>
            <a:br>
              <a:rPr lang="en-US" sz="1600" b="1"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br>
            <a:r>
              <a:rPr lang="en-US" sz="1600" i="1"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HTML, CSS, JavaScript, Media Files (Images, Videos, </a:t>
            </a:r>
            <a:r>
              <a:rPr lang="en-US" sz="1600" i="1" dirty="0" err="1">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etc</a:t>
            </a:r>
            <a:r>
              <a:rPr lang="en-US" sz="1600" i="1"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a:t>
            </a:r>
          </a:p>
        </p:txBody>
      </p:sp>
      <p:sp>
        <p:nvSpPr>
          <p:cNvPr id="212" name="TextBox 211"/>
          <p:cNvSpPr txBox="1"/>
          <p:nvPr/>
        </p:nvSpPr>
        <p:spPr>
          <a:xfrm>
            <a:off x="3177700" y="3245349"/>
            <a:ext cx="1192955" cy="666977"/>
          </a:xfrm>
          <a:prstGeom prst="rect">
            <a:avLst/>
          </a:prstGeom>
          <a:noFill/>
        </p:spPr>
        <p:txBody>
          <a:bodyPr wrap="none" rtlCol="0">
            <a:spAutoFit/>
          </a:bodyPr>
          <a:lstStyle/>
          <a:p>
            <a:pPr algn="ctr"/>
            <a:r>
              <a:rPr lang="en-US" sz="1867" b="1">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Amazon</a:t>
            </a:r>
            <a:endParaRPr lang="en-US" sz="1467" b="1">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endParaRPr>
          </a:p>
          <a:p>
            <a:pPr algn="ctr"/>
            <a:r>
              <a:rPr lang="en-US" sz="1867" b="1">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Route 53</a:t>
            </a:r>
            <a:endParaRPr lang="en-US" sz="2400" b="1">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4" name="Picture 3" descr="api-gateway2.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6195575" y="2599078"/>
            <a:ext cx="691181" cy="835177"/>
          </a:xfrm>
          <a:prstGeom prst="rect">
            <a:avLst/>
          </a:prstGeom>
        </p:spPr>
      </p:pic>
      <p:cxnSp>
        <p:nvCxnSpPr>
          <p:cNvPr id="57" name="Straight Arrow Connector 27"/>
          <p:cNvCxnSpPr>
            <a:stCxn id="183" idx="0"/>
            <a:endCxn id="4" idx="1"/>
          </p:cNvCxnSpPr>
          <p:nvPr/>
        </p:nvCxnSpPr>
        <p:spPr>
          <a:xfrm rot="5400000" flipH="1" flipV="1">
            <a:off x="3529720" y="928534"/>
            <a:ext cx="577721" cy="4753991"/>
          </a:xfrm>
          <a:prstGeom prst="bentConnector2">
            <a:avLst/>
          </a:prstGeom>
          <a:ln w="38100">
            <a:solidFill>
              <a:srgbClr val="474746"/>
            </a:solidFill>
            <a:headEnd type="none" w="med" len="med"/>
            <a:tailEnd type="triangle" w="med" len="med"/>
          </a:ln>
          <a:effectLst/>
        </p:spPr>
        <p:style>
          <a:lnRef idx="2">
            <a:schemeClr val="dk1"/>
          </a:lnRef>
          <a:fillRef idx="0">
            <a:schemeClr val="dk1"/>
          </a:fillRef>
          <a:effectRef idx="1">
            <a:schemeClr val="dk1"/>
          </a:effectRef>
          <a:fontRef idx="minor">
            <a:schemeClr val="tx1"/>
          </a:fontRef>
        </p:style>
      </p:cxnSp>
      <p:pic>
        <p:nvPicPr>
          <p:cNvPr id="70" name="Picture 69" descr="lambda.png"/>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7642097" y="2630683"/>
            <a:ext cx="626059" cy="756487"/>
          </a:xfrm>
          <a:prstGeom prst="rect">
            <a:avLst/>
          </a:prstGeom>
        </p:spPr>
      </p:pic>
      <p:cxnSp>
        <p:nvCxnSpPr>
          <p:cNvPr id="78" name="Straight Arrow Connector 27"/>
          <p:cNvCxnSpPr>
            <a:stCxn id="4" idx="3"/>
            <a:endCxn id="70" idx="1"/>
          </p:cNvCxnSpPr>
          <p:nvPr/>
        </p:nvCxnSpPr>
        <p:spPr>
          <a:xfrm flipV="1">
            <a:off x="6886756" y="3008927"/>
            <a:ext cx="755341" cy="7740"/>
          </a:xfrm>
          <a:prstGeom prst="straightConnector1">
            <a:avLst/>
          </a:prstGeom>
          <a:ln w="38100">
            <a:solidFill>
              <a:srgbClr val="474746"/>
            </a:solidFill>
            <a:headEnd type="none" w="med" len="med"/>
            <a:tailEnd type="triangle" w="med" len="med"/>
          </a:ln>
          <a:effectLst/>
        </p:spPr>
        <p:style>
          <a:lnRef idx="2">
            <a:schemeClr val="dk1"/>
          </a:lnRef>
          <a:fillRef idx="0">
            <a:schemeClr val="dk1"/>
          </a:fillRef>
          <a:effectRef idx="1">
            <a:schemeClr val="dk1"/>
          </a:effectRef>
          <a:fontRef idx="minor">
            <a:schemeClr val="tx1"/>
          </a:fontRef>
        </p:style>
      </p:cxnSp>
      <p:sp>
        <p:nvSpPr>
          <p:cNvPr id="80" name="Rounded Rectangle 79"/>
          <p:cNvSpPr/>
          <p:nvPr/>
        </p:nvSpPr>
        <p:spPr>
          <a:xfrm>
            <a:off x="8711516" y="1978260"/>
            <a:ext cx="2686096" cy="2313299"/>
          </a:xfrm>
          <a:prstGeom prst="roundRect">
            <a:avLst>
              <a:gd name="adj" fmla="val 9818"/>
            </a:avLst>
          </a:prstGeom>
          <a:noFill/>
          <a:ln w="19050">
            <a:solidFill>
              <a:srgbClr val="474746"/>
            </a:solidFill>
            <a:prstDash val="sysDot"/>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defRPr/>
            </a:pPr>
            <a:endParaRPr lang="en-US" sz="240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endParaRPr>
          </a:p>
        </p:txBody>
      </p:sp>
      <p:cxnSp>
        <p:nvCxnSpPr>
          <p:cNvPr id="81" name="Straight Arrow Connector 27"/>
          <p:cNvCxnSpPr>
            <a:stCxn id="70" idx="3"/>
          </p:cNvCxnSpPr>
          <p:nvPr/>
        </p:nvCxnSpPr>
        <p:spPr>
          <a:xfrm>
            <a:off x="8268156" y="3008927"/>
            <a:ext cx="443360" cy="7740"/>
          </a:xfrm>
          <a:prstGeom prst="straightConnector1">
            <a:avLst/>
          </a:prstGeom>
          <a:ln w="38100">
            <a:solidFill>
              <a:srgbClr val="474746"/>
            </a:solidFill>
            <a:headEnd type="none" w="med" len="med"/>
            <a:tailEnd type="triangle" w="med" len="med"/>
          </a:ln>
          <a:effectLst/>
        </p:spPr>
        <p:style>
          <a:lnRef idx="2">
            <a:schemeClr val="dk1"/>
          </a:lnRef>
          <a:fillRef idx="0">
            <a:schemeClr val="dk1"/>
          </a:fillRef>
          <a:effectRef idx="1">
            <a:schemeClr val="dk1"/>
          </a:effectRef>
          <a:fontRef idx="minor">
            <a:schemeClr val="tx1"/>
          </a:fontRef>
        </p:style>
      </p:cxnSp>
      <p:sp>
        <p:nvSpPr>
          <p:cNvPr id="86" name="TextBox 85"/>
          <p:cNvSpPr txBox="1"/>
          <p:nvPr/>
        </p:nvSpPr>
        <p:spPr>
          <a:xfrm>
            <a:off x="5838035" y="3408566"/>
            <a:ext cx="1402949" cy="584775"/>
          </a:xfrm>
          <a:prstGeom prst="rect">
            <a:avLst/>
          </a:prstGeom>
          <a:noFill/>
        </p:spPr>
        <p:txBody>
          <a:bodyPr wrap="none" rtlCol="0">
            <a:spAutoFit/>
          </a:bodyPr>
          <a:lstStyle/>
          <a:p>
            <a:pPr algn="ctr"/>
            <a:r>
              <a:rPr lang="en-US" sz="1600" b="1">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Amazon</a:t>
            </a:r>
          </a:p>
          <a:p>
            <a:pPr algn="ctr"/>
            <a:r>
              <a:rPr lang="en-US" sz="1600" b="1">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API Gateway</a:t>
            </a:r>
          </a:p>
        </p:txBody>
      </p:sp>
      <p:sp>
        <p:nvSpPr>
          <p:cNvPr id="87" name="TextBox 86"/>
          <p:cNvSpPr txBox="1"/>
          <p:nvPr/>
        </p:nvSpPr>
        <p:spPr>
          <a:xfrm>
            <a:off x="7495972" y="3438154"/>
            <a:ext cx="960520" cy="584775"/>
          </a:xfrm>
          <a:prstGeom prst="rect">
            <a:avLst/>
          </a:prstGeom>
          <a:noFill/>
        </p:spPr>
        <p:txBody>
          <a:bodyPr wrap="none" rtlCol="0">
            <a:spAutoFit/>
          </a:bodyPr>
          <a:lstStyle/>
          <a:p>
            <a:pPr algn="ctr"/>
            <a:r>
              <a:rPr lang="en-US" sz="1600" b="1">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AWS</a:t>
            </a:r>
          </a:p>
          <a:p>
            <a:pPr algn="ctr"/>
            <a:r>
              <a:rPr lang="en-US" sz="1600" b="1">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Lambda</a:t>
            </a:r>
          </a:p>
        </p:txBody>
      </p:sp>
      <p:pic>
        <p:nvPicPr>
          <p:cNvPr id="41" name="Picture 40" descr="Deck_Database.png"/>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6210928" y="1516551"/>
            <a:ext cx="657048" cy="652883"/>
          </a:xfrm>
          <a:prstGeom prst="rect">
            <a:avLst/>
          </a:prstGeom>
        </p:spPr>
      </p:pic>
      <p:sp>
        <p:nvSpPr>
          <p:cNvPr id="42" name="TextBox 4"/>
          <p:cNvSpPr txBox="1">
            <a:spLocks noChangeArrowheads="1"/>
          </p:cNvSpPr>
          <p:nvPr/>
        </p:nvSpPr>
        <p:spPr bwMode="auto">
          <a:xfrm>
            <a:off x="6737192" y="1420700"/>
            <a:ext cx="1148288" cy="830997"/>
          </a:xfrm>
          <a:prstGeom prst="rect">
            <a:avLst/>
          </a:prstGeom>
          <a:noFill/>
          <a:ln w="9525">
            <a:noFill/>
            <a:miter lim="800000"/>
            <a:headEnd/>
            <a:tailEnd/>
          </a:ln>
        </p:spPr>
        <p:txBody>
          <a:bodyPr wrap="square">
            <a:spAutoFit/>
          </a:bodyPr>
          <a:lstStyle/>
          <a:p>
            <a:pPr algn="ctr"/>
            <a:r>
              <a:rPr lang="en-US" sz="1600" b="1">
                <a:latin typeface="Amazon Ember" panose="020B0603020204020204" pitchFamily="34" charset="0"/>
                <a:ea typeface="Amazon Ember" panose="020B0603020204020204" pitchFamily="34" charset="0"/>
                <a:cs typeface="Amazon Ember" panose="020B0603020204020204" pitchFamily="34" charset="0"/>
              </a:rPr>
              <a:t>API Gateway cache</a:t>
            </a:r>
          </a:p>
        </p:txBody>
      </p:sp>
      <p:cxnSp>
        <p:nvCxnSpPr>
          <p:cNvPr id="46" name="Straight Arrow Connector 27"/>
          <p:cNvCxnSpPr>
            <a:stCxn id="4" idx="0"/>
            <a:endCxn id="41" idx="2"/>
          </p:cNvCxnSpPr>
          <p:nvPr/>
        </p:nvCxnSpPr>
        <p:spPr>
          <a:xfrm flipH="1" flipV="1">
            <a:off x="6539453" y="2169434"/>
            <a:ext cx="1713" cy="429644"/>
          </a:xfrm>
          <a:prstGeom prst="straightConnector1">
            <a:avLst/>
          </a:prstGeom>
          <a:ln>
            <a:solidFill>
              <a:srgbClr val="474746"/>
            </a:solidFill>
            <a:headEnd type="triangle" w="lg" len="med"/>
            <a:tailEnd type="triangle" w="lg" len="med"/>
          </a:ln>
          <a:effectLst/>
        </p:spPr>
        <p:style>
          <a:lnRef idx="2">
            <a:schemeClr val="dk1"/>
          </a:lnRef>
          <a:fillRef idx="0">
            <a:schemeClr val="dk1"/>
          </a:fillRef>
          <a:effectRef idx="1">
            <a:schemeClr val="dk1"/>
          </a:effectRef>
          <a:fontRef idx="minor">
            <a:schemeClr val="tx1"/>
          </a:fontRef>
        </p:style>
      </p:cxnSp>
    </p:spTree>
    <p:custDataLst>
      <p:tags r:id="rId1"/>
    </p:custDataLst>
    <p:extLst>
      <p:ext uri="{BB962C8B-B14F-4D97-AF65-F5344CB8AC3E}">
        <p14:creationId xmlns:p14="http://schemas.microsoft.com/office/powerpoint/2010/main" val="151237431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800" dirty="0"/>
              <a:t>Part 6: </a:t>
            </a:r>
            <a:r>
              <a:rPr lang="en-US" sz="4800" dirty="0" err="1"/>
              <a:t>Serverless</a:t>
            </a:r>
            <a:r>
              <a:rPr lang="en-US" sz="4800" dirty="0"/>
              <a:t> Architectures </a:t>
            </a:r>
          </a:p>
        </p:txBody>
      </p:sp>
    </p:spTree>
    <p:custDataLst>
      <p:tags r:id="rId1"/>
    </p:custDataLst>
    <p:extLst>
      <p:ext uri="{BB962C8B-B14F-4D97-AF65-F5344CB8AC3E}">
        <p14:creationId xmlns:p14="http://schemas.microsoft.com/office/powerpoint/2010/main" val="5146147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a:normAutofit/>
          </a:bodyPr>
          <a:lstStyle/>
          <a:p>
            <a:r>
              <a:rPr lang="en-US" dirty="0"/>
              <a:t>Loosely Couple Your Components</a:t>
            </a:r>
          </a:p>
        </p:txBody>
      </p:sp>
      <p:sp>
        <p:nvSpPr>
          <p:cNvPr id="88" name="TextBox 87"/>
          <p:cNvSpPr txBox="1"/>
          <p:nvPr/>
        </p:nvSpPr>
        <p:spPr>
          <a:xfrm>
            <a:off x="1324550" y="5449450"/>
            <a:ext cx="3101479" cy="666977"/>
          </a:xfrm>
          <a:prstGeom prst="rect">
            <a:avLst/>
          </a:prstGeom>
          <a:solidFill>
            <a:schemeClr val="accent3">
              <a:lumMod val="40000"/>
              <a:lumOff val="60000"/>
            </a:schemeClr>
          </a:solidFill>
          <a:ln>
            <a:solidFill>
              <a:schemeClr val="accent3">
                <a:lumMod val="75000"/>
              </a:schemeClr>
            </a:solidFill>
          </a:ln>
        </p:spPr>
        <p:txBody>
          <a:bodyPr wrap="square" rtlCol="0" anchor="b">
            <a:spAutoFit/>
          </a:bodyPr>
          <a:lstStyle/>
          <a:p>
            <a:r>
              <a:rPr lang="en-US" sz="1867" b="1" dirty="0">
                <a:latin typeface="Amazon Ember" panose="020B0603020204020204" pitchFamily="34" charset="0"/>
                <a:ea typeface="Amazon Ember" panose="020B0603020204020204" pitchFamily="34" charset="0"/>
                <a:cs typeface="Amazon Ember" panose="020B0603020204020204" pitchFamily="34" charset="0"/>
              </a:rPr>
              <a:t>Web servers </a:t>
            </a:r>
            <a:r>
              <a:rPr lang="en-US" sz="1867" b="1" dirty="0">
                <a:solidFill>
                  <a:srgbClr val="FF0000"/>
                </a:solidFill>
                <a:latin typeface="Amazon Ember" panose="020B0603020204020204" pitchFamily="34" charset="0"/>
                <a:ea typeface="Amazon Ember" panose="020B0603020204020204" pitchFamily="34" charset="0"/>
                <a:cs typeface="Amazon Ember" panose="020B0603020204020204" pitchFamily="34" charset="0"/>
              </a:rPr>
              <a:t>tightly</a:t>
            </a:r>
            <a:r>
              <a:rPr lang="en-US" sz="1867" b="1" dirty="0">
                <a:latin typeface="Amazon Ember" panose="020B0603020204020204" pitchFamily="34" charset="0"/>
                <a:ea typeface="Amazon Ember" panose="020B0603020204020204" pitchFamily="34" charset="0"/>
                <a:cs typeface="Amazon Ember" panose="020B0603020204020204" pitchFamily="34" charset="0"/>
              </a:rPr>
              <a:t> </a:t>
            </a:r>
            <a:r>
              <a:rPr lang="en-US" sz="1867" b="1" dirty="0">
                <a:solidFill>
                  <a:srgbClr val="FF0000"/>
                </a:solidFill>
                <a:latin typeface="Amazon Ember" panose="020B0603020204020204" pitchFamily="34" charset="0"/>
                <a:ea typeface="Amazon Ember" panose="020B0603020204020204" pitchFamily="34" charset="0"/>
                <a:cs typeface="Amazon Ember" panose="020B0603020204020204" pitchFamily="34" charset="0"/>
              </a:rPr>
              <a:t>coupled</a:t>
            </a:r>
            <a:r>
              <a:rPr lang="en-US" sz="1867" b="1" dirty="0">
                <a:latin typeface="Amazon Ember" panose="020B0603020204020204" pitchFamily="34" charset="0"/>
                <a:ea typeface="Amazon Ember" panose="020B0603020204020204" pitchFamily="34" charset="0"/>
                <a:cs typeface="Amazon Ember" panose="020B0603020204020204" pitchFamily="34" charset="0"/>
              </a:rPr>
              <a:t> to app servers</a:t>
            </a:r>
          </a:p>
        </p:txBody>
      </p:sp>
      <p:sp>
        <p:nvSpPr>
          <p:cNvPr id="89" name="Rectangle 88"/>
          <p:cNvSpPr/>
          <p:nvPr/>
        </p:nvSpPr>
        <p:spPr>
          <a:xfrm>
            <a:off x="1324550" y="3252648"/>
            <a:ext cx="3101479" cy="636827"/>
          </a:xfrm>
          <a:prstGeom prst="rect">
            <a:avLst/>
          </a:prstGeom>
          <a:solidFill>
            <a:schemeClr val="tx2">
              <a:lumMod val="20000"/>
              <a:lumOff val="80000"/>
            </a:schemeClr>
          </a:solidFill>
          <a:ln>
            <a:solidFill>
              <a:srgbClr val="0070C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90" name="Rectangle 89"/>
          <p:cNvSpPr/>
          <p:nvPr/>
        </p:nvSpPr>
        <p:spPr>
          <a:xfrm>
            <a:off x="1324550" y="4708038"/>
            <a:ext cx="3101479" cy="615791"/>
          </a:xfrm>
          <a:prstGeom prst="rect">
            <a:avLst/>
          </a:prstGeom>
          <a:solidFill>
            <a:schemeClr val="accent4">
              <a:lumMod val="40000"/>
              <a:lumOff val="60000"/>
            </a:schemeClr>
          </a:solidFill>
          <a:ln>
            <a:solidFill>
              <a:schemeClr val="accent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pic>
        <p:nvPicPr>
          <p:cNvPr id="91" name="Picture 90" descr="EC2-Instanc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00533" y="3342193"/>
            <a:ext cx="567927" cy="495352"/>
          </a:xfrm>
          <a:prstGeom prst="rect">
            <a:avLst/>
          </a:prstGeom>
        </p:spPr>
      </p:pic>
      <p:pic>
        <p:nvPicPr>
          <p:cNvPr id="92" name="Picture 91" descr="EC2-Instanc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35205" y="3342193"/>
            <a:ext cx="567927" cy="495352"/>
          </a:xfrm>
          <a:prstGeom prst="rect">
            <a:avLst/>
          </a:prstGeom>
        </p:spPr>
      </p:pic>
      <p:pic>
        <p:nvPicPr>
          <p:cNvPr id="93" name="Picture 92" descr="EC2-Instanc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69878" y="3342193"/>
            <a:ext cx="567927" cy="495352"/>
          </a:xfrm>
          <a:prstGeom prst="rect">
            <a:avLst/>
          </a:prstGeom>
        </p:spPr>
      </p:pic>
      <p:pic>
        <p:nvPicPr>
          <p:cNvPr id="94" name="Picture 93" descr="EC2-Instanc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00533" y="4785932"/>
            <a:ext cx="567927" cy="495352"/>
          </a:xfrm>
          <a:prstGeom prst="rect">
            <a:avLst/>
          </a:prstGeom>
        </p:spPr>
      </p:pic>
      <p:pic>
        <p:nvPicPr>
          <p:cNvPr id="95" name="Picture 94" descr="EC2-Instanc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35205" y="4785932"/>
            <a:ext cx="567927" cy="495352"/>
          </a:xfrm>
          <a:prstGeom prst="rect">
            <a:avLst/>
          </a:prstGeom>
        </p:spPr>
      </p:pic>
      <p:pic>
        <p:nvPicPr>
          <p:cNvPr id="96" name="Picture 95" descr="EC2-Instanc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69878" y="4785932"/>
            <a:ext cx="567927" cy="495352"/>
          </a:xfrm>
          <a:prstGeom prst="rect">
            <a:avLst/>
          </a:prstGeom>
        </p:spPr>
      </p:pic>
      <p:sp>
        <p:nvSpPr>
          <p:cNvPr id="97" name="TextBox 96"/>
          <p:cNvSpPr txBox="1"/>
          <p:nvPr/>
        </p:nvSpPr>
        <p:spPr>
          <a:xfrm>
            <a:off x="3295111" y="3269108"/>
            <a:ext cx="1088224" cy="646331"/>
          </a:xfrm>
          <a:prstGeom prst="rect">
            <a:avLst/>
          </a:prstGeom>
          <a:noFill/>
        </p:spPr>
        <p:txBody>
          <a:bodyPr wrap="square" rtlCol="0" anchor="b">
            <a:spAutoFit/>
          </a:bodyPr>
          <a:lstStyle/>
          <a:p>
            <a:pPr algn="r"/>
            <a:r>
              <a:rPr lang="en-US" b="1" dirty="0">
                <a:latin typeface="Amazon Ember" panose="020B0603020204020204" pitchFamily="34" charset="0"/>
                <a:ea typeface="Amazon Ember" panose="020B0603020204020204" pitchFamily="34" charset="0"/>
                <a:cs typeface="Amazon Ember" panose="020B0603020204020204" pitchFamily="34" charset="0"/>
              </a:rPr>
              <a:t>Web servers</a:t>
            </a:r>
          </a:p>
        </p:txBody>
      </p:sp>
      <p:sp>
        <p:nvSpPr>
          <p:cNvPr id="98" name="TextBox 97"/>
          <p:cNvSpPr txBox="1"/>
          <p:nvPr/>
        </p:nvSpPr>
        <p:spPr>
          <a:xfrm>
            <a:off x="3295111" y="4683873"/>
            <a:ext cx="1088224" cy="646331"/>
          </a:xfrm>
          <a:prstGeom prst="rect">
            <a:avLst/>
          </a:prstGeom>
          <a:noFill/>
        </p:spPr>
        <p:txBody>
          <a:bodyPr wrap="square" rtlCol="0" anchor="b">
            <a:spAutoFit/>
          </a:bodyPr>
          <a:lstStyle/>
          <a:p>
            <a:pPr algn="r"/>
            <a:r>
              <a:rPr lang="en-US" b="1" dirty="0">
                <a:latin typeface="Amazon Ember" panose="020B0603020204020204" pitchFamily="34" charset="0"/>
                <a:ea typeface="Amazon Ember" panose="020B0603020204020204" pitchFamily="34" charset="0"/>
                <a:cs typeface="Amazon Ember" panose="020B0603020204020204" pitchFamily="34" charset="0"/>
              </a:rPr>
              <a:t>App servers</a:t>
            </a:r>
          </a:p>
        </p:txBody>
      </p:sp>
      <p:cxnSp>
        <p:nvCxnSpPr>
          <p:cNvPr id="99" name="Straight Connector 98"/>
          <p:cNvCxnSpPr>
            <a:stCxn id="91" idx="2"/>
            <a:endCxn id="94" idx="0"/>
          </p:cNvCxnSpPr>
          <p:nvPr/>
        </p:nvCxnSpPr>
        <p:spPr>
          <a:xfrm>
            <a:off x="1984496" y="3837545"/>
            <a:ext cx="0" cy="948387"/>
          </a:xfrm>
          <a:prstGeom prst="line">
            <a:avLst/>
          </a:prstGeom>
          <a:ln>
            <a:solidFill>
              <a:schemeClr val="tx1"/>
            </a:solidFill>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100" name="Straight Connector 99"/>
          <p:cNvCxnSpPr>
            <a:stCxn id="93" idx="2"/>
            <a:endCxn id="96" idx="0"/>
          </p:cNvCxnSpPr>
          <p:nvPr/>
        </p:nvCxnSpPr>
        <p:spPr>
          <a:xfrm>
            <a:off x="3053841" y="3837545"/>
            <a:ext cx="0" cy="948387"/>
          </a:xfrm>
          <a:prstGeom prst="line">
            <a:avLst/>
          </a:prstGeom>
          <a:ln>
            <a:solidFill>
              <a:schemeClr val="tx1"/>
            </a:solidFill>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101" name="Straight Connector 100"/>
          <p:cNvCxnSpPr>
            <a:stCxn id="92" idx="2"/>
            <a:endCxn id="95" idx="0"/>
          </p:cNvCxnSpPr>
          <p:nvPr/>
        </p:nvCxnSpPr>
        <p:spPr>
          <a:xfrm>
            <a:off x="2519168" y="3837545"/>
            <a:ext cx="0" cy="948387"/>
          </a:xfrm>
          <a:prstGeom prst="line">
            <a:avLst/>
          </a:prstGeom>
          <a:ln>
            <a:solidFill>
              <a:schemeClr val="tx1"/>
            </a:solidFill>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102" name="Straight Connector 101"/>
          <p:cNvCxnSpPr>
            <a:stCxn id="91" idx="2"/>
            <a:endCxn id="95" idx="0"/>
          </p:cNvCxnSpPr>
          <p:nvPr/>
        </p:nvCxnSpPr>
        <p:spPr>
          <a:xfrm>
            <a:off x="1984496" y="3837545"/>
            <a:ext cx="534672" cy="948387"/>
          </a:xfrm>
          <a:prstGeom prst="line">
            <a:avLst/>
          </a:prstGeom>
          <a:ln>
            <a:solidFill>
              <a:schemeClr val="tx1"/>
            </a:solidFill>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103" name="Straight Connector 102"/>
          <p:cNvCxnSpPr>
            <a:stCxn id="91" idx="2"/>
            <a:endCxn id="96" idx="0"/>
          </p:cNvCxnSpPr>
          <p:nvPr/>
        </p:nvCxnSpPr>
        <p:spPr>
          <a:xfrm>
            <a:off x="1984497" y="3837545"/>
            <a:ext cx="1069345" cy="948387"/>
          </a:xfrm>
          <a:prstGeom prst="line">
            <a:avLst/>
          </a:prstGeom>
          <a:ln>
            <a:solidFill>
              <a:schemeClr val="tx1"/>
            </a:solidFill>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104" name="Straight Connector 103"/>
          <p:cNvCxnSpPr>
            <a:stCxn id="92" idx="2"/>
            <a:endCxn id="94" idx="0"/>
          </p:cNvCxnSpPr>
          <p:nvPr/>
        </p:nvCxnSpPr>
        <p:spPr>
          <a:xfrm flipH="1">
            <a:off x="1984496" y="3837545"/>
            <a:ext cx="534672" cy="948387"/>
          </a:xfrm>
          <a:prstGeom prst="line">
            <a:avLst/>
          </a:prstGeom>
          <a:ln>
            <a:solidFill>
              <a:schemeClr val="tx1"/>
            </a:solidFill>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105" name="Straight Connector 104"/>
          <p:cNvCxnSpPr>
            <a:stCxn id="92" idx="2"/>
            <a:endCxn id="96" idx="0"/>
          </p:cNvCxnSpPr>
          <p:nvPr/>
        </p:nvCxnSpPr>
        <p:spPr>
          <a:xfrm>
            <a:off x="2519169" y="3837545"/>
            <a:ext cx="534673" cy="948387"/>
          </a:xfrm>
          <a:prstGeom prst="line">
            <a:avLst/>
          </a:prstGeom>
          <a:ln>
            <a:solidFill>
              <a:schemeClr val="tx1"/>
            </a:solidFill>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106" name="Straight Connector 105"/>
          <p:cNvCxnSpPr>
            <a:stCxn id="93" idx="2"/>
            <a:endCxn id="95" idx="0"/>
          </p:cNvCxnSpPr>
          <p:nvPr/>
        </p:nvCxnSpPr>
        <p:spPr>
          <a:xfrm flipH="1">
            <a:off x="2519169" y="3837545"/>
            <a:ext cx="534673" cy="948387"/>
          </a:xfrm>
          <a:prstGeom prst="line">
            <a:avLst/>
          </a:prstGeom>
          <a:ln>
            <a:solidFill>
              <a:schemeClr val="tx1"/>
            </a:solidFill>
            <a:tailEnd type="stealth" w="lg" len="lg"/>
          </a:ln>
          <a:effectLst/>
        </p:spPr>
        <p:style>
          <a:lnRef idx="2">
            <a:schemeClr val="accent1"/>
          </a:lnRef>
          <a:fillRef idx="0">
            <a:schemeClr val="accent1"/>
          </a:fillRef>
          <a:effectRef idx="1">
            <a:schemeClr val="accent1"/>
          </a:effectRef>
          <a:fontRef idx="minor">
            <a:schemeClr val="tx1"/>
          </a:fontRef>
        </p:style>
      </p:cxnSp>
      <p:sp>
        <p:nvSpPr>
          <p:cNvPr id="107" name="Rectangle 106"/>
          <p:cNvSpPr/>
          <p:nvPr/>
        </p:nvSpPr>
        <p:spPr>
          <a:xfrm>
            <a:off x="7179897" y="3256998"/>
            <a:ext cx="3148497" cy="632477"/>
          </a:xfrm>
          <a:prstGeom prst="rect">
            <a:avLst/>
          </a:prstGeom>
          <a:solidFill>
            <a:schemeClr val="tx2">
              <a:lumMod val="20000"/>
              <a:lumOff val="80000"/>
            </a:schemeClr>
          </a:solidFill>
          <a:ln>
            <a:solidFill>
              <a:srgbClr val="0070C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08" name="Rectangle 107"/>
          <p:cNvSpPr/>
          <p:nvPr/>
        </p:nvSpPr>
        <p:spPr>
          <a:xfrm>
            <a:off x="7179897" y="4708039"/>
            <a:ext cx="3148497" cy="615791"/>
          </a:xfrm>
          <a:prstGeom prst="rect">
            <a:avLst/>
          </a:prstGeom>
          <a:solidFill>
            <a:schemeClr val="accent4">
              <a:lumMod val="40000"/>
              <a:lumOff val="60000"/>
            </a:schemeClr>
          </a:solidFill>
          <a:ln>
            <a:solidFill>
              <a:schemeClr val="accent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pic>
        <p:nvPicPr>
          <p:cNvPr id="109" name="Picture 108" descr="EC2-Instanc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95338" y="3342193"/>
            <a:ext cx="542777" cy="495352"/>
          </a:xfrm>
          <a:prstGeom prst="rect">
            <a:avLst/>
          </a:prstGeom>
        </p:spPr>
      </p:pic>
      <p:pic>
        <p:nvPicPr>
          <p:cNvPr id="110" name="Picture 109" descr="EC2-Instanc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45980" y="3342193"/>
            <a:ext cx="542777" cy="495352"/>
          </a:xfrm>
          <a:prstGeom prst="rect">
            <a:avLst/>
          </a:prstGeom>
        </p:spPr>
      </p:pic>
      <p:pic>
        <p:nvPicPr>
          <p:cNvPr id="111" name="Picture 110" descr="EC2-Instanc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80894" y="3342193"/>
            <a:ext cx="542777" cy="495352"/>
          </a:xfrm>
          <a:prstGeom prst="rect">
            <a:avLst/>
          </a:prstGeom>
        </p:spPr>
      </p:pic>
      <p:pic>
        <p:nvPicPr>
          <p:cNvPr id="112" name="Picture 111" descr="EC2-Instanc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95338" y="4785916"/>
            <a:ext cx="542777" cy="495352"/>
          </a:xfrm>
          <a:prstGeom prst="rect">
            <a:avLst/>
          </a:prstGeom>
        </p:spPr>
      </p:pic>
      <p:pic>
        <p:nvPicPr>
          <p:cNvPr id="113" name="Picture 112" descr="EC2-Instanc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45980" y="4785916"/>
            <a:ext cx="542777" cy="495352"/>
          </a:xfrm>
          <a:prstGeom prst="rect">
            <a:avLst/>
          </a:prstGeom>
        </p:spPr>
      </p:pic>
      <p:pic>
        <p:nvPicPr>
          <p:cNvPr id="114" name="Picture 113" descr="EC2-Instanc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80894" y="4785916"/>
            <a:ext cx="542777" cy="495352"/>
          </a:xfrm>
          <a:prstGeom prst="rect">
            <a:avLst/>
          </a:prstGeom>
        </p:spPr>
      </p:pic>
      <p:sp>
        <p:nvSpPr>
          <p:cNvPr id="115" name="TextBox 114"/>
          <p:cNvSpPr txBox="1"/>
          <p:nvPr/>
        </p:nvSpPr>
        <p:spPr>
          <a:xfrm>
            <a:off x="9223671" y="3261489"/>
            <a:ext cx="1104723" cy="646331"/>
          </a:xfrm>
          <a:prstGeom prst="rect">
            <a:avLst/>
          </a:prstGeom>
          <a:noFill/>
        </p:spPr>
        <p:txBody>
          <a:bodyPr wrap="square" rtlCol="0" anchor="b">
            <a:spAutoFit/>
          </a:bodyPr>
          <a:lstStyle/>
          <a:p>
            <a:pPr algn="r"/>
            <a:r>
              <a:rPr lang="en-US" b="1" dirty="0">
                <a:latin typeface="Amazon Ember" panose="020B0603020204020204" pitchFamily="34" charset="0"/>
                <a:ea typeface="Amazon Ember" panose="020B0603020204020204" pitchFamily="34" charset="0"/>
                <a:cs typeface="Amazon Ember" panose="020B0603020204020204" pitchFamily="34" charset="0"/>
              </a:rPr>
              <a:t>Web servers</a:t>
            </a:r>
          </a:p>
        </p:txBody>
      </p:sp>
      <p:sp>
        <p:nvSpPr>
          <p:cNvPr id="116" name="TextBox 115"/>
          <p:cNvSpPr txBox="1"/>
          <p:nvPr/>
        </p:nvSpPr>
        <p:spPr>
          <a:xfrm>
            <a:off x="9206224" y="4687021"/>
            <a:ext cx="1104723" cy="646331"/>
          </a:xfrm>
          <a:prstGeom prst="rect">
            <a:avLst/>
          </a:prstGeom>
          <a:noFill/>
        </p:spPr>
        <p:txBody>
          <a:bodyPr wrap="square" rtlCol="0" anchor="b">
            <a:spAutoFit/>
          </a:bodyPr>
          <a:lstStyle/>
          <a:p>
            <a:pPr algn="r"/>
            <a:r>
              <a:rPr lang="en-US" b="1" dirty="0">
                <a:latin typeface="Amazon Ember" panose="020B0603020204020204" pitchFamily="34" charset="0"/>
                <a:ea typeface="Amazon Ember" panose="020B0603020204020204" pitchFamily="34" charset="0"/>
                <a:cs typeface="Amazon Ember" panose="020B0603020204020204" pitchFamily="34" charset="0"/>
              </a:rPr>
              <a:t>App servers</a:t>
            </a:r>
          </a:p>
        </p:txBody>
      </p:sp>
      <p:cxnSp>
        <p:nvCxnSpPr>
          <p:cNvPr id="117" name="Straight Connector 116"/>
          <p:cNvCxnSpPr>
            <a:stCxn id="109" idx="2"/>
          </p:cNvCxnSpPr>
          <p:nvPr/>
        </p:nvCxnSpPr>
        <p:spPr>
          <a:xfrm>
            <a:off x="7866727" y="3837546"/>
            <a:ext cx="550199" cy="305829"/>
          </a:xfrm>
          <a:prstGeom prst="line">
            <a:avLst/>
          </a:prstGeom>
          <a:ln>
            <a:solidFill>
              <a:srgbClr val="000000"/>
            </a:solidFill>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118" name="Straight Connector 117"/>
          <p:cNvCxnSpPr>
            <a:stCxn id="111" idx="2"/>
          </p:cNvCxnSpPr>
          <p:nvPr/>
        </p:nvCxnSpPr>
        <p:spPr>
          <a:xfrm flipH="1">
            <a:off x="8416926" y="3837546"/>
            <a:ext cx="535357" cy="305829"/>
          </a:xfrm>
          <a:prstGeom prst="line">
            <a:avLst/>
          </a:prstGeom>
          <a:ln>
            <a:solidFill>
              <a:srgbClr val="000000"/>
            </a:solidFill>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119" name="Straight Connector 118"/>
          <p:cNvCxnSpPr>
            <a:stCxn id="112" idx="0"/>
          </p:cNvCxnSpPr>
          <p:nvPr/>
        </p:nvCxnSpPr>
        <p:spPr>
          <a:xfrm flipV="1">
            <a:off x="7866727" y="4492625"/>
            <a:ext cx="550199" cy="293291"/>
          </a:xfrm>
          <a:prstGeom prst="line">
            <a:avLst/>
          </a:prstGeom>
          <a:ln>
            <a:solidFill>
              <a:srgbClr val="000000"/>
            </a:solidFill>
            <a:headEnd type="stealth" w="lg" len="lg"/>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p:cNvCxnSpPr>
            <a:stCxn id="113" idx="0"/>
          </p:cNvCxnSpPr>
          <p:nvPr/>
        </p:nvCxnSpPr>
        <p:spPr>
          <a:xfrm flipH="1" flipV="1">
            <a:off x="8416925" y="4492625"/>
            <a:ext cx="443" cy="293291"/>
          </a:xfrm>
          <a:prstGeom prst="line">
            <a:avLst/>
          </a:prstGeom>
          <a:ln>
            <a:solidFill>
              <a:srgbClr val="000000"/>
            </a:solidFill>
            <a:headEnd type="stealth" w="lg" len="lg"/>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p:cNvCxnSpPr>
            <a:stCxn id="114" idx="0"/>
          </p:cNvCxnSpPr>
          <p:nvPr/>
        </p:nvCxnSpPr>
        <p:spPr>
          <a:xfrm flipH="1" flipV="1">
            <a:off x="8416926" y="4492625"/>
            <a:ext cx="535357" cy="293291"/>
          </a:xfrm>
          <a:prstGeom prst="line">
            <a:avLst/>
          </a:prstGeom>
          <a:ln>
            <a:solidFill>
              <a:srgbClr val="000000"/>
            </a:solidFill>
            <a:headEnd type="stealth" w="lg" len="lg"/>
            <a:tailEnd type="none" w="med" len="med"/>
          </a:ln>
          <a:effectLst/>
        </p:spPr>
        <p:style>
          <a:lnRef idx="2">
            <a:schemeClr val="accent1"/>
          </a:lnRef>
          <a:fillRef idx="0">
            <a:schemeClr val="accent1"/>
          </a:fillRef>
          <a:effectRef idx="1">
            <a:schemeClr val="accent1"/>
          </a:effectRef>
          <a:fontRef idx="minor">
            <a:schemeClr val="tx1"/>
          </a:fontRef>
        </p:style>
      </p:cxnSp>
      <p:sp>
        <p:nvSpPr>
          <p:cNvPr id="122" name="TextBox 121"/>
          <p:cNvSpPr txBox="1"/>
          <p:nvPr/>
        </p:nvSpPr>
        <p:spPr>
          <a:xfrm flipH="1">
            <a:off x="7403432" y="5449451"/>
            <a:ext cx="2701424" cy="666977"/>
          </a:xfrm>
          <a:prstGeom prst="rect">
            <a:avLst/>
          </a:prstGeom>
          <a:solidFill>
            <a:schemeClr val="accent3">
              <a:lumMod val="40000"/>
              <a:lumOff val="60000"/>
            </a:schemeClr>
          </a:solidFill>
          <a:ln>
            <a:solidFill>
              <a:schemeClr val="accent3">
                <a:lumMod val="75000"/>
              </a:schemeClr>
            </a:solidFill>
          </a:ln>
        </p:spPr>
        <p:txBody>
          <a:bodyPr wrap="square" rtlCol="0" anchor="b">
            <a:spAutoFit/>
          </a:bodyPr>
          <a:lstStyle/>
          <a:p>
            <a:r>
              <a:rPr lang="en-US" sz="1867"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Decoupled</a:t>
            </a:r>
            <a:r>
              <a:rPr lang="en-US" sz="1867" b="1" dirty="0">
                <a:solidFill>
                  <a:srgbClr val="008000"/>
                </a:solidFill>
                <a:latin typeface="Amazon Ember" panose="020B0603020204020204" pitchFamily="34" charset="0"/>
                <a:ea typeface="Amazon Ember" panose="020B0603020204020204" pitchFamily="34" charset="0"/>
                <a:cs typeface="Amazon Ember" panose="020B0603020204020204" pitchFamily="34" charset="0"/>
              </a:rPr>
              <a:t> </a:t>
            </a:r>
            <a:r>
              <a:rPr lang="en-US" sz="1867" b="1" dirty="0">
                <a:latin typeface="Amazon Ember" panose="020B0603020204020204" pitchFamily="34" charset="0"/>
                <a:ea typeface="Amazon Ember" panose="020B0603020204020204" pitchFamily="34" charset="0"/>
                <a:cs typeface="Amazon Ember" panose="020B0603020204020204" pitchFamily="34" charset="0"/>
              </a:rPr>
              <a:t>with a load balancer</a:t>
            </a:r>
          </a:p>
        </p:txBody>
      </p:sp>
      <p:sp>
        <p:nvSpPr>
          <p:cNvPr id="124" name="TextBox 123"/>
          <p:cNvSpPr txBox="1"/>
          <p:nvPr/>
        </p:nvSpPr>
        <p:spPr>
          <a:xfrm>
            <a:off x="8605288" y="4127083"/>
            <a:ext cx="2107125" cy="338554"/>
          </a:xfrm>
          <a:prstGeom prst="rect">
            <a:avLst/>
          </a:prstGeom>
          <a:noFill/>
        </p:spPr>
        <p:txBody>
          <a:bodyPr wrap="square" rtlCol="0">
            <a:spAutoFit/>
          </a:bodyPr>
          <a:lstStyle/>
          <a:p>
            <a:r>
              <a:rPr lang="en-US" sz="1600" b="1" dirty="0">
                <a:latin typeface="Amazon Ember" panose="020B0603020204020204" pitchFamily="34" charset="0"/>
                <a:ea typeface="Amazon Ember" panose="020B0603020204020204" pitchFamily="34" charset="0"/>
                <a:cs typeface="Amazon Ember" panose="020B0603020204020204" pitchFamily="34" charset="0"/>
              </a:rPr>
              <a:t>Load balancer</a:t>
            </a:r>
          </a:p>
        </p:txBody>
      </p:sp>
      <p:sp>
        <p:nvSpPr>
          <p:cNvPr id="125" name="TextBox 124"/>
          <p:cNvSpPr txBox="1"/>
          <p:nvPr/>
        </p:nvSpPr>
        <p:spPr>
          <a:xfrm>
            <a:off x="7717892" y="2703033"/>
            <a:ext cx="2174589" cy="461665"/>
          </a:xfrm>
          <a:prstGeom prst="rect">
            <a:avLst/>
          </a:prstGeom>
          <a:noFill/>
        </p:spPr>
        <p:txBody>
          <a:bodyPr wrap="square" rtlCol="0">
            <a:spAutoFit/>
          </a:bodyPr>
          <a:lstStyle/>
          <a:p>
            <a:r>
              <a:rPr lang="en-US" sz="2400" b="1" dirty="0">
                <a:solidFill>
                  <a:srgbClr val="00B050"/>
                </a:solidFill>
                <a:latin typeface="Amazon Ember" panose="020B0603020204020204" pitchFamily="34" charset="0"/>
                <a:ea typeface="Amazon Ember" panose="020B0603020204020204" pitchFamily="34" charset="0"/>
                <a:cs typeface="Amazon Ember" panose="020B0603020204020204" pitchFamily="34" charset="0"/>
              </a:rPr>
              <a:t>Best practice</a:t>
            </a:r>
          </a:p>
        </p:txBody>
      </p:sp>
      <p:cxnSp>
        <p:nvCxnSpPr>
          <p:cNvPr id="127" name="Straight Connector 126"/>
          <p:cNvCxnSpPr>
            <a:endCxn id="110" idx="2"/>
          </p:cNvCxnSpPr>
          <p:nvPr/>
        </p:nvCxnSpPr>
        <p:spPr>
          <a:xfrm flipV="1">
            <a:off x="8416925" y="3837546"/>
            <a:ext cx="443" cy="305829"/>
          </a:xfrm>
          <a:prstGeom prst="line">
            <a:avLst/>
          </a:prstGeom>
          <a:ln>
            <a:solidFill>
              <a:srgbClr val="000000"/>
            </a:solidFill>
            <a:headEnd type="stealth" w="lg" len="lg"/>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28" name="Straight Connector 127"/>
          <p:cNvCxnSpPr>
            <a:stCxn id="93" idx="2"/>
            <a:endCxn id="94" idx="0"/>
          </p:cNvCxnSpPr>
          <p:nvPr/>
        </p:nvCxnSpPr>
        <p:spPr>
          <a:xfrm flipH="1">
            <a:off x="1984497" y="3837545"/>
            <a:ext cx="1069345" cy="948387"/>
          </a:xfrm>
          <a:prstGeom prst="line">
            <a:avLst/>
          </a:prstGeom>
          <a:ln>
            <a:solidFill>
              <a:schemeClr val="tx1"/>
            </a:solidFill>
            <a:tailEnd type="stealth" w="lg" len="lg"/>
          </a:ln>
          <a:effectLst/>
        </p:spPr>
        <p:style>
          <a:lnRef idx="2">
            <a:schemeClr val="accent1"/>
          </a:lnRef>
          <a:fillRef idx="0">
            <a:schemeClr val="accent1"/>
          </a:fillRef>
          <a:effectRef idx="1">
            <a:schemeClr val="accent1"/>
          </a:effectRef>
          <a:fontRef idx="minor">
            <a:schemeClr val="tx1"/>
          </a:fontRef>
        </p:style>
      </p:cxnSp>
      <p:sp>
        <p:nvSpPr>
          <p:cNvPr id="129" name="TextBox 128"/>
          <p:cNvSpPr txBox="1"/>
          <p:nvPr/>
        </p:nvSpPr>
        <p:spPr>
          <a:xfrm>
            <a:off x="1861231" y="2738555"/>
            <a:ext cx="2174589" cy="461665"/>
          </a:xfrm>
          <a:prstGeom prst="rect">
            <a:avLst/>
          </a:prstGeom>
          <a:noFill/>
        </p:spPr>
        <p:txBody>
          <a:bodyPr wrap="square" rtlCol="0">
            <a:spAutoFit/>
          </a:bodyPr>
          <a:lstStyle/>
          <a:p>
            <a:r>
              <a:rPr lang="en-US" sz="2400" b="1" dirty="0">
                <a:solidFill>
                  <a:srgbClr val="C00000"/>
                </a:solidFill>
                <a:latin typeface="Amazon Ember" panose="020B0603020204020204" pitchFamily="34" charset="0"/>
                <a:ea typeface="Amazon Ember" panose="020B0603020204020204" pitchFamily="34" charset="0"/>
                <a:cs typeface="Amazon Ember" panose="020B0603020204020204" pitchFamily="34" charset="0"/>
              </a:rPr>
              <a:t>Anti-pattern</a:t>
            </a:r>
          </a:p>
        </p:txBody>
      </p:sp>
      <p:pic>
        <p:nvPicPr>
          <p:cNvPr id="46" name="Picture 4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21568" y="4097326"/>
            <a:ext cx="369264" cy="443116"/>
          </a:xfrm>
          <a:prstGeom prst="rect">
            <a:avLst/>
          </a:prstGeom>
        </p:spPr>
      </p:pic>
      <p:sp>
        <p:nvSpPr>
          <p:cNvPr id="47" name="Content Placeholder 2"/>
          <p:cNvSpPr txBox="1">
            <a:spLocks/>
          </p:cNvSpPr>
          <p:nvPr/>
        </p:nvSpPr>
        <p:spPr>
          <a:xfrm>
            <a:off x="511470" y="1371331"/>
            <a:ext cx="4184375" cy="1284071"/>
          </a:xfrm>
          <a:prstGeom prst="rect">
            <a:avLst/>
          </a:prstGeom>
          <a:ln w="19050" cap="flat" cmpd="sng" algn="ctr">
            <a:solidFill>
              <a:srgbClr val="0070C0"/>
            </a:solidFill>
            <a:prstDash val="solid"/>
            <a:miter lim="800000"/>
          </a:ln>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vert="horz" lIns="91440" tIns="45720" rIns="91440" bIns="45720" rtlCol="0" anchor="ctr">
            <a:noAutofit/>
          </a:bodyPr>
          <a:lstStyle>
            <a:lvl1pPr marL="228600" indent="-228600" algn="l" defTabSz="914400" rtl="0" eaLnBrk="1" latinLnBrk="0" hangingPunct="1">
              <a:lnSpc>
                <a:spcPct val="90000"/>
              </a:lnSpc>
              <a:spcBef>
                <a:spcPts val="1000"/>
              </a:spcBef>
              <a:buFontTx/>
              <a:buBlip>
                <a:blip r:embed="rId6"/>
              </a:buBlip>
              <a:defRPr sz="2800" b="0" i="0" kern="1200">
                <a:solidFill>
                  <a:schemeClr val="tx1"/>
                </a:solidFill>
                <a:latin typeface="Amazon Ember Light" charset="0"/>
                <a:ea typeface="Amazon Ember Light" charset="0"/>
                <a:cs typeface="Amazon Ember Light" charset="0"/>
              </a:defRPr>
            </a:lvl1pPr>
            <a:lvl2pPr marL="685800" indent="-228600" algn="l" defTabSz="914400" rtl="0" eaLnBrk="1" latinLnBrk="0" hangingPunct="1">
              <a:lnSpc>
                <a:spcPct val="90000"/>
              </a:lnSpc>
              <a:spcBef>
                <a:spcPts val="500"/>
              </a:spcBef>
              <a:buFontTx/>
              <a:buBlip>
                <a:blip r:embed="rId6"/>
              </a:buBlip>
              <a:defRPr sz="2400" b="0" i="0" kern="1200">
                <a:solidFill>
                  <a:schemeClr val="tx1"/>
                </a:solidFill>
                <a:latin typeface="Amazon Ember Light" charset="0"/>
                <a:ea typeface="Amazon Ember Light" charset="0"/>
                <a:cs typeface="Amazon Ember Light" charset="0"/>
              </a:defRPr>
            </a:lvl2pPr>
            <a:lvl3pPr marL="1143000" indent="-228600" algn="l" defTabSz="914400" rtl="0" eaLnBrk="1" latinLnBrk="0" hangingPunct="1">
              <a:lnSpc>
                <a:spcPct val="90000"/>
              </a:lnSpc>
              <a:spcBef>
                <a:spcPts val="500"/>
              </a:spcBef>
              <a:buFontTx/>
              <a:buBlip>
                <a:blip r:embed="rId6"/>
              </a:buBlip>
              <a:defRPr sz="2000" b="0" i="0" kern="1200">
                <a:solidFill>
                  <a:schemeClr val="tx1"/>
                </a:solidFill>
                <a:latin typeface="Amazon Ember Light" charset="0"/>
                <a:ea typeface="Amazon Ember Light" charset="0"/>
                <a:cs typeface="Amazon Ember Light" charset="0"/>
              </a:defRPr>
            </a:lvl3pPr>
            <a:lvl4pPr marL="1600200" indent="-228600" algn="l" defTabSz="914400" rtl="0" eaLnBrk="1" latinLnBrk="0" hangingPunct="1">
              <a:lnSpc>
                <a:spcPct val="90000"/>
              </a:lnSpc>
              <a:spcBef>
                <a:spcPts val="500"/>
              </a:spcBef>
              <a:buFontTx/>
              <a:buBlip>
                <a:blip r:embed="rId6"/>
              </a:buBlip>
              <a:defRPr sz="1800" b="0" i="0" kern="1200">
                <a:solidFill>
                  <a:schemeClr val="tx1"/>
                </a:solidFill>
                <a:latin typeface="Amazon Ember Light" charset="0"/>
                <a:ea typeface="Amazon Ember Light" charset="0"/>
                <a:cs typeface="Amazon Ember Light" charset="0"/>
              </a:defRPr>
            </a:lvl4pPr>
            <a:lvl5pPr marL="2057400" indent="-228600" algn="l" defTabSz="914400" rtl="0" eaLnBrk="1" latinLnBrk="0" hangingPunct="1">
              <a:lnSpc>
                <a:spcPct val="90000"/>
              </a:lnSpc>
              <a:spcBef>
                <a:spcPts val="500"/>
              </a:spcBef>
              <a:buFontTx/>
              <a:buBlip>
                <a:blip r:embed="rId6"/>
              </a:buBlip>
              <a:defRPr sz="1800" b="0" i="0" kern="1200">
                <a:solidFill>
                  <a:schemeClr val="tx1"/>
                </a:solidFill>
                <a:latin typeface="Amazon Ember Light" charset="0"/>
                <a:ea typeface="Amazon Ember Light" charset="0"/>
                <a:cs typeface="Amazon Ember Light" charset="0"/>
              </a:defRPr>
            </a:lvl5pPr>
            <a:lvl6pPr marL="2514600" indent="-228600" algn="l" defTabSz="914400" rtl="0" eaLnBrk="1" latinLnBrk="0" hangingPunct="1">
              <a:lnSpc>
                <a:spcPct val="90000"/>
              </a:lnSpc>
              <a:spcBef>
                <a:spcPts val="500"/>
              </a:spcBef>
              <a:buFont typeface="Arial"/>
              <a:buChar char="•"/>
              <a:defRPr sz="18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dk1"/>
                </a:solidFill>
                <a:latin typeface="+mn-lt"/>
                <a:ea typeface="+mn-ea"/>
                <a:cs typeface="+mn-cs"/>
              </a:defRPr>
            </a:lvl9pPr>
          </a:lstStyle>
          <a:p>
            <a:pPr marL="0" indent="0" algn="ctr">
              <a:spcAft>
                <a:spcPts val="600"/>
              </a:spcAft>
              <a:buNone/>
            </a:pPr>
            <a:r>
              <a:rPr lang="en-US" sz="2400" i="1" dirty="0"/>
              <a:t>Design architectures with independent components.</a:t>
            </a:r>
          </a:p>
        </p:txBody>
      </p:sp>
      <p:sp>
        <p:nvSpPr>
          <p:cNvPr id="49" name="Rectangle 48"/>
          <p:cNvSpPr/>
          <p:nvPr/>
        </p:nvSpPr>
        <p:spPr>
          <a:xfrm>
            <a:off x="5336883" y="1333689"/>
            <a:ext cx="6232266" cy="1200329"/>
          </a:xfrm>
          <a:prstGeom prst="rect">
            <a:avLst/>
          </a:prstGeom>
        </p:spPr>
        <p:txBody>
          <a:bodyPr wrap="square">
            <a:spAutoFit/>
          </a:bodyPr>
          <a:lstStyle/>
          <a:p>
            <a:pPr algn="ctr">
              <a:spcBef>
                <a:spcPct val="20000"/>
              </a:spcBef>
            </a:pPr>
            <a:r>
              <a:rPr lang="en-US" sz="2400" dirty="0">
                <a:latin typeface="Amazon Ember Light" charset="0"/>
                <a:ea typeface="Amazon Ember Light" charset="0"/>
                <a:cs typeface="Amazon Ember Light" charset="0"/>
              </a:rPr>
              <a:t>Reduce interdependencies so that the change or failure of one component does not affect other components.</a:t>
            </a:r>
          </a:p>
        </p:txBody>
      </p:sp>
    </p:spTree>
    <p:custDataLst>
      <p:tags r:id="rId1"/>
    </p:custDataLst>
    <p:extLst>
      <p:ext uri="{BB962C8B-B14F-4D97-AF65-F5344CB8AC3E}">
        <p14:creationId xmlns:p14="http://schemas.microsoft.com/office/powerpoint/2010/main" val="205390104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8539" y="263527"/>
            <a:ext cx="9650527" cy="779463"/>
          </a:xfrm>
        </p:spPr>
        <p:txBody>
          <a:bodyPr>
            <a:normAutofit fontScale="90000"/>
          </a:bodyPr>
          <a:lstStyle/>
          <a:p>
            <a:r>
              <a:rPr lang="en-US" dirty="0"/>
              <a:t>AWS Lambda: Decoupling Infrastructures </a:t>
            </a:r>
          </a:p>
        </p:txBody>
      </p:sp>
      <p:sp>
        <p:nvSpPr>
          <p:cNvPr id="4" name="Rectangle 3"/>
          <p:cNvSpPr/>
          <p:nvPr/>
        </p:nvSpPr>
        <p:spPr>
          <a:xfrm>
            <a:off x="238541" y="3186376"/>
            <a:ext cx="11376739" cy="1569660"/>
          </a:xfrm>
          <a:prstGeom prst="rect">
            <a:avLst/>
          </a:prstGeom>
        </p:spPr>
        <p:txBody>
          <a:bodyPr wrap="square">
            <a:spAutoFit/>
          </a:bodyPr>
          <a:lstStyle/>
          <a:p>
            <a:r>
              <a:rPr lang="en-US" sz="3200" dirty="0">
                <a:latin typeface="Amazon Ember Light" panose="020B0403020204020204" pitchFamily="34" charset="0"/>
                <a:ea typeface="Amazon Ember Light" panose="020B0403020204020204" pitchFamily="34" charset="0"/>
                <a:cs typeface="Amazon Ember Light" panose="020B0403020204020204" pitchFamily="34" charset="0"/>
              </a:rPr>
              <a:t>AWS Lambda allows you to further decouple your infrastructure by </a:t>
            </a:r>
            <a:r>
              <a:rPr lang="en-US" sz="3200"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replacing traditional servers </a:t>
            </a:r>
            <a:r>
              <a:rPr lang="en-US" sz="3200" dirty="0">
                <a:latin typeface="Amazon Ember Light" panose="020B0403020204020204" pitchFamily="34" charset="0"/>
                <a:ea typeface="Amazon Ember Light" panose="020B0403020204020204" pitchFamily="34" charset="0"/>
                <a:cs typeface="Amazon Ember Light" panose="020B0403020204020204" pitchFamily="34" charset="0"/>
              </a:rPr>
              <a:t>with simple microprocesses. </a:t>
            </a:r>
          </a:p>
        </p:txBody>
      </p:sp>
      <p:sp>
        <p:nvSpPr>
          <p:cNvPr id="5" name="Rectangle 4"/>
          <p:cNvSpPr/>
          <p:nvPr/>
        </p:nvSpPr>
        <p:spPr>
          <a:xfrm>
            <a:off x="238540" y="1620257"/>
            <a:ext cx="11376739" cy="1077218"/>
          </a:xfrm>
          <a:prstGeom prst="rect">
            <a:avLst/>
          </a:prstGeom>
        </p:spPr>
        <p:txBody>
          <a:bodyPr wrap="square">
            <a:spAutoFit/>
          </a:bodyPr>
          <a:lstStyle/>
          <a:p>
            <a:r>
              <a:rPr lang="en-US" sz="3200" dirty="0">
                <a:latin typeface="Amazon Ember Light" panose="020B0403020204020204" pitchFamily="34" charset="0"/>
                <a:ea typeface="Amazon Ember Light" panose="020B0403020204020204" pitchFamily="34" charset="0"/>
                <a:cs typeface="Amazon Ember Light" panose="020B0403020204020204" pitchFamily="34" charset="0"/>
              </a:rPr>
              <a:t>AWS Lambda is a great solution for </a:t>
            </a:r>
            <a:r>
              <a:rPr lang="en-US" sz="3200"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processing data </a:t>
            </a:r>
            <a:r>
              <a:rPr lang="en-US" sz="3200" dirty="0">
                <a:latin typeface="Amazon Ember Light" panose="020B0403020204020204" pitchFamily="34" charset="0"/>
                <a:ea typeface="Amazon Ember Light" panose="020B0403020204020204" pitchFamily="34" charset="0"/>
                <a:cs typeface="Amazon Ember Light" panose="020B0403020204020204" pitchFamily="34" charset="0"/>
              </a:rPr>
              <a:t>with high availability and a limited cost footprint.</a:t>
            </a:r>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18400" y="4756036"/>
            <a:ext cx="1596880" cy="1916254"/>
          </a:xfrm>
          <a:prstGeom prst="rect">
            <a:avLst/>
          </a:prstGeom>
        </p:spPr>
      </p:pic>
    </p:spTree>
    <p:custDataLst>
      <p:tags r:id="rId1"/>
    </p:custDataLst>
    <p:extLst>
      <p:ext uri="{BB962C8B-B14F-4D97-AF65-F5344CB8AC3E}">
        <p14:creationId xmlns:p14="http://schemas.microsoft.com/office/powerpoint/2010/main" val="19839795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Examples: AWS Lambda</a:t>
            </a:r>
          </a:p>
        </p:txBody>
      </p:sp>
      <p:sp>
        <p:nvSpPr>
          <p:cNvPr id="8" name="Content Placeholder 2"/>
          <p:cNvSpPr>
            <a:spLocks noGrp="1"/>
          </p:cNvSpPr>
          <p:nvPr>
            <p:ph idx="1"/>
          </p:nvPr>
        </p:nvSpPr>
        <p:spPr>
          <a:xfrm>
            <a:off x="238538" y="1440305"/>
            <a:ext cx="11537150" cy="4913308"/>
          </a:xfrm>
        </p:spPr>
        <p:txBody>
          <a:bodyPr>
            <a:normAutofit/>
          </a:bodyPr>
          <a:lstStyle/>
          <a:p>
            <a:pPr marL="380990" lvl="1">
              <a:lnSpc>
                <a:spcPct val="120000"/>
              </a:lnSpc>
              <a:spcBef>
                <a:spcPts val="1800"/>
              </a:spcBef>
            </a:pPr>
            <a:r>
              <a:rPr lang="en-US" sz="2800" dirty="0"/>
              <a:t>Run code without provisioning or managing servers </a:t>
            </a:r>
          </a:p>
          <a:p>
            <a:pPr marL="380990" lvl="1">
              <a:lnSpc>
                <a:spcPct val="120000"/>
              </a:lnSpc>
              <a:spcBef>
                <a:spcPts val="1800"/>
              </a:spcBef>
            </a:pPr>
            <a:r>
              <a:rPr lang="en-US" sz="2800" dirty="0"/>
              <a:t>Pay only for the compute time consumed</a:t>
            </a:r>
          </a:p>
          <a:p>
            <a:pPr marL="380990" lvl="1">
              <a:lnSpc>
                <a:spcPct val="120000"/>
              </a:lnSpc>
              <a:spcBef>
                <a:spcPts val="1800"/>
              </a:spcBef>
            </a:pPr>
            <a:r>
              <a:rPr lang="en-US" sz="2800" dirty="0"/>
              <a:t>No charge when your code is not running.</a:t>
            </a:r>
          </a:p>
          <a:p>
            <a:pPr marL="380990" lvl="1">
              <a:lnSpc>
                <a:spcPct val="120000"/>
              </a:lnSpc>
              <a:spcBef>
                <a:spcPts val="1800"/>
              </a:spcBef>
            </a:pPr>
            <a:r>
              <a:rPr lang="en-US" sz="2800" dirty="0"/>
              <a:t>Set up your code to automatically trigger from AWS services</a:t>
            </a:r>
          </a:p>
          <a:p>
            <a:pPr marL="380990" lvl="1">
              <a:lnSpc>
                <a:spcPct val="120000"/>
              </a:lnSpc>
              <a:spcBef>
                <a:spcPts val="1800"/>
              </a:spcBef>
            </a:pPr>
            <a:r>
              <a:rPr lang="en-US" sz="2800" dirty="0"/>
              <a:t>Call it directly from any web or mobile application</a:t>
            </a:r>
          </a:p>
          <a:p>
            <a:pPr marL="380990" lvl="1">
              <a:lnSpc>
                <a:spcPct val="120000"/>
              </a:lnSpc>
              <a:spcBef>
                <a:spcPts val="1800"/>
              </a:spcBef>
            </a:pPr>
            <a:r>
              <a:rPr lang="en-US" sz="2800" dirty="0"/>
              <a:t>Integrated with the AWS Marketplace</a:t>
            </a:r>
            <a:endParaRPr lang="en-US" sz="3200" dirty="0"/>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18400" y="4756036"/>
            <a:ext cx="1596880" cy="1916254"/>
          </a:xfrm>
          <a:prstGeom prst="rect">
            <a:avLst/>
          </a:prstGeom>
        </p:spPr>
      </p:pic>
    </p:spTree>
    <p:custDataLst>
      <p:tags r:id="rId1"/>
    </p:custDataLst>
    <p:extLst>
      <p:ext uri="{BB962C8B-B14F-4D97-AF65-F5344CB8AC3E}">
        <p14:creationId xmlns:p14="http://schemas.microsoft.com/office/powerpoint/2010/main" val="93609457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8540" y="263527"/>
            <a:ext cx="9853314" cy="779463"/>
          </a:xfrm>
        </p:spPr>
        <p:txBody>
          <a:bodyPr>
            <a:normAutofit fontScale="90000"/>
          </a:bodyPr>
          <a:lstStyle/>
          <a:p>
            <a:r>
              <a:rPr lang="en-US"/>
              <a:t>Serverless Computing with AWS Lambda</a:t>
            </a:r>
            <a:endParaRPr lang="en-US" b="1"/>
          </a:p>
        </p:txBody>
      </p:sp>
      <p:sp>
        <p:nvSpPr>
          <p:cNvPr id="3" name="Content Placeholder 2"/>
          <p:cNvSpPr>
            <a:spLocks noGrp="1"/>
          </p:cNvSpPr>
          <p:nvPr>
            <p:ph idx="1"/>
          </p:nvPr>
        </p:nvSpPr>
        <p:spPr>
          <a:xfrm>
            <a:off x="238538" y="1440305"/>
            <a:ext cx="11358729" cy="4913308"/>
          </a:xfrm>
        </p:spPr>
        <p:txBody>
          <a:bodyPr>
            <a:noAutofit/>
          </a:bodyPr>
          <a:lstStyle/>
          <a:p>
            <a:pPr marL="4233" lvl="1" indent="0">
              <a:lnSpc>
                <a:spcPct val="100000"/>
              </a:lnSpc>
              <a:spcBef>
                <a:spcPts val="1800"/>
              </a:spcBef>
              <a:buNone/>
            </a:pPr>
            <a:r>
              <a:rPr lang="en-US" sz="2800" dirty="0"/>
              <a:t>AWS Lambda </a:t>
            </a:r>
            <a:r>
              <a:rPr lang="en-US" sz="2800"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starts code within milliseconds of an event </a:t>
            </a:r>
            <a:r>
              <a:rPr lang="en-US" sz="2800" dirty="0"/>
              <a:t>such as:</a:t>
            </a:r>
          </a:p>
          <a:p>
            <a:pPr marL="615935" lvl="1">
              <a:lnSpc>
                <a:spcPct val="100000"/>
              </a:lnSpc>
              <a:spcBef>
                <a:spcPts val="1800"/>
              </a:spcBef>
            </a:pPr>
            <a:r>
              <a:rPr lang="en-US" dirty="0"/>
              <a:t>An image upload</a:t>
            </a:r>
          </a:p>
          <a:p>
            <a:pPr marL="615935" lvl="1">
              <a:lnSpc>
                <a:spcPct val="100000"/>
              </a:lnSpc>
              <a:spcBef>
                <a:spcPts val="1800"/>
              </a:spcBef>
            </a:pPr>
            <a:r>
              <a:rPr lang="en-US" dirty="0"/>
              <a:t>In-app activity</a:t>
            </a:r>
          </a:p>
          <a:p>
            <a:pPr marL="615935" lvl="1">
              <a:lnSpc>
                <a:spcPct val="100000"/>
              </a:lnSpc>
              <a:spcBef>
                <a:spcPts val="1800"/>
              </a:spcBef>
            </a:pPr>
            <a:r>
              <a:rPr lang="en-US" dirty="0"/>
              <a:t>A website click</a:t>
            </a:r>
          </a:p>
          <a:p>
            <a:pPr marL="615935" lvl="1">
              <a:lnSpc>
                <a:spcPct val="100000"/>
              </a:lnSpc>
              <a:spcBef>
                <a:spcPts val="1800"/>
              </a:spcBef>
            </a:pPr>
            <a:r>
              <a:rPr lang="en-US" dirty="0"/>
              <a:t>Output from a connected device</a:t>
            </a:r>
          </a:p>
          <a:p>
            <a:pPr marL="4233" lvl="1" indent="0">
              <a:lnSpc>
                <a:spcPct val="100000"/>
              </a:lnSpc>
              <a:spcBef>
                <a:spcPts val="1800"/>
              </a:spcBef>
              <a:buNone/>
            </a:pPr>
            <a:r>
              <a:rPr lang="en-US" sz="2800" dirty="0"/>
              <a:t>Consider AWS Lambda if:</a:t>
            </a:r>
          </a:p>
          <a:p>
            <a:pPr marL="615935" lvl="1">
              <a:lnSpc>
                <a:spcPct val="100000"/>
              </a:lnSpc>
              <a:spcBef>
                <a:spcPts val="1800"/>
              </a:spcBef>
            </a:pPr>
            <a:r>
              <a:rPr lang="en-US" dirty="0"/>
              <a:t>You're using entire instances to run simple functions or processing applications.</a:t>
            </a:r>
          </a:p>
          <a:p>
            <a:pPr marL="615935" lvl="1">
              <a:lnSpc>
                <a:spcPct val="100000"/>
              </a:lnSpc>
              <a:spcBef>
                <a:spcPts val="1800"/>
              </a:spcBef>
            </a:pPr>
            <a:r>
              <a:rPr lang="en-US" dirty="0"/>
              <a:t>You don’t want to worry about HA, scaling, deployment, or management.</a:t>
            </a: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80369" y="2435230"/>
            <a:ext cx="1596880" cy="1916254"/>
          </a:xfrm>
          <a:prstGeom prst="rect">
            <a:avLst/>
          </a:prstGeom>
        </p:spPr>
      </p:pic>
    </p:spTree>
    <p:custDataLst>
      <p:tags r:id="rId1"/>
    </p:custDataLst>
    <p:extLst>
      <p:ext uri="{BB962C8B-B14F-4D97-AF65-F5344CB8AC3E}">
        <p14:creationId xmlns:p14="http://schemas.microsoft.com/office/powerpoint/2010/main" val="32511360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AWS Lambda Functions Triggers</a:t>
            </a:r>
          </a:p>
        </p:txBody>
      </p:sp>
      <p:pic>
        <p:nvPicPr>
          <p:cNvPr id="45" name="Content Placeholder 4"/>
          <p:cNvPicPr>
            <a:picLocks noGrp="1" noChangeAspect="1"/>
          </p:cNvPicPr>
          <p:nvPr>
            <p:ph idx="1"/>
          </p:nvPr>
        </p:nvPicPr>
        <p:blipFill>
          <a:blip r:embed="rId4" cstate="screen">
            <a:extLst>
              <a:ext uri="{28A0092B-C50C-407E-A947-70E740481C1C}">
                <a14:useLocalDpi xmlns:a14="http://schemas.microsoft.com/office/drawing/2010/main"/>
              </a:ext>
            </a:extLst>
          </a:blip>
          <a:stretch>
            <a:fillRect/>
          </a:stretch>
        </p:blipFill>
        <p:spPr>
          <a:xfrm>
            <a:off x="8850036" y="4205944"/>
            <a:ext cx="987552" cy="585216"/>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7745" y="1714500"/>
            <a:ext cx="838929" cy="929276"/>
          </a:xfrm>
          <a:prstGeom prst="rect">
            <a:avLst/>
          </a:prstGeom>
        </p:spPr>
      </p:pic>
      <p:sp>
        <p:nvSpPr>
          <p:cNvPr id="7" name="TextBox 6"/>
          <p:cNvSpPr txBox="1"/>
          <p:nvPr/>
        </p:nvSpPr>
        <p:spPr>
          <a:xfrm>
            <a:off x="436611" y="2707331"/>
            <a:ext cx="1381195" cy="585428"/>
          </a:xfrm>
          <a:prstGeom prst="rect">
            <a:avLst/>
          </a:prstGeom>
          <a:noFill/>
        </p:spPr>
        <p:txBody>
          <a:bodyPr wrap="square" lIns="0" tIns="0" rIns="0" bIns="0" rtlCol="0" anchor="t">
            <a:noAutofit/>
          </a:bodyPr>
          <a:lstStyle/>
          <a:p>
            <a:pPr algn="ctr"/>
            <a:r>
              <a:rPr lang="en-US" sz="1467" b="1">
                <a:latin typeface="Amazon Ember" panose="020B0603020204020204" pitchFamily="34" charset="0"/>
                <a:ea typeface="Amazon Ember" panose="020B0603020204020204" pitchFamily="34" charset="0"/>
                <a:cs typeface="Amazon Ember" panose="020B0603020204020204" pitchFamily="34" charset="0"/>
              </a:rPr>
              <a:t>Amazon</a:t>
            </a:r>
            <a:br>
              <a:rPr lang="en-US" sz="1467" b="1">
                <a:latin typeface="Amazon Ember" panose="020B0603020204020204" pitchFamily="34" charset="0"/>
                <a:ea typeface="Amazon Ember" panose="020B0603020204020204" pitchFamily="34" charset="0"/>
                <a:cs typeface="Amazon Ember" panose="020B0603020204020204" pitchFamily="34" charset="0"/>
              </a:rPr>
            </a:br>
            <a:r>
              <a:rPr lang="en-US" sz="1467" b="1">
                <a:latin typeface="Amazon Ember" panose="020B0603020204020204" pitchFamily="34" charset="0"/>
                <a:ea typeface="Amazon Ember" panose="020B0603020204020204" pitchFamily="34" charset="0"/>
                <a:cs typeface="Amazon Ember" panose="020B0603020204020204" pitchFamily="34" charset="0"/>
              </a:rPr>
              <a:t>DynamoDB</a:t>
            </a:r>
            <a:endParaRPr lang="en-US" sz="3200" b="1">
              <a:latin typeface="Amazon Ember" panose="020B0603020204020204" pitchFamily="34" charset="0"/>
              <a:ea typeface="Amazon Ember" panose="020B0603020204020204" pitchFamily="34" charset="0"/>
              <a:cs typeface="Amazon Ember" panose="020B0603020204020204" pitchFamily="34" charset="0"/>
            </a:endParaRPr>
          </a:p>
        </p:txBody>
      </p:sp>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601886" y="1681476"/>
            <a:ext cx="829436" cy="995324"/>
          </a:xfrm>
          <a:prstGeom prst="rect">
            <a:avLst/>
          </a:prstGeom>
        </p:spPr>
      </p:pic>
      <p:sp>
        <p:nvSpPr>
          <p:cNvPr id="10" name="TextBox 9"/>
          <p:cNvSpPr txBox="1"/>
          <p:nvPr/>
        </p:nvSpPr>
        <p:spPr>
          <a:xfrm>
            <a:off x="5458314" y="2707329"/>
            <a:ext cx="1129220" cy="524980"/>
          </a:xfrm>
          <a:prstGeom prst="rect">
            <a:avLst/>
          </a:prstGeom>
          <a:noFill/>
        </p:spPr>
        <p:txBody>
          <a:bodyPr wrap="square" lIns="0" tIns="0" rIns="0" bIns="0" rtlCol="0" anchor="t">
            <a:noAutofit/>
          </a:bodyPr>
          <a:lstStyle/>
          <a:p>
            <a:pPr algn="ctr"/>
            <a:r>
              <a:rPr lang="en-US" sz="1467" b="1">
                <a:latin typeface="Amazon Ember" panose="020B0603020204020204" pitchFamily="34" charset="0"/>
                <a:ea typeface="Amazon Ember" panose="020B0603020204020204" pitchFamily="34" charset="0"/>
                <a:cs typeface="Amazon Ember" panose="020B0603020204020204" pitchFamily="34" charset="0"/>
              </a:rPr>
              <a:t>Amazon Kinesis</a:t>
            </a:r>
          </a:p>
        </p:txBody>
      </p:sp>
      <p:pic>
        <p:nvPicPr>
          <p:cNvPr id="15" name="Picture 1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304178" y="1690842"/>
            <a:ext cx="837079" cy="976593"/>
          </a:xfrm>
          <a:prstGeom prst="rect">
            <a:avLst/>
          </a:prstGeom>
        </p:spPr>
      </p:pic>
      <p:sp>
        <p:nvSpPr>
          <p:cNvPr id="16" name="TextBox 15"/>
          <p:cNvSpPr txBox="1"/>
          <p:nvPr/>
        </p:nvSpPr>
        <p:spPr>
          <a:xfrm>
            <a:off x="7032120" y="2707330"/>
            <a:ext cx="1381195" cy="524977"/>
          </a:xfrm>
          <a:prstGeom prst="rect">
            <a:avLst/>
          </a:prstGeom>
          <a:noFill/>
        </p:spPr>
        <p:txBody>
          <a:bodyPr wrap="square" lIns="0" tIns="0" rIns="0" bIns="0" rtlCol="0" anchor="t">
            <a:noAutofit/>
          </a:bodyPr>
          <a:lstStyle/>
          <a:p>
            <a:pPr algn="ctr"/>
            <a:r>
              <a:rPr lang="en-US" sz="1467" b="1">
                <a:latin typeface="Amazon Ember" panose="020B0603020204020204" pitchFamily="34" charset="0"/>
                <a:ea typeface="Amazon Ember" panose="020B0603020204020204" pitchFamily="34" charset="0"/>
                <a:cs typeface="Amazon Ember" panose="020B0603020204020204" pitchFamily="34" charset="0"/>
              </a:rPr>
              <a:t>Amazon</a:t>
            </a:r>
          </a:p>
          <a:p>
            <a:pPr algn="ctr"/>
            <a:r>
              <a:rPr lang="en-US" sz="1467" b="1">
                <a:latin typeface="Amazon Ember" panose="020B0603020204020204" pitchFamily="34" charset="0"/>
                <a:ea typeface="Amazon Ember" panose="020B0603020204020204" pitchFamily="34" charset="0"/>
                <a:cs typeface="Amazon Ember" panose="020B0603020204020204" pitchFamily="34" charset="0"/>
              </a:rPr>
              <a:t>SES</a:t>
            </a:r>
            <a:endParaRPr lang="en-US" sz="3200" b="1">
              <a:latin typeface="Amazon Ember" panose="020B0603020204020204" pitchFamily="34" charset="0"/>
              <a:ea typeface="Amazon Ember" panose="020B0603020204020204" pitchFamily="34" charset="0"/>
              <a:cs typeface="Amazon Ember" panose="020B0603020204020204" pitchFamily="34" charset="0"/>
            </a:endParaRPr>
          </a:p>
        </p:txBody>
      </p:sp>
      <p:pic>
        <p:nvPicPr>
          <p:cNvPr id="17" name="Picture 1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01635" y="4020871"/>
            <a:ext cx="802615" cy="963139"/>
          </a:xfrm>
          <a:prstGeom prst="rect">
            <a:avLst/>
          </a:prstGeom>
        </p:spPr>
      </p:pic>
      <p:sp>
        <p:nvSpPr>
          <p:cNvPr id="18" name="TextBox 17"/>
          <p:cNvSpPr txBox="1"/>
          <p:nvPr/>
        </p:nvSpPr>
        <p:spPr>
          <a:xfrm>
            <a:off x="412344" y="5038416"/>
            <a:ext cx="1381195" cy="544793"/>
          </a:xfrm>
          <a:prstGeom prst="rect">
            <a:avLst/>
          </a:prstGeom>
          <a:noFill/>
        </p:spPr>
        <p:txBody>
          <a:bodyPr wrap="square" lIns="0" tIns="0" rIns="0" bIns="0" rtlCol="0" anchor="t">
            <a:noAutofit/>
          </a:bodyPr>
          <a:lstStyle/>
          <a:p>
            <a:pPr algn="ctr"/>
            <a:r>
              <a:rPr lang="en-US" sz="1467" b="1">
                <a:latin typeface="Amazon Ember" panose="020B0603020204020204" pitchFamily="34" charset="0"/>
                <a:ea typeface="Amazon Ember" panose="020B0603020204020204" pitchFamily="34" charset="0"/>
                <a:cs typeface="Amazon Ember" panose="020B0603020204020204" pitchFamily="34" charset="0"/>
              </a:rPr>
              <a:t>Amazon</a:t>
            </a:r>
            <a:br>
              <a:rPr lang="en-US" sz="1467" b="1">
                <a:latin typeface="Amazon Ember" panose="020B0603020204020204" pitchFamily="34" charset="0"/>
                <a:ea typeface="Amazon Ember" panose="020B0603020204020204" pitchFamily="34" charset="0"/>
                <a:cs typeface="Amazon Ember" panose="020B0603020204020204" pitchFamily="34" charset="0"/>
              </a:rPr>
            </a:br>
            <a:r>
              <a:rPr lang="en-US" sz="1467" b="1">
                <a:latin typeface="Amazon Ember" panose="020B0603020204020204" pitchFamily="34" charset="0"/>
                <a:ea typeface="Amazon Ember" panose="020B0603020204020204" pitchFamily="34" charset="0"/>
                <a:cs typeface="Amazon Ember" panose="020B0603020204020204" pitchFamily="34" charset="0"/>
              </a:rPr>
              <a:t>Cognito</a:t>
            </a:r>
            <a:endParaRPr lang="en-US" sz="3200" b="1">
              <a:latin typeface="Amazon Ember" panose="020B0603020204020204" pitchFamily="34" charset="0"/>
              <a:ea typeface="Amazon Ember" panose="020B0603020204020204" pitchFamily="34" charset="0"/>
              <a:cs typeface="Amazon Ember" panose="020B0603020204020204" pitchFamily="34" charset="0"/>
            </a:endParaRPr>
          </a:p>
        </p:txBody>
      </p:sp>
      <p:pic>
        <p:nvPicPr>
          <p:cNvPr id="19" name="Picture 1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365159" y="4019552"/>
            <a:ext cx="804815" cy="965777"/>
          </a:xfrm>
          <a:prstGeom prst="rect">
            <a:avLst/>
          </a:prstGeom>
        </p:spPr>
      </p:pic>
      <p:sp>
        <p:nvSpPr>
          <p:cNvPr id="20" name="TextBox 19"/>
          <p:cNvSpPr txBox="1"/>
          <p:nvPr/>
        </p:nvSpPr>
        <p:spPr>
          <a:xfrm>
            <a:off x="2064619" y="5065965"/>
            <a:ext cx="1381195" cy="553727"/>
          </a:xfrm>
          <a:prstGeom prst="rect">
            <a:avLst/>
          </a:prstGeom>
          <a:noFill/>
        </p:spPr>
        <p:txBody>
          <a:bodyPr wrap="square" lIns="0" tIns="0" rIns="0" bIns="0" rtlCol="0" anchor="t">
            <a:noAutofit/>
          </a:bodyPr>
          <a:lstStyle/>
          <a:p>
            <a:pPr algn="ctr"/>
            <a:r>
              <a:rPr lang="en-US" sz="1467" b="1">
                <a:latin typeface="Amazon Ember" panose="020B0603020204020204" pitchFamily="34" charset="0"/>
                <a:ea typeface="Amazon Ember" panose="020B0603020204020204" pitchFamily="34" charset="0"/>
                <a:cs typeface="Amazon Ember" panose="020B0603020204020204" pitchFamily="34" charset="0"/>
              </a:rPr>
              <a:t>AWS SDKs via Amazon API Gateway</a:t>
            </a:r>
            <a:endParaRPr lang="en-US" sz="3200" b="1">
              <a:latin typeface="Amazon Ember" panose="020B0603020204020204" pitchFamily="34" charset="0"/>
              <a:ea typeface="Amazon Ember" panose="020B0603020204020204" pitchFamily="34" charset="0"/>
              <a:cs typeface="Amazon Ember" panose="020B0603020204020204" pitchFamily="34" charset="0"/>
            </a:endParaRPr>
          </a:p>
        </p:txBody>
      </p:sp>
      <p:sp>
        <p:nvSpPr>
          <p:cNvPr id="22" name="TextBox 21"/>
          <p:cNvSpPr txBox="1"/>
          <p:nvPr/>
        </p:nvSpPr>
        <p:spPr>
          <a:xfrm>
            <a:off x="3772876" y="2707331"/>
            <a:ext cx="1381195" cy="585428"/>
          </a:xfrm>
          <a:prstGeom prst="rect">
            <a:avLst/>
          </a:prstGeom>
          <a:noFill/>
        </p:spPr>
        <p:txBody>
          <a:bodyPr wrap="square" lIns="0" tIns="0" rIns="0" bIns="0" rtlCol="0" anchor="t">
            <a:noAutofit/>
          </a:bodyPr>
          <a:lstStyle/>
          <a:p>
            <a:pPr algn="ctr"/>
            <a:r>
              <a:rPr lang="en-US" sz="1467" b="1">
                <a:latin typeface="Amazon Ember" panose="020B0603020204020204" pitchFamily="34" charset="0"/>
                <a:ea typeface="Amazon Ember" panose="020B0603020204020204" pitchFamily="34" charset="0"/>
                <a:cs typeface="Amazon Ember" panose="020B0603020204020204" pitchFamily="34" charset="0"/>
              </a:rPr>
              <a:t>Amazon</a:t>
            </a:r>
            <a:br>
              <a:rPr lang="en-US" sz="1467" b="1">
                <a:latin typeface="Amazon Ember" panose="020B0603020204020204" pitchFamily="34" charset="0"/>
                <a:ea typeface="Amazon Ember" panose="020B0603020204020204" pitchFamily="34" charset="0"/>
                <a:cs typeface="Amazon Ember" panose="020B0603020204020204" pitchFamily="34" charset="0"/>
              </a:rPr>
            </a:br>
            <a:r>
              <a:rPr lang="en-US" sz="1467" b="1">
                <a:latin typeface="Amazon Ember" panose="020B0603020204020204" pitchFamily="34" charset="0"/>
                <a:ea typeface="Amazon Ember" panose="020B0603020204020204" pitchFamily="34" charset="0"/>
                <a:cs typeface="Amazon Ember" panose="020B0603020204020204" pitchFamily="34" charset="0"/>
              </a:rPr>
              <a:t>SNS</a:t>
            </a:r>
          </a:p>
        </p:txBody>
      </p:sp>
      <p:pic>
        <p:nvPicPr>
          <p:cNvPr id="23" name="Picture 22"/>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080663" y="4042186"/>
            <a:ext cx="810923" cy="920508"/>
          </a:xfrm>
          <a:prstGeom prst="rect">
            <a:avLst/>
          </a:prstGeom>
        </p:spPr>
      </p:pic>
      <p:sp>
        <p:nvSpPr>
          <p:cNvPr id="24" name="TextBox 23"/>
          <p:cNvSpPr txBox="1"/>
          <p:nvPr/>
        </p:nvSpPr>
        <p:spPr>
          <a:xfrm>
            <a:off x="3766673" y="5046942"/>
            <a:ext cx="1456523" cy="572729"/>
          </a:xfrm>
          <a:prstGeom prst="rect">
            <a:avLst/>
          </a:prstGeom>
          <a:noFill/>
        </p:spPr>
        <p:txBody>
          <a:bodyPr wrap="square" lIns="0" tIns="0" rIns="0" bIns="0" rtlCol="0" anchor="t">
            <a:noAutofit/>
          </a:bodyPr>
          <a:lstStyle/>
          <a:p>
            <a:pPr algn="ctr"/>
            <a:r>
              <a:rPr lang="en-US" sz="1467" b="1">
                <a:latin typeface="Amazon Ember" panose="020B0603020204020204" pitchFamily="34" charset="0"/>
                <a:ea typeface="Amazon Ember" panose="020B0603020204020204" pitchFamily="34" charset="0"/>
                <a:cs typeface="Amazon Ember" panose="020B0603020204020204" pitchFamily="34" charset="0"/>
              </a:rPr>
              <a:t>Amazon CloudWatch</a:t>
            </a:r>
          </a:p>
        </p:txBody>
      </p:sp>
      <p:pic>
        <p:nvPicPr>
          <p:cNvPr id="42" name="Picture 41"/>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390685" y="1690841"/>
            <a:ext cx="804815" cy="965779"/>
          </a:xfrm>
          <a:prstGeom prst="rect">
            <a:avLst/>
          </a:prstGeom>
        </p:spPr>
      </p:pic>
      <p:sp>
        <p:nvSpPr>
          <p:cNvPr id="43" name="TextBox 42"/>
          <p:cNvSpPr txBox="1"/>
          <p:nvPr/>
        </p:nvSpPr>
        <p:spPr>
          <a:xfrm>
            <a:off x="2228481" y="2727961"/>
            <a:ext cx="1129220" cy="529725"/>
          </a:xfrm>
          <a:prstGeom prst="rect">
            <a:avLst/>
          </a:prstGeom>
          <a:noFill/>
        </p:spPr>
        <p:txBody>
          <a:bodyPr wrap="square" lIns="0" tIns="0" rIns="0" bIns="0" rtlCol="0" anchor="t">
            <a:noAutofit/>
          </a:bodyPr>
          <a:lstStyle/>
          <a:p>
            <a:pPr algn="ctr"/>
            <a:r>
              <a:rPr lang="en-US" sz="1467" b="1">
                <a:latin typeface="Amazon Ember" panose="020B0603020204020204" pitchFamily="34" charset="0"/>
                <a:ea typeface="Amazon Ember" panose="020B0603020204020204" pitchFamily="34" charset="0"/>
                <a:cs typeface="Amazon Ember" panose="020B0603020204020204" pitchFamily="34" charset="0"/>
              </a:rPr>
              <a:t>Amazon</a:t>
            </a:r>
            <a:br>
              <a:rPr lang="en-US" sz="1467" b="1">
                <a:latin typeface="Amazon Ember" panose="020B0603020204020204" pitchFamily="34" charset="0"/>
                <a:ea typeface="Amazon Ember" panose="020B0603020204020204" pitchFamily="34" charset="0"/>
                <a:cs typeface="Amazon Ember" panose="020B0603020204020204" pitchFamily="34" charset="0"/>
              </a:rPr>
            </a:br>
            <a:r>
              <a:rPr lang="en-US" sz="1467" b="1">
                <a:latin typeface="Amazon Ember" panose="020B0603020204020204" pitchFamily="34" charset="0"/>
                <a:ea typeface="Amazon Ember" panose="020B0603020204020204" pitchFamily="34" charset="0"/>
                <a:cs typeface="Amazon Ember" panose="020B0603020204020204" pitchFamily="34" charset="0"/>
              </a:rPr>
              <a:t>S3</a:t>
            </a:r>
            <a:endParaRPr lang="en-US" sz="3200" b="1">
              <a:latin typeface="Amazon Ember" panose="020B0603020204020204" pitchFamily="34" charset="0"/>
              <a:ea typeface="Amazon Ember" panose="020B0603020204020204" pitchFamily="34" charset="0"/>
              <a:cs typeface="Amazon Ember" panose="020B0603020204020204" pitchFamily="34" charset="0"/>
            </a:endParaRPr>
          </a:p>
        </p:txBody>
      </p:sp>
      <p:pic>
        <p:nvPicPr>
          <p:cNvPr id="46" name="Picture 45"/>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10562149" y="1741821"/>
            <a:ext cx="856627" cy="856624"/>
          </a:xfrm>
          <a:prstGeom prst="rect">
            <a:avLst/>
          </a:prstGeom>
        </p:spPr>
      </p:pic>
      <p:pic>
        <p:nvPicPr>
          <p:cNvPr id="47" name="Picture 46"/>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10351995" y="4279641"/>
            <a:ext cx="1366104" cy="683052"/>
          </a:xfrm>
          <a:prstGeom prst="rect">
            <a:avLst/>
          </a:prstGeom>
        </p:spPr>
      </p:pic>
      <p:sp>
        <p:nvSpPr>
          <p:cNvPr id="48" name="TextBox 47"/>
          <p:cNvSpPr txBox="1"/>
          <p:nvPr/>
        </p:nvSpPr>
        <p:spPr>
          <a:xfrm>
            <a:off x="8655943" y="5054114"/>
            <a:ext cx="1456523" cy="572729"/>
          </a:xfrm>
          <a:prstGeom prst="rect">
            <a:avLst/>
          </a:prstGeom>
          <a:noFill/>
        </p:spPr>
        <p:txBody>
          <a:bodyPr wrap="square" lIns="0" tIns="0" rIns="0" bIns="0" rtlCol="0" anchor="t">
            <a:noAutofit/>
          </a:bodyPr>
          <a:lstStyle/>
          <a:p>
            <a:pPr algn="ctr"/>
            <a:r>
              <a:rPr lang="en-US" sz="1467" b="1">
                <a:latin typeface="Amazon Ember" panose="020B0603020204020204" pitchFamily="34" charset="0"/>
                <a:ea typeface="Amazon Ember" panose="020B0603020204020204" pitchFamily="34" charset="0"/>
                <a:cs typeface="Amazon Ember" panose="020B0603020204020204" pitchFamily="34" charset="0"/>
              </a:rPr>
              <a:t>Amazon Echo: Alexa Skills</a:t>
            </a:r>
          </a:p>
        </p:txBody>
      </p:sp>
      <p:sp>
        <p:nvSpPr>
          <p:cNvPr id="50" name="TextBox 49"/>
          <p:cNvSpPr txBox="1"/>
          <p:nvPr/>
        </p:nvSpPr>
        <p:spPr>
          <a:xfrm>
            <a:off x="10262200" y="2706459"/>
            <a:ext cx="1456523" cy="572729"/>
          </a:xfrm>
          <a:prstGeom prst="rect">
            <a:avLst/>
          </a:prstGeom>
          <a:noFill/>
        </p:spPr>
        <p:txBody>
          <a:bodyPr wrap="square" lIns="0" tIns="0" rIns="0" bIns="0" rtlCol="0" anchor="t">
            <a:noAutofit/>
          </a:bodyPr>
          <a:lstStyle/>
          <a:p>
            <a:pPr algn="ctr"/>
            <a:r>
              <a:rPr lang="en-US" sz="1467" b="1">
                <a:latin typeface="Amazon Ember" panose="020B0603020204020204" pitchFamily="34" charset="0"/>
                <a:ea typeface="Amazon Ember" panose="020B0603020204020204" pitchFamily="34" charset="0"/>
                <a:cs typeface="Amazon Ember" panose="020B0603020204020204" pitchFamily="34" charset="0"/>
              </a:rPr>
              <a:t>Scheduled Events</a:t>
            </a:r>
          </a:p>
        </p:txBody>
      </p:sp>
      <p:sp>
        <p:nvSpPr>
          <p:cNvPr id="51" name="TextBox 50"/>
          <p:cNvSpPr txBox="1"/>
          <p:nvPr/>
        </p:nvSpPr>
        <p:spPr>
          <a:xfrm>
            <a:off x="10310607" y="5071825"/>
            <a:ext cx="1456523" cy="572729"/>
          </a:xfrm>
          <a:prstGeom prst="rect">
            <a:avLst/>
          </a:prstGeom>
          <a:noFill/>
        </p:spPr>
        <p:txBody>
          <a:bodyPr wrap="square" lIns="0" tIns="0" rIns="0" bIns="0" rtlCol="0" anchor="t">
            <a:noAutofit/>
          </a:bodyPr>
          <a:lstStyle/>
          <a:p>
            <a:pPr algn="ctr"/>
            <a:r>
              <a:rPr lang="en-US" sz="1467" b="1">
                <a:latin typeface="Amazon Ember" panose="020B0603020204020204" pitchFamily="34" charset="0"/>
                <a:ea typeface="Amazon Ember" panose="020B0603020204020204" pitchFamily="34" charset="0"/>
                <a:cs typeface="Amazon Ember" panose="020B0603020204020204" pitchFamily="34" charset="0"/>
              </a:rPr>
              <a:t>HTTPS via API Gateway</a:t>
            </a:r>
          </a:p>
        </p:txBody>
      </p:sp>
      <p:pic>
        <p:nvPicPr>
          <p:cNvPr id="27" name="Picture 26"/>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040136" y="1840778"/>
            <a:ext cx="802997" cy="802997"/>
          </a:xfrm>
          <a:prstGeom prst="rect">
            <a:avLst/>
          </a:prstGeom>
        </p:spPr>
      </p:pic>
      <p:pic>
        <p:nvPicPr>
          <p:cNvPr id="28" name="Picture 27"/>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5781348" y="4042185"/>
            <a:ext cx="749515" cy="899419"/>
          </a:xfrm>
          <a:prstGeom prst="rect">
            <a:avLst/>
          </a:prstGeom>
        </p:spPr>
      </p:pic>
      <p:sp>
        <p:nvSpPr>
          <p:cNvPr id="29" name="TextBox 28"/>
          <p:cNvSpPr txBox="1"/>
          <p:nvPr/>
        </p:nvSpPr>
        <p:spPr>
          <a:xfrm>
            <a:off x="5504833" y="5074484"/>
            <a:ext cx="1258067" cy="207264"/>
          </a:xfrm>
          <a:prstGeom prst="rect">
            <a:avLst/>
          </a:prstGeom>
          <a:noFill/>
        </p:spPr>
        <p:txBody>
          <a:bodyPr wrap="square" lIns="0" tIns="0" rIns="0" bIns="0" rtlCol="0" anchor="t">
            <a:noAutofit/>
          </a:bodyPr>
          <a:lstStyle/>
          <a:p>
            <a:pPr algn="ctr"/>
            <a:r>
              <a:rPr lang="en-US" sz="1333" b="1">
                <a:latin typeface="Amazon Ember" panose="020B0603020204020204" pitchFamily="34" charset="0"/>
                <a:ea typeface="Amazon Ember" panose="020B0603020204020204" pitchFamily="34" charset="0"/>
                <a:cs typeface="Amazon Ember" panose="020B0603020204020204" pitchFamily="34" charset="0"/>
              </a:rPr>
              <a:t>AWS </a:t>
            </a:r>
            <a:br>
              <a:rPr lang="en-US" sz="1333" b="1">
                <a:latin typeface="Amazon Ember" panose="020B0603020204020204" pitchFamily="34" charset="0"/>
                <a:ea typeface="Amazon Ember" panose="020B0603020204020204" pitchFamily="34" charset="0"/>
                <a:cs typeface="Amazon Ember" panose="020B0603020204020204" pitchFamily="34" charset="0"/>
              </a:rPr>
            </a:br>
            <a:r>
              <a:rPr lang="en-US" sz="1333" b="1">
                <a:latin typeface="Amazon Ember" panose="020B0603020204020204" pitchFamily="34" charset="0"/>
                <a:ea typeface="Amazon Ember" panose="020B0603020204020204" pitchFamily="34" charset="0"/>
                <a:cs typeface="Amazon Ember" panose="020B0603020204020204" pitchFamily="34" charset="0"/>
              </a:rPr>
              <a:t>CodeCommit</a:t>
            </a:r>
          </a:p>
        </p:txBody>
      </p:sp>
      <p:pic>
        <p:nvPicPr>
          <p:cNvPr id="30" name="Picture 29"/>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7415077" y="4055500"/>
            <a:ext cx="717323" cy="886104"/>
          </a:xfrm>
          <a:prstGeom prst="rect">
            <a:avLst/>
          </a:prstGeom>
        </p:spPr>
      </p:pic>
      <p:sp>
        <p:nvSpPr>
          <p:cNvPr id="31" name="TextBox 30"/>
          <p:cNvSpPr txBox="1"/>
          <p:nvPr/>
        </p:nvSpPr>
        <p:spPr>
          <a:xfrm>
            <a:off x="7119111" y="5046265"/>
            <a:ext cx="1341120" cy="207264"/>
          </a:xfrm>
          <a:prstGeom prst="rect">
            <a:avLst/>
          </a:prstGeom>
          <a:noFill/>
        </p:spPr>
        <p:txBody>
          <a:bodyPr wrap="square" lIns="0" tIns="0" rIns="0" bIns="0" rtlCol="0" anchor="t">
            <a:noAutofit/>
          </a:bodyPr>
          <a:lstStyle/>
          <a:p>
            <a:pPr algn="ctr"/>
            <a:r>
              <a:rPr lang="en-US" sz="1333" b="1">
                <a:latin typeface="Amazon Ember" panose="020B0603020204020204" pitchFamily="34" charset="0"/>
                <a:ea typeface="Amazon Ember" panose="020B0603020204020204" pitchFamily="34" charset="0"/>
                <a:cs typeface="Amazon Ember" panose="020B0603020204020204" pitchFamily="34" charset="0"/>
              </a:rPr>
              <a:t>AWS</a:t>
            </a:r>
            <a:br>
              <a:rPr lang="en-US" sz="1333" b="1">
                <a:latin typeface="Amazon Ember" panose="020B0603020204020204" pitchFamily="34" charset="0"/>
                <a:ea typeface="Amazon Ember" panose="020B0603020204020204" pitchFamily="34" charset="0"/>
                <a:cs typeface="Amazon Ember" panose="020B0603020204020204" pitchFamily="34" charset="0"/>
              </a:rPr>
            </a:br>
            <a:r>
              <a:rPr lang="en-US" sz="1333" b="1">
                <a:latin typeface="Amazon Ember" panose="020B0603020204020204" pitchFamily="34" charset="0"/>
                <a:ea typeface="Amazon Ember" panose="020B0603020204020204" pitchFamily="34" charset="0"/>
                <a:cs typeface="Amazon Ember" panose="020B0603020204020204" pitchFamily="34" charset="0"/>
              </a:rPr>
              <a:t>CloudFormation</a:t>
            </a:r>
          </a:p>
        </p:txBody>
      </p:sp>
      <p:pic>
        <p:nvPicPr>
          <p:cNvPr id="32" name="Picture 31"/>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8981619" y="1756931"/>
            <a:ext cx="724388" cy="869265"/>
          </a:xfrm>
          <a:prstGeom prst="rect">
            <a:avLst/>
          </a:prstGeom>
        </p:spPr>
      </p:pic>
      <p:sp>
        <p:nvSpPr>
          <p:cNvPr id="33" name="TextBox 32"/>
          <p:cNvSpPr txBox="1"/>
          <p:nvPr/>
        </p:nvSpPr>
        <p:spPr>
          <a:xfrm>
            <a:off x="8714779" y="2758381"/>
            <a:ext cx="1258067" cy="207264"/>
          </a:xfrm>
          <a:prstGeom prst="rect">
            <a:avLst/>
          </a:prstGeom>
          <a:noFill/>
        </p:spPr>
        <p:txBody>
          <a:bodyPr wrap="square" lIns="0" tIns="0" rIns="0" bIns="0" rtlCol="0" anchor="t">
            <a:noAutofit/>
          </a:bodyPr>
          <a:lstStyle/>
          <a:p>
            <a:pPr algn="ctr"/>
            <a:r>
              <a:rPr lang="en-US" sz="1333" b="1">
                <a:latin typeface="Amazon Ember" panose="020B0603020204020204" pitchFamily="34" charset="0"/>
                <a:ea typeface="Amazon Ember" panose="020B0603020204020204" pitchFamily="34" charset="0"/>
                <a:cs typeface="Amazon Ember" panose="020B0603020204020204" pitchFamily="34" charset="0"/>
              </a:rPr>
              <a:t>AWS</a:t>
            </a:r>
            <a:br>
              <a:rPr lang="en-US" sz="1333" b="1">
                <a:latin typeface="Amazon Ember" panose="020B0603020204020204" pitchFamily="34" charset="0"/>
                <a:ea typeface="Amazon Ember" panose="020B0603020204020204" pitchFamily="34" charset="0"/>
                <a:cs typeface="Amazon Ember" panose="020B0603020204020204" pitchFamily="34" charset="0"/>
              </a:rPr>
            </a:br>
            <a:r>
              <a:rPr lang="en-US" sz="1333" b="1">
                <a:latin typeface="Amazon Ember" panose="020B0603020204020204" pitchFamily="34" charset="0"/>
                <a:ea typeface="Amazon Ember" panose="020B0603020204020204" pitchFamily="34" charset="0"/>
                <a:cs typeface="Amazon Ember" panose="020B0603020204020204" pitchFamily="34" charset="0"/>
              </a:rPr>
              <a:t>Config</a:t>
            </a:r>
          </a:p>
        </p:txBody>
      </p:sp>
      <p:pic>
        <p:nvPicPr>
          <p:cNvPr id="34" name="Picture 33">
            <a:hlinkClick r:id="rId18"/>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0353825" y="6196517"/>
            <a:ext cx="1620111" cy="630043"/>
          </a:xfrm>
          <a:prstGeom prst="rect">
            <a:avLst/>
          </a:prstGeom>
        </p:spPr>
      </p:pic>
    </p:spTree>
    <p:custDataLst>
      <p:tags r:id="rId1"/>
    </p:custDataLst>
    <p:extLst>
      <p:ext uri="{BB962C8B-B14F-4D97-AF65-F5344CB8AC3E}">
        <p14:creationId xmlns:p14="http://schemas.microsoft.com/office/powerpoint/2010/main" val="50224371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Resource Sizing with AWS Lambda</a:t>
            </a:r>
          </a:p>
        </p:txBody>
      </p:sp>
      <p:sp>
        <p:nvSpPr>
          <p:cNvPr id="3" name="Content Placeholder 2"/>
          <p:cNvSpPr>
            <a:spLocks noGrp="1"/>
          </p:cNvSpPr>
          <p:nvPr>
            <p:ph idx="1"/>
          </p:nvPr>
        </p:nvSpPr>
        <p:spPr>
          <a:xfrm>
            <a:off x="238539" y="1440305"/>
            <a:ext cx="11347578" cy="4913308"/>
          </a:xfrm>
        </p:spPr>
        <p:txBody>
          <a:bodyPr>
            <a:normAutofit fontScale="92500"/>
          </a:bodyPr>
          <a:lstStyle/>
          <a:p>
            <a:pPr marL="465138" lvl="1" indent="-465138">
              <a:lnSpc>
                <a:spcPct val="120000"/>
              </a:lnSpc>
              <a:spcBef>
                <a:spcPts val="1200"/>
              </a:spcBef>
              <a:buClr>
                <a:schemeClr val="bg2">
                  <a:lumMod val="10000"/>
                </a:schemeClr>
              </a:buClr>
            </a:pPr>
            <a:r>
              <a:rPr lang="en-US" sz="2800" dirty="0"/>
              <a:t>AWS Lambda currently offers </a:t>
            </a:r>
            <a:r>
              <a:rPr lang="en-US" sz="2800"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46 levels </a:t>
            </a:r>
            <a:r>
              <a:rPr lang="en-US" sz="2800" dirty="0"/>
              <a:t>of resource allocation, which range from:</a:t>
            </a:r>
          </a:p>
          <a:p>
            <a:pPr marL="1204913" lvl="1" indent="-465138">
              <a:lnSpc>
                <a:spcPct val="120000"/>
              </a:lnSpc>
              <a:spcBef>
                <a:spcPts val="1200"/>
              </a:spcBef>
              <a:buClr>
                <a:schemeClr val="bg2">
                  <a:lumMod val="10000"/>
                </a:schemeClr>
              </a:buClr>
            </a:pPr>
            <a:r>
              <a:rPr lang="en-US" dirty="0"/>
              <a:t>128 MB of memory and the lowest CPU power, to</a:t>
            </a:r>
          </a:p>
          <a:p>
            <a:pPr marL="1204913" lvl="1" indent="-465138">
              <a:lnSpc>
                <a:spcPct val="120000"/>
              </a:lnSpc>
              <a:spcBef>
                <a:spcPts val="1200"/>
              </a:spcBef>
              <a:buClr>
                <a:schemeClr val="bg2">
                  <a:lumMod val="10000"/>
                </a:schemeClr>
              </a:buClr>
            </a:pPr>
            <a:r>
              <a:rPr lang="en-US" dirty="0"/>
              <a:t>3 GB of memory and the highest CPU power</a:t>
            </a:r>
            <a:endParaRPr lang="en-US" sz="3067" dirty="0"/>
          </a:p>
          <a:p>
            <a:pPr marL="0" indent="-542554">
              <a:lnSpc>
                <a:spcPct val="120000"/>
              </a:lnSpc>
              <a:spcBef>
                <a:spcPts val="1200"/>
              </a:spcBef>
              <a:buClr>
                <a:schemeClr val="bg2">
                  <a:lumMod val="10000"/>
                </a:schemeClr>
              </a:buClr>
            </a:pPr>
            <a:r>
              <a:rPr lang="en-US"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More resources = lower latency </a:t>
            </a:r>
            <a:r>
              <a:rPr lang="en-US" dirty="0"/>
              <a:t>for CPU-intensive workloads.</a:t>
            </a:r>
          </a:p>
          <a:p>
            <a:pPr marL="0" indent="-542554">
              <a:lnSpc>
                <a:spcPct val="120000"/>
              </a:lnSpc>
              <a:spcBef>
                <a:spcPts val="1200"/>
              </a:spcBef>
              <a:buClr>
                <a:schemeClr val="bg2">
                  <a:lumMod val="10000"/>
                </a:schemeClr>
              </a:buClr>
            </a:pPr>
            <a:r>
              <a:rPr lang="en-US" dirty="0"/>
              <a:t>Compute price </a:t>
            </a:r>
            <a:r>
              <a:rPr lang="en-US"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scales</a:t>
            </a:r>
            <a:r>
              <a:rPr lang="en-US" dirty="0"/>
              <a:t> with resource level.</a:t>
            </a:r>
          </a:p>
          <a:p>
            <a:pPr marL="0" indent="-542554">
              <a:lnSpc>
                <a:spcPct val="120000"/>
              </a:lnSpc>
              <a:spcBef>
                <a:spcPts val="1200"/>
              </a:spcBef>
              <a:buClr>
                <a:schemeClr val="bg2">
                  <a:lumMod val="10000"/>
                </a:schemeClr>
              </a:buClr>
            </a:pPr>
            <a:r>
              <a:rPr lang="en-US" dirty="0"/>
              <a:t>Functions can run </a:t>
            </a:r>
            <a:r>
              <a:rPr lang="en-US"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between 100 </a:t>
            </a:r>
            <a:r>
              <a:rPr lang="en-US" b="1" dirty="0" err="1">
                <a:solidFill>
                  <a:srgbClr val="0070C0"/>
                </a:solidFill>
                <a:latin typeface="Amazon Ember" panose="020B0603020204020204" pitchFamily="34" charset="0"/>
                <a:ea typeface="Amazon Ember" panose="020B0603020204020204" pitchFamily="34" charset="0"/>
                <a:cs typeface="Amazon Ember" panose="020B0603020204020204" pitchFamily="34" charset="0"/>
              </a:rPr>
              <a:t>ms</a:t>
            </a:r>
            <a:r>
              <a:rPr lang="en-US"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 and 5 minutes </a:t>
            </a:r>
            <a:r>
              <a:rPr lang="en-US" dirty="0"/>
              <a:t>in length.</a:t>
            </a:r>
          </a:p>
          <a:p>
            <a:pPr marL="0" indent="-542554">
              <a:lnSpc>
                <a:spcPct val="120000"/>
              </a:lnSpc>
              <a:spcBef>
                <a:spcPts val="1200"/>
              </a:spcBef>
              <a:buClr>
                <a:schemeClr val="bg2">
                  <a:lumMod val="10000"/>
                </a:schemeClr>
              </a:buClr>
            </a:pPr>
            <a:r>
              <a:rPr lang="en-US"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Free Tier: </a:t>
            </a:r>
            <a:r>
              <a:rPr lang="en-US" dirty="0"/>
              <a:t>1M free requests and 400,000 GB-s/</a:t>
            </a:r>
            <a:r>
              <a:rPr lang="en-US" dirty="0" err="1"/>
              <a:t>mo</a:t>
            </a:r>
            <a:r>
              <a:rPr lang="en-US" dirty="0"/>
              <a:t> of compute time.</a:t>
            </a:r>
          </a:p>
        </p:txBody>
      </p:sp>
      <p:pic>
        <p:nvPicPr>
          <p:cNvPr id="4" name="Picture 3">
            <a:hlinkClick r:id="rId4"/>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53825" y="6196517"/>
            <a:ext cx="1620111" cy="630043"/>
          </a:xfrm>
          <a:prstGeom prst="rect">
            <a:avLst/>
          </a:prstGeom>
        </p:spPr>
      </p:pic>
    </p:spTree>
    <p:custDataLst>
      <p:tags r:id="rId1"/>
    </p:custDataLst>
    <p:extLst>
      <p:ext uri="{BB962C8B-B14F-4D97-AF65-F5344CB8AC3E}">
        <p14:creationId xmlns:p14="http://schemas.microsoft.com/office/powerpoint/2010/main" val="194574456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How to Use AWS Lambda</a:t>
            </a:r>
          </a:p>
        </p:txBody>
      </p:sp>
      <p:sp>
        <p:nvSpPr>
          <p:cNvPr id="3" name="Content Placeholder 2"/>
          <p:cNvSpPr>
            <a:spLocks noGrp="1"/>
          </p:cNvSpPr>
          <p:nvPr>
            <p:ph idx="1"/>
          </p:nvPr>
        </p:nvSpPr>
        <p:spPr>
          <a:xfrm>
            <a:off x="370890" y="1452635"/>
            <a:ext cx="11336427" cy="4913308"/>
          </a:xfrm>
        </p:spPr>
        <p:txBody>
          <a:bodyPr>
            <a:noAutofit/>
          </a:bodyPr>
          <a:lstStyle/>
          <a:p>
            <a:pPr marL="609585" indent="-609585">
              <a:lnSpc>
                <a:spcPct val="100000"/>
              </a:lnSpc>
              <a:spcBef>
                <a:spcPts val="1800"/>
              </a:spcBef>
              <a:buClr>
                <a:srgbClr val="F6911F"/>
              </a:buClr>
              <a:buFont typeface="+mj-lt"/>
              <a:buAutoNum type="arabicPeriod"/>
            </a:pPr>
            <a:r>
              <a:rPr lang="en-US" sz="2200" dirty="0"/>
              <a:t>Upload your code to AWS Lambda (in .zip form). </a:t>
            </a:r>
          </a:p>
          <a:p>
            <a:pPr marL="914400" lvl="3" indent="-457200">
              <a:spcBef>
                <a:spcPts val="1800"/>
              </a:spcBef>
              <a:buClr>
                <a:schemeClr val="bg2">
                  <a:lumMod val="10000"/>
                </a:schemeClr>
              </a:buClr>
              <a:buSzPct val="125000"/>
            </a:pPr>
            <a:r>
              <a:rPr lang="en-US" sz="2000" dirty="0"/>
              <a:t>You can also write your code directly into an editor in the console or import it from an Amazon S3 bucket.</a:t>
            </a:r>
          </a:p>
          <a:p>
            <a:pPr marL="609585" indent="-609585">
              <a:lnSpc>
                <a:spcPct val="100000"/>
              </a:lnSpc>
              <a:spcBef>
                <a:spcPts val="1800"/>
              </a:spcBef>
              <a:buClr>
                <a:srgbClr val="F6911F"/>
              </a:buClr>
              <a:buFont typeface="+mj-lt"/>
              <a:buAutoNum type="arabicPeriod"/>
            </a:pPr>
            <a:r>
              <a:rPr lang="en-US" sz="2200" dirty="0"/>
              <a:t>Scheduled function? Specify how often it will run.</a:t>
            </a:r>
            <a:br>
              <a:rPr lang="en-US" sz="2200" dirty="0"/>
            </a:br>
            <a:r>
              <a:rPr lang="en-US" sz="2200" dirty="0"/>
              <a:t>Event-driven function? Identify the event source.</a:t>
            </a:r>
          </a:p>
          <a:p>
            <a:pPr marL="609585" indent="-609585">
              <a:lnSpc>
                <a:spcPct val="100000"/>
              </a:lnSpc>
              <a:spcBef>
                <a:spcPts val="1800"/>
              </a:spcBef>
              <a:buClr>
                <a:srgbClr val="F6911F"/>
              </a:buClr>
              <a:buFont typeface="+mj-lt"/>
              <a:buAutoNum type="arabicPeriod"/>
            </a:pPr>
            <a:r>
              <a:rPr lang="en-US" sz="2200" dirty="0"/>
              <a:t>Specify its necessary compute resources (128MB - 3GB of memory). </a:t>
            </a:r>
          </a:p>
          <a:p>
            <a:pPr marL="609585" indent="-609585">
              <a:lnSpc>
                <a:spcPct val="100000"/>
              </a:lnSpc>
              <a:spcBef>
                <a:spcPts val="1800"/>
              </a:spcBef>
              <a:buClr>
                <a:srgbClr val="F6911F"/>
              </a:buClr>
              <a:buFont typeface="+mj-lt"/>
              <a:buAutoNum type="arabicPeriod"/>
            </a:pPr>
            <a:r>
              <a:rPr lang="en-US" sz="2200" dirty="0"/>
              <a:t>Specify its timeout period.</a:t>
            </a:r>
          </a:p>
          <a:p>
            <a:pPr marL="609585" indent="-609585">
              <a:lnSpc>
                <a:spcPct val="100000"/>
              </a:lnSpc>
              <a:spcBef>
                <a:spcPts val="1800"/>
              </a:spcBef>
              <a:buClr>
                <a:srgbClr val="F6911F"/>
              </a:buClr>
              <a:buFont typeface="+mj-lt"/>
              <a:buAutoNum type="arabicPeriod"/>
            </a:pPr>
            <a:r>
              <a:rPr lang="en-US" sz="2200" dirty="0"/>
              <a:t>Specify the VPC it needs to access (if applicable). </a:t>
            </a:r>
          </a:p>
          <a:p>
            <a:pPr marL="609585" indent="-609585">
              <a:lnSpc>
                <a:spcPct val="100000"/>
              </a:lnSpc>
              <a:spcBef>
                <a:spcPts val="1800"/>
              </a:spcBef>
              <a:buClr>
                <a:srgbClr val="F6911F"/>
              </a:buClr>
              <a:buFont typeface="+mj-lt"/>
              <a:buAutoNum type="arabicPeriod"/>
            </a:pPr>
            <a:r>
              <a:rPr lang="en-US" sz="2200" dirty="0"/>
              <a:t>Launch the function</a:t>
            </a:r>
            <a:r>
              <a:rPr lang="en-US" dirty="0"/>
              <a:t>. </a:t>
            </a:r>
          </a:p>
          <a:p>
            <a:pPr marL="219456" indent="0" algn="ctr">
              <a:lnSpc>
                <a:spcPct val="100000"/>
              </a:lnSpc>
              <a:buClr>
                <a:schemeClr val="accent1"/>
              </a:buClr>
              <a:buNone/>
            </a:pPr>
            <a:r>
              <a:rPr lang="en-US" sz="2200"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That's it. </a:t>
            </a:r>
            <a:r>
              <a:rPr lang="en-US" sz="2200" dirty="0"/>
              <a:t>From there, AWS deploys and manages it for you.</a:t>
            </a:r>
          </a:p>
        </p:txBody>
      </p:sp>
      <p:sp>
        <p:nvSpPr>
          <p:cNvPr id="6" name="Oval 5"/>
          <p:cNvSpPr>
            <a:spLocks noChangeAspect="1"/>
          </p:cNvSpPr>
          <p:nvPr/>
        </p:nvSpPr>
        <p:spPr>
          <a:xfrm>
            <a:off x="370892" y="1417314"/>
            <a:ext cx="408216" cy="408216"/>
          </a:xfrm>
          <a:prstGeom prst="ellipse">
            <a:avLst/>
          </a:prstGeom>
          <a:solidFill>
            <a:srgbClr val="000000"/>
          </a:solidFill>
          <a:ln w="63500" cap="flat" cmpd="dbl">
            <a:solidFill>
              <a:schemeClr val="bg1"/>
            </a:solidFill>
            <a:round/>
          </a:ln>
          <a:effectLst>
            <a:outerShdw blurRad="50800" dist="38100" dir="2700000" algn="tl" rotWithShape="0">
              <a:prstClr val="black">
                <a:alpha val="40000"/>
              </a:prstClr>
            </a:outerShdw>
          </a:effectLst>
          <a:scene3d>
            <a:camera prst="orthographicFront">
              <a:rot lat="0" lon="0" rev="0"/>
            </a:camera>
            <a:lightRig rig="threePt" dir="t">
              <a:rot lat="0" lon="0" rev="1200000"/>
            </a:lightRig>
          </a:scene3d>
        </p:spPr>
        <p:style>
          <a:lnRef idx="0">
            <a:schemeClr val="accent6"/>
          </a:lnRef>
          <a:fillRef idx="3">
            <a:schemeClr val="accent6"/>
          </a:fillRef>
          <a:effectRef idx="3">
            <a:schemeClr val="accent6"/>
          </a:effectRef>
          <a:fontRef idx="minor">
            <a:schemeClr val="lt1"/>
          </a:fontRef>
        </p:style>
        <p:txBody>
          <a:bodyPr anchor="ctr"/>
          <a:lstStyle/>
          <a:p>
            <a:pPr algn="ctr">
              <a:defRPr/>
            </a:pPr>
            <a:r>
              <a:rPr lang="en-US" sz="2133" b="1">
                <a:solidFill>
                  <a:schemeClr val="bg1">
                    <a:lumMod val="95000"/>
                  </a:schemeClr>
                </a:solidFill>
              </a:rPr>
              <a:t>1</a:t>
            </a:r>
          </a:p>
        </p:txBody>
      </p:sp>
      <p:sp>
        <p:nvSpPr>
          <p:cNvPr id="7" name="Oval 6"/>
          <p:cNvSpPr>
            <a:spLocks noChangeAspect="1"/>
          </p:cNvSpPr>
          <p:nvPr/>
        </p:nvSpPr>
        <p:spPr>
          <a:xfrm>
            <a:off x="370892" y="2749696"/>
            <a:ext cx="408216" cy="408216"/>
          </a:xfrm>
          <a:prstGeom prst="ellipse">
            <a:avLst/>
          </a:prstGeom>
          <a:solidFill>
            <a:srgbClr val="000000"/>
          </a:solidFill>
          <a:ln w="63500" cap="flat" cmpd="dbl">
            <a:solidFill>
              <a:schemeClr val="bg1"/>
            </a:solidFill>
            <a:round/>
          </a:ln>
          <a:effectLst>
            <a:outerShdw blurRad="50800" dist="38100" dir="2700000" algn="tl" rotWithShape="0">
              <a:prstClr val="black">
                <a:alpha val="40000"/>
              </a:prstClr>
            </a:outerShdw>
          </a:effectLst>
          <a:scene3d>
            <a:camera prst="orthographicFront">
              <a:rot lat="0" lon="0" rev="0"/>
            </a:camera>
            <a:lightRig rig="threePt" dir="t">
              <a:rot lat="0" lon="0" rev="1200000"/>
            </a:lightRig>
          </a:scene3d>
        </p:spPr>
        <p:style>
          <a:lnRef idx="0">
            <a:schemeClr val="accent6"/>
          </a:lnRef>
          <a:fillRef idx="3">
            <a:schemeClr val="accent6"/>
          </a:fillRef>
          <a:effectRef idx="3">
            <a:schemeClr val="accent6"/>
          </a:effectRef>
          <a:fontRef idx="minor">
            <a:schemeClr val="lt1"/>
          </a:fontRef>
        </p:style>
        <p:txBody>
          <a:bodyPr anchor="ctr"/>
          <a:lstStyle/>
          <a:p>
            <a:pPr algn="ctr">
              <a:defRPr/>
            </a:pPr>
            <a:r>
              <a:rPr lang="en-US" sz="2133" b="1">
                <a:solidFill>
                  <a:schemeClr val="bg1">
                    <a:lumMod val="95000"/>
                  </a:schemeClr>
                </a:solidFill>
              </a:rPr>
              <a:t>2</a:t>
            </a:r>
          </a:p>
        </p:txBody>
      </p:sp>
      <p:sp>
        <p:nvSpPr>
          <p:cNvPr id="8" name="Oval 7"/>
          <p:cNvSpPr>
            <a:spLocks noChangeAspect="1"/>
          </p:cNvSpPr>
          <p:nvPr/>
        </p:nvSpPr>
        <p:spPr>
          <a:xfrm>
            <a:off x="370890" y="3570348"/>
            <a:ext cx="408216" cy="408216"/>
          </a:xfrm>
          <a:prstGeom prst="ellipse">
            <a:avLst/>
          </a:prstGeom>
          <a:solidFill>
            <a:srgbClr val="000000"/>
          </a:solidFill>
          <a:ln w="63500" cap="flat" cmpd="dbl">
            <a:solidFill>
              <a:schemeClr val="bg1"/>
            </a:solidFill>
            <a:round/>
          </a:ln>
          <a:effectLst>
            <a:outerShdw blurRad="50800" dist="38100" dir="2700000" algn="tl" rotWithShape="0">
              <a:prstClr val="black">
                <a:alpha val="40000"/>
              </a:prstClr>
            </a:outerShdw>
          </a:effectLst>
          <a:scene3d>
            <a:camera prst="orthographicFront">
              <a:rot lat="0" lon="0" rev="0"/>
            </a:camera>
            <a:lightRig rig="threePt" dir="t">
              <a:rot lat="0" lon="0" rev="1200000"/>
            </a:lightRig>
          </a:scene3d>
        </p:spPr>
        <p:style>
          <a:lnRef idx="0">
            <a:schemeClr val="accent6"/>
          </a:lnRef>
          <a:fillRef idx="3">
            <a:schemeClr val="accent6"/>
          </a:fillRef>
          <a:effectRef idx="3">
            <a:schemeClr val="accent6"/>
          </a:effectRef>
          <a:fontRef idx="minor">
            <a:schemeClr val="lt1"/>
          </a:fontRef>
        </p:style>
        <p:txBody>
          <a:bodyPr anchor="ctr"/>
          <a:lstStyle/>
          <a:p>
            <a:pPr algn="ctr">
              <a:defRPr/>
            </a:pPr>
            <a:r>
              <a:rPr lang="en-US" sz="2133" b="1">
                <a:solidFill>
                  <a:schemeClr val="bg1">
                    <a:lumMod val="95000"/>
                  </a:schemeClr>
                </a:solidFill>
              </a:rPr>
              <a:t>3</a:t>
            </a:r>
          </a:p>
        </p:txBody>
      </p:sp>
      <p:sp>
        <p:nvSpPr>
          <p:cNvPr id="9" name="Oval 8"/>
          <p:cNvSpPr>
            <a:spLocks noChangeAspect="1"/>
          </p:cNvSpPr>
          <p:nvPr/>
        </p:nvSpPr>
        <p:spPr>
          <a:xfrm>
            <a:off x="370892" y="4126712"/>
            <a:ext cx="408216" cy="408216"/>
          </a:xfrm>
          <a:prstGeom prst="ellipse">
            <a:avLst/>
          </a:prstGeom>
          <a:solidFill>
            <a:srgbClr val="000000"/>
          </a:solidFill>
          <a:ln w="63500" cap="flat" cmpd="dbl">
            <a:solidFill>
              <a:schemeClr val="bg1"/>
            </a:solidFill>
            <a:round/>
          </a:ln>
          <a:effectLst>
            <a:outerShdw blurRad="50800" dist="38100" dir="2700000" algn="tl" rotWithShape="0">
              <a:prstClr val="black">
                <a:alpha val="40000"/>
              </a:prstClr>
            </a:outerShdw>
          </a:effectLst>
          <a:scene3d>
            <a:camera prst="orthographicFront">
              <a:rot lat="0" lon="0" rev="0"/>
            </a:camera>
            <a:lightRig rig="threePt" dir="t">
              <a:rot lat="0" lon="0" rev="1200000"/>
            </a:lightRig>
          </a:scene3d>
        </p:spPr>
        <p:style>
          <a:lnRef idx="0">
            <a:schemeClr val="accent6"/>
          </a:lnRef>
          <a:fillRef idx="3">
            <a:schemeClr val="accent6"/>
          </a:fillRef>
          <a:effectRef idx="3">
            <a:schemeClr val="accent6"/>
          </a:effectRef>
          <a:fontRef idx="minor">
            <a:schemeClr val="lt1"/>
          </a:fontRef>
        </p:style>
        <p:txBody>
          <a:bodyPr anchor="ctr"/>
          <a:lstStyle/>
          <a:p>
            <a:pPr algn="ctr">
              <a:defRPr/>
            </a:pPr>
            <a:r>
              <a:rPr lang="en-US" sz="2133" b="1">
                <a:solidFill>
                  <a:schemeClr val="bg1">
                    <a:lumMod val="95000"/>
                  </a:schemeClr>
                </a:solidFill>
              </a:rPr>
              <a:t>4</a:t>
            </a:r>
          </a:p>
        </p:txBody>
      </p:sp>
      <p:sp>
        <p:nvSpPr>
          <p:cNvPr id="10" name="Oval 9"/>
          <p:cNvSpPr>
            <a:spLocks noChangeAspect="1"/>
          </p:cNvSpPr>
          <p:nvPr/>
        </p:nvSpPr>
        <p:spPr>
          <a:xfrm>
            <a:off x="370890" y="4683077"/>
            <a:ext cx="408216" cy="408216"/>
          </a:xfrm>
          <a:prstGeom prst="ellipse">
            <a:avLst/>
          </a:prstGeom>
          <a:solidFill>
            <a:srgbClr val="000000"/>
          </a:solidFill>
          <a:ln w="63500" cap="flat" cmpd="dbl">
            <a:solidFill>
              <a:schemeClr val="bg1"/>
            </a:solidFill>
            <a:round/>
          </a:ln>
          <a:effectLst>
            <a:outerShdw blurRad="50800" dist="38100" dir="2700000" algn="tl" rotWithShape="0">
              <a:prstClr val="black">
                <a:alpha val="40000"/>
              </a:prstClr>
            </a:outerShdw>
          </a:effectLst>
          <a:scene3d>
            <a:camera prst="orthographicFront">
              <a:rot lat="0" lon="0" rev="0"/>
            </a:camera>
            <a:lightRig rig="threePt" dir="t">
              <a:rot lat="0" lon="0" rev="1200000"/>
            </a:lightRig>
          </a:scene3d>
        </p:spPr>
        <p:style>
          <a:lnRef idx="0">
            <a:schemeClr val="accent6"/>
          </a:lnRef>
          <a:fillRef idx="3">
            <a:schemeClr val="accent6"/>
          </a:fillRef>
          <a:effectRef idx="3">
            <a:schemeClr val="accent6"/>
          </a:effectRef>
          <a:fontRef idx="minor">
            <a:schemeClr val="lt1"/>
          </a:fontRef>
        </p:style>
        <p:txBody>
          <a:bodyPr anchor="ctr"/>
          <a:lstStyle/>
          <a:p>
            <a:pPr algn="ctr">
              <a:defRPr/>
            </a:pPr>
            <a:r>
              <a:rPr lang="en-US" sz="2133" b="1">
                <a:solidFill>
                  <a:schemeClr val="bg1">
                    <a:lumMod val="95000"/>
                  </a:schemeClr>
                </a:solidFill>
              </a:rPr>
              <a:t>5</a:t>
            </a:r>
          </a:p>
        </p:txBody>
      </p:sp>
      <p:sp>
        <p:nvSpPr>
          <p:cNvPr id="11" name="Oval 10"/>
          <p:cNvSpPr>
            <a:spLocks noChangeAspect="1"/>
          </p:cNvSpPr>
          <p:nvPr/>
        </p:nvSpPr>
        <p:spPr>
          <a:xfrm>
            <a:off x="370892" y="5337940"/>
            <a:ext cx="408216" cy="408216"/>
          </a:xfrm>
          <a:prstGeom prst="ellipse">
            <a:avLst/>
          </a:prstGeom>
          <a:solidFill>
            <a:srgbClr val="000000"/>
          </a:solidFill>
          <a:ln w="63500" cap="flat" cmpd="dbl">
            <a:solidFill>
              <a:schemeClr val="bg1"/>
            </a:solidFill>
            <a:round/>
          </a:ln>
          <a:effectLst>
            <a:outerShdw blurRad="50800" dist="38100" dir="2700000" algn="tl" rotWithShape="0">
              <a:prstClr val="black">
                <a:alpha val="40000"/>
              </a:prstClr>
            </a:outerShdw>
          </a:effectLst>
          <a:scene3d>
            <a:camera prst="orthographicFront">
              <a:rot lat="0" lon="0" rev="0"/>
            </a:camera>
            <a:lightRig rig="threePt" dir="t">
              <a:rot lat="0" lon="0" rev="1200000"/>
            </a:lightRig>
          </a:scene3d>
        </p:spPr>
        <p:style>
          <a:lnRef idx="0">
            <a:schemeClr val="accent6"/>
          </a:lnRef>
          <a:fillRef idx="3">
            <a:schemeClr val="accent6"/>
          </a:fillRef>
          <a:effectRef idx="3">
            <a:schemeClr val="accent6"/>
          </a:effectRef>
          <a:fontRef idx="minor">
            <a:schemeClr val="lt1"/>
          </a:fontRef>
        </p:style>
        <p:txBody>
          <a:bodyPr anchor="ctr"/>
          <a:lstStyle/>
          <a:p>
            <a:pPr algn="ctr">
              <a:defRPr/>
            </a:pPr>
            <a:r>
              <a:rPr lang="en-US" sz="2133" b="1">
                <a:solidFill>
                  <a:schemeClr val="bg1">
                    <a:lumMod val="95000"/>
                  </a:schemeClr>
                </a:solidFill>
              </a:rPr>
              <a:t>6</a:t>
            </a:r>
          </a:p>
        </p:txBody>
      </p:sp>
    </p:spTree>
    <p:custDataLst>
      <p:tags r:id="rId1"/>
    </p:custDataLst>
    <p:extLst>
      <p:ext uri="{BB962C8B-B14F-4D97-AF65-F5344CB8AC3E}">
        <p14:creationId xmlns:p14="http://schemas.microsoft.com/office/powerpoint/2010/main" val="209824999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AWS Lambda as a Web Server </a:t>
            </a:r>
          </a:p>
        </p:txBody>
      </p:sp>
      <p:sp>
        <p:nvSpPr>
          <p:cNvPr id="5" name="TextBox 4"/>
          <p:cNvSpPr txBox="1"/>
          <p:nvPr/>
        </p:nvSpPr>
        <p:spPr>
          <a:xfrm>
            <a:off x="7885990" y="2068157"/>
            <a:ext cx="1131197" cy="365760"/>
          </a:xfrm>
          <a:prstGeom prst="rect">
            <a:avLst/>
          </a:prstGeom>
          <a:noFill/>
        </p:spPr>
        <p:txBody>
          <a:bodyPr wrap="square" lIns="0" tIns="0" rIns="0" bIns="0" rtlCol="0" anchor="t">
            <a:noAutofit/>
          </a:bodyPr>
          <a:lstStyle/>
          <a:p>
            <a:pPr algn="ctr"/>
            <a:r>
              <a:rPr lang="en-US" sz="1333" b="1">
                <a:latin typeface="Amazon Ember" panose="020B0603020204020204" pitchFamily="34" charset="0"/>
                <a:ea typeface="Amazon Ember" panose="020B0603020204020204" pitchFamily="34" charset="0"/>
                <a:cs typeface="Amazon Ember" panose="020B0603020204020204" pitchFamily="34" charset="0"/>
              </a:rPr>
              <a:t>Website (HTML w/JS) hosted in Amazon S3</a:t>
            </a:r>
            <a:endParaRPr lang="en-US" sz="2400" b="1">
              <a:latin typeface="Amazon Ember" panose="020B0603020204020204" pitchFamily="34" charset="0"/>
              <a:ea typeface="Amazon Ember" panose="020B0603020204020204" pitchFamily="34" charset="0"/>
              <a:cs typeface="Amazon Ember" panose="020B0603020204020204" pitchFamily="34" charset="0"/>
            </a:endParaRP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78134" y="2045191"/>
            <a:ext cx="670853" cy="695700"/>
          </a:xfrm>
          <a:prstGeom prst="rect">
            <a:avLst/>
          </a:prstGeom>
        </p:spPr>
      </p:pic>
      <p:sp>
        <p:nvSpPr>
          <p:cNvPr id="8" name="TextBox 7"/>
          <p:cNvSpPr txBox="1"/>
          <p:nvPr/>
        </p:nvSpPr>
        <p:spPr>
          <a:xfrm>
            <a:off x="4122702" y="5359811"/>
            <a:ext cx="1694676" cy="881959"/>
          </a:xfrm>
          <a:prstGeom prst="rect">
            <a:avLst/>
          </a:prstGeom>
          <a:noFill/>
        </p:spPr>
        <p:txBody>
          <a:bodyPr wrap="square" lIns="0" tIns="0" rIns="0" bIns="0" rtlCol="0" anchor="t">
            <a:noAutofit/>
          </a:bodyPr>
          <a:lstStyle/>
          <a:p>
            <a:pPr algn="ctr"/>
            <a:r>
              <a:rPr lang="en-US" sz="1333" b="1">
                <a:latin typeface="Amazon Ember" panose="020B0603020204020204" pitchFamily="34" charset="0"/>
                <a:ea typeface="Amazon Ember" panose="020B0603020204020204" pitchFamily="34" charset="0"/>
                <a:cs typeface="Amazon Ember" panose="020B0603020204020204" pitchFamily="34" charset="0"/>
              </a:rPr>
              <a:t>AWS Lambda writes to DynamoDB; pushes notification to Amazon SNS</a:t>
            </a:r>
          </a:p>
        </p:txBody>
      </p:sp>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12707" y="1960772"/>
            <a:ext cx="726373" cy="871648"/>
          </a:xfrm>
          <a:prstGeom prst="rect">
            <a:avLst/>
          </a:prstGeom>
        </p:spPr>
      </p:pic>
      <p:sp>
        <p:nvSpPr>
          <p:cNvPr id="10" name="TextBox 9"/>
          <p:cNvSpPr txBox="1"/>
          <p:nvPr/>
        </p:nvSpPr>
        <p:spPr>
          <a:xfrm>
            <a:off x="4302749" y="2890256"/>
            <a:ext cx="1339215" cy="811820"/>
          </a:xfrm>
          <a:prstGeom prst="rect">
            <a:avLst/>
          </a:prstGeom>
          <a:noFill/>
        </p:spPr>
        <p:txBody>
          <a:bodyPr wrap="square" lIns="0" tIns="0" rIns="0" bIns="0" rtlCol="0" anchor="t">
            <a:noAutofit/>
          </a:bodyPr>
          <a:lstStyle/>
          <a:p>
            <a:pPr algn="ctr"/>
            <a:r>
              <a:rPr lang="en-US" sz="1333" b="1">
                <a:latin typeface="Amazon Ember" panose="020B0603020204020204" pitchFamily="34" charset="0"/>
                <a:ea typeface="Amazon Ember" panose="020B0603020204020204" pitchFamily="34" charset="0"/>
                <a:cs typeface="Amazon Ember" panose="020B0603020204020204" pitchFamily="34" charset="0"/>
              </a:rPr>
              <a:t>Amazon CloudFront caches the site</a:t>
            </a:r>
            <a:endParaRPr lang="en-US" sz="2400" b="1">
              <a:latin typeface="Amazon Ember" panose="020B0603020204020204" pitchFamily="34" charset="0"/>
              <a:ea typeface="Amazon Ember" panose="020B0603020204020204" pitchFamily="34" charset="0"/>
              <a:cs typeface="Amazon Ember" panose="020B0603020204020204" pitchFamily="34" charset="0"/>
            </a:endParaRPr>
          </a:p>
        </p:txBody>
      </p:sp>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51251" y="3625841"/>
            <a:ext cx="724623" cy="802659"/>
          </a:xfrm>
          <a:prstGeom prst="rect">
            <a:avLst/>
          </a:prstGeom>
        </p:spPr>
      </p:pic>
      <p:sp>
        <p:nvSpPr>
          <p:cNvPr id="12" name="TextBox 11"/>
          <p:cNvSpPr txBox="1"/>
          <p:nvPr/>
        </p:nvSpPr>
        <p:spPr>
          <a:xfrm>
            <a:off x="6917059" y="4492555"/>
            <a:ext cx="1193003" cy="207509"/>
          </a:xfrm>
          <a:prstGeom prst="rect">
            <a:avLst/>
          </a:prstGeom>
          <a:noFill/>
        </p:spPr>
        <p:txBody>
          <a:bodyPr wrap="square" lIns="0" tIns="0" rIns="0" bIns="0" rtlCol="0" anchor="t">
            <a:noAutofit/>
          </a:bodyPr>
          <a:lstStyle/>
          <a:p>
            <a:pPr algn="ctr"/>
            <a:r>
              <a:rPr lang="en-US" sz="1333" b="1">
                <a:latin typeface="Amazon Ember" panose="020B0603020204020204" pitchFamily="34" charset="0"/>
                <a:ea typeface="Amazon Ember" panose="020B0603020204020204" pitchFamily="34" charset="0"/>
                <a:cs typeface="Amazon Ember" panose="020B0603020204020204" pitchFamily="34" charset="0"/>
              </a:rPr>
              <a:t>Amazon</a:t>
            </a:r>
            <a:br>
              <a:rPr lang="en-US" sz="1333" b="1">
                <a:latin typeface="Amazon Ember" panose="020B0603020204020204" pitchFamily="34" charset="0"/>
                <a:ea typeface="Amazon Ember" panose="020B0603020204020204" pitchFamily="34" charset="0"/>
                <a:cs typeface="Amazon Ember" panose="020B0603020204020204" pitchFamily="34" charset="0"/>
              </a:rPr>
            </a:br>
            <a:r>
              <a:rPr lang="en-US" sz="1333" b="1">
                <a:latin typeface="Amazon Ember" panose="020B0603020204020204" pitchFamily="34" charset="0"/>
                <a:ea typeface="Amazon Ember" panose="020B0603020204020204" pitchFamily="34" charset="0"/>
                <a:cs typeface="Amazon Ember" panose="020B0603020204020204" pitchFamily="34" charset="0"/>
              </a:rPr>
              <a:t>DynamoDB</a:t>
            </a:r>
            <a:endParaRPr lang="en-US" sz="2400" b="1">
              <a:latin typeface="Amazon Ember" panose="020B0603020204020204" pitchFamily="34" charset="0"/>
              <a:ea typeface="Amazon Ember" panose="020B0603020204020204" pitchFamily="34" charset="0"/>
              <a:cs typeface="Amazon Ember" panose="020B0603020204020204" pitchFamily="34" charset="0"/>
            </a:endParaRPr>
          </a:p>
        </p:txBody>
      </p:sp>
      <p:pic>
        <p:nvPicPr>
          <p:cNvPr id="13" name="Picture 1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153831" y="5084344"/>
            <a:ext cx="695156" cy="695156"/>
          </a:xfrm>
          <a:prstGeom prst="rect">
            <a:avLst/>
          </a:prstGeom>
        </p:spPr>
      </p:pic>
      <p:sp>
        <p:nvSpPr>
          <p:cNvPr id="14" name="TextBox 13"/>
          <p:cNvSpPr txBox="1"/>
          <p:nvPr/>
        </p:nvSpPr>
        <p:spPr>
          <a:xfrm>
            <a:off x="6895665" y="5853468"/>
            <a:ext cx="1193003" cy="567687"/>
          </a:xfrm>
          <a:prstGeom prst="rect">
            <a:avLst/>
          </a:prstGeom>
          <a:noFill/>
        </p:spPr>
        <p:txBody>
          <a:bodyPr wrap="square" lIns="0" tIns="0" rIns="0" bIns="0" rtlCol="0" anchor="t">
            <a:noAutofit/>
          </a:bodyPr>
          <a:lstStyle/>
          <a:p>
            <a:pPr algn="ctr"/>
            <a:r>
              <a:rPr lang="en-US" sz="1333" b="1">
                <a:latin typeface="Amazon Ember" panose="020B0603020204020204" pitchFamily="34" charset="0"/>
                <a:ea typeface="Amazon Ember" panose="020B0603020204020204" pitchFamily="34" charset="0"/>
                <a:cs typeface="Amazon Ember" panose="020B0603020204020204" pitchFamily="34" charset="0"/>
              </a:rPr>
              <a:t>Amazon</a:t>
            </a:r>
            <a:br>
              <a:rPr lang="en-US" sz="1333" b="1">
                <a:latin typeface="Amazon Ember" panose="020B0603020204020204" pitchFamily="34" charset="0"/>
                <a:ea typeface="Amazon Ember" panose="020B0603020204020204" pitchFamily="34" charset="0"/>
                <a:cs typeface="Amazon Ember" panose="020B0603020204020204" pitchFamily="34" charset="0"/>
              </a:rPr>
            </a:br>
            <a:r>
              <a:rPr lang="en-US" sz="1333" b="1">
                <a:latin typeface="Amazon Ember" panose="020B0603020204020204" pitchFamily="34" charset="0"/>
                <a:ea typeface="Amazon Ember" panose="020B0603020204020204" pitchFamily="34" charset="0"/>
                <a:cs typeface="Amazon Ember" panose="020B0603020204020204" pitchFamily="34" charset="0"/>
              </a:rPr>
              <a:t>SNS</a:t>
            </a:r>
          </a:p>
        </p:txBody>
      </p:sp>
      <p:pic>
        <p:nvPicPr>
          <p:cNvPr id="15" name="Picture 14" descr="Client.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04125" y="3085068"/>
            <a:ext cx="975360" cy="975360"/>
          </a:xfrm>
          <a:prstGeom prst="rect">
            <a:avLst/>
          </a:prstGeom>
        </p:spPr>
      </p:pic>
      <p:sp>
        <p:nvSpPr>
          <p:cNvPr id="16" name="TextBox 15"/>
          <p:cNvSpPr txBox="1"/>
          <p:nvPr/>
        </p:nvSpPr>
        <p:spPr>
          <a:xfrm>
            <a:off x="1380581" y="4174708"/>
            <a:ext cx="1438656" cy="207264"/>
          </a:xfrm>
          <a:prstGeom prst="rect">
            <a:avLst/>
          </a:prstGeom>
          <a:noFill/>
        </p:spPr>
        <p:txBody>
          <a:bodyPr wrap="square" lIns="0" tIns="0" rIns="0" bIns="0" rtlCol="0">
            <a:noAutofit/>
          </a:bodyPr>
          <a:lstStyle/>
          <a:p>
            <a:pPr algn="ctr"/>
            <a:r>
              <a:rPr lang="en-US" sz="1333">
                <a:latin typeface="Amazon Ember" panose="020B0603020204020204" pitchFamily="34" charset="0"/>
                <a:ea typeface="Amazon Ember" panose="020B0603020204020204" pitchFamily="34" charset="0"/>
                <a:cs typeface="Amazon Ember" panose="020B0603020204020204" pitchFamily="34" charset="0"/>
              </a:rPr>
              <a:t>Browser uses JavaScript SDK to talk to AWS Lambda</a:t>
            </a:r>
          </a:p>
        </p:txBody>
      </p:sp>
      <p:sp>
        <p:nvSpPr>
          <p:cNvPr id="19" name="TextBox 18"/>
          <p:cNvSpPr txBox="1"/>
          <p:nvPr/>
        </p:nvSpPr>
        <p:spPr>
          <a:xfrm>
            <a:off x="748999" y="6045708"/>
            <a:ext cx="1097280" cy="426720"/>
          </a:xfrm>
          <a:prstGeom prst="rect">
            <a:avLst/>
          </a:prstGeom>
          <a:noFill/>
        </p:spPr>
        <p:txBody>
          <a:bodyPr wrap="none" lIns="0" tIns="0" rIns="0" bIns="0" rtlCol="0" anchor="t">
            <a:noAutofit/>
          </a:bodyPr>
          <a:lstStyle/>
          <a:p>
            <a:pPr algn="ctr"/>
            <a:r>
              <a:rPr lang="en-US" sz="1400">
                <a:latin typeface="Amazon Ember" panose="020B0603020204020204" pitchFamily="34" charset="0"/>
                <a:ea typeface="Amazon Ember" panose="020B0603020204020204" pitchFamily="34" charset="0"/>
                <a:cs typeface="Amazon Ember" panose="020B0603020204020204" pitchFamily="34" charset="0"/>
              </a:rPr>
              <a:t>JavaScript SDK</a:t>
            </a:r>
            <a:endParaRPr lang="en-US" sz="1467">
              <a:latin typeface="Amazon Ember" panose="020B0603020204020204" pitchFamily="34" charset="0"/>
              <a:ea typeface="Amazon Ember" panose="020B0603020204020204" pitchFamily="34" charset="0"/>
              <a:cs typeface="Amazon Ember" panose="020B0603020204020204" pitchFamily="34" charset="0"/>
            </a:endParaRPr>
          </a:p>
        </p:txBody>
      </p:sp>
      <p:pic>
        <p:nvPicPr>
          <p:cNvPr id="20" name="Picture 1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72243" y="5214670"/>
            <a:ext cx="630911" cy="726504"/>
          </a:xfrm>
          <a:prstGeom prst="rect">
            <a:avLst/>
          </a:prstGeom>
        </p:spPr>
      </p:pic>
      <p:pic>
        <p:nvPicPr>
          <p:cNvPr id="21" name="Picture 20" descr="Users.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357725" y="4943585"/>
            <a:ext cx="975360" cy="975360"/>
          </a:xfrm>
          <a:prstGeom prst="rect">
            <a:avLst/>
          </a:prstGeom>
        </p:spPr>
      </p:pic>
      <p:sp>
        <p:nvSpPr>
          <p:cNvPr id="23" name="Rounded Rectangle 22"/>
          <p:cNvSpPr/>
          <p:nvPr/>
        </p:nvSpPr>
        <p:spPr>
          <a:xfrm>
            <a:off x="2817875" y="1490977"/>
            <a:ext cx="6504860" cy="4871723"/>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40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cxnSp>
        <p:nvCxnSpPr>
          <p:cNvPr id="27" name="Straight Arrow Connector 26"/>
          <p:cNvCxnSpPr>
            <a:stCxn id="15" idx="2"/>
            <a:endCxn id="20" idx="0"/>
          </p:cNvCxnSpPr>
          <p:nvPr/>
        </p:nvCxnSpPr>
        <p:spPr>
          <a:xfrm flipH="1">
            <a:off x="1287699" y="4060428"/>
            <a:ext cx="4107" cy="1154243"/>
          </a:xfrm>
          <a:prstGeom prst="straightConnector1">
            <a:avLst/>
          </a:prstGeom>
          <a:ln w="57150">
            <a:solidFill>
              <a:srgbClr val="4F81BD"/>
            </a:solidFill>
            <a:headEnd type="triangle"/>
            <a:tailEnd type="triangle"/>
          </a:ln>
        </p:spPr>
        <p:style>
          <a:lnRef idx="2">
            <a:schemeClr val="accent2"/>
          </a:lnRef>
          <a:fillRef idx="0">
            <a:schemeClr val="accent2"/>
          </a:fillRef>
          <a:effectRef idx="1">
            <a:schemeClr val="accent2"/>
          </a:effectRef>
          <a:fontRef idx="minor">
            <a:schemeClr val="tx1"/>
          </a:fontRef>
        </p:style>
      </p:cxnSp>
      <p:cxnSp>
        <p:nvCxnSpPr>
          <p:cNvPr id="28" name="Straight Arrow Connector 27"/>
          <p:cNvCxnSpPr/>
          <p:nvPr/>
        </p:nvCxnSpPr>
        <p:spPr>
          <a:xfrm flipV="1">
            <a:off x="1756262" y="2315312"/>
            <a:ext cx="2833221" cy="998455"/>
          </a:xfrm>
          <a:prstGeom prst="straightConnector1">
            <a:avLst/>
          </a:prstGeom>
          <a:ln w="57150">
            <a:solidFill>
              <a:srgbClr val="4F81BD"/>
            </a:solidFill>
            <a:headEnd type="none" w="med" len="med"/>
            <a:tailEnd type="triangle" w="med" len="med"/>
          </a:ln>
        </p:spPr>
        <p:style>
          <a:lnRef idx="2">
            <a:schemeClr val="accent2"/>
          </a:lnRef>
          <a:fillRef idx="0">
            <a:schemeClr val="accent2"/>
          </a:fillRef>
          <a:effectRef idx="1">
            <a:schemeClr val="accent2"/>
          </a:effectRef>
          <a:fontRef idx="minor">
            <a:schemeClr val="tx1"/>
          </a:fontRef>
        </p:style>
      </p:cxnSp>
      <p:cxnSp>
        <p:nvCxnSpPr>
          <p:cNvPr id="34" name="Straight Arrow Connector 33"/>
          <p:cNvCxnSpPr>
            <a:endCxn id="7" idx="1"/>
          </p:cNvCxnSpPr>
          <p:nvPr/>
        </p:nvCxnSpPr>
        <p:spPr>
          <a:xfrm>
            <a:off x="1779486" y="3812008"/>
            <a:ext cx="2833221" cy="1052317"/>
          </a:xfrm>
          <a:prstGeom prst="straightConnector1">
            <a:avLst/>
          </a:prstGeom>
          <a:ln w="57150">
            <a:solidFill>
              <a:srgbClr val="4F81BD"/>
            </a:solidFill>
            <a:headEnd type="none" w="med" len="med"/>
            <a:tailEnd type="triangle" w="med" len="med"/>
          </a:ln>
        </p:spPr>
        <p:style>
          <a:lnRef idx="2">
            <a:schemeClr val="accent2"/>
          </a:lnRef>
          <a:fillRef idx="0">
            <a:schemeClr val="accent2"/>
          </a:fillRef>
          <a:effectRef idx="1">
            <a:schemeClr val="accent2"/>
          </a:effectRef>
          <a:fontRef idx="minor">
            <a:schemeClr val="tx1"/>
          </a:fontRef>
        </p:style>
      </p:cxnSp>
      <p:cxnSp>
        <p:nvCxnSpPr>
          <p:cNvPr id="39" name="Straight Arrow Connector 38"/>
          <p:cNvCxnSpPr>
            <a:endCxn id="11" idx="1"/>
          </p:cNvCxnSpPr>
          <p:nvPr/>
        </p:nvCxnSpPr>
        <p:spPr>
          <a:xfrm flipV="1">
            <a:off x="5329646" y="4027170"/>
            <a:ext cx="1821605" cy="688208"/>
          </a:xfrm>
          <a:prstGeom prst="straightConnector1">
            <a:avLst/>
          </a:prstGeom>
          <a:ln w="57150">
            <a:solidFill>
              <a:srgbClr val="4F81BD"/>
            </a:solidFill>
            <a:headEnd type="none" w="med" len="med"/>
            <a:tailEnd type="triangle" w="med" len="med"/>
          </a:ln>
        </p:spPr>
        <p:style>
          <a:lnRef idx="2">
            <a:schemeClr val="accent2"/>
          </a:lnRef>
          <a:fillRef idx="0">
            <a:schemeClr val="accent2"/>
          </a:fillRef>
          <a:effectRef idx="1">
            <a:schemeClr val="accent2"/>
          </a:effectRef>
          <a:fontRef idx="minor">
            <a:schemeClr val="tx1"/>
          </a:fontRef>
        </p:style>
      </p:cxnSp>
      <p:cxnSp>
        <p:nvCxnSpPr>
          <p:cNvPr id="42" name="Straight Arrow Connector 41"/>
          <p:cNvCxnSpPr>
            <a:endCxn id="13" idx="1"/>
          </p:cNvCxnSpPr>
          <p:nvPr/>
        </p:nvCxnSpPr>
        <p:spPr>
          <a:xfrm>
            <a:off x="5292298" y="5038562"/>
            <a:ext cx="1861533" cy="393360"/>
          </a:xfrm>
          <a:prstGeom prst="straightConnector1">
            <a:avLst/>
          </a:prstGeom>
          <a:ln w="57150">
            <a:solidFill>
              <a:srgbClr val="4F81BD"/>
            </a:solidFill>
            <a:headEnd type="none" w="med" len="med"/>
            <a:tailEnd type="triangle" w="med" len="med"/>
          </a:ln>
        </p:spPr>
        <p:style>
          <a:lnRef idx="2">
            <a:schemeClr val="accent2"/>
          </a:lnRef>
          <a:fillRef idx="0">
            <a:schemeClr val="accent2"/>
          </a:fillRef>
          <a:effectRef idx="1">
            <a:schemeClr val="accent2"/>
          </a:effectRef>
          <a:fontRef idx="minor">
            <a:schemeClr val="tx1"/>
          </a:fontRef>
        </p:style>
      </p:cxnSp>
      <p:cxnSp>
        <p:nvCxnSpPr>
          <p:cNvPr id="48" name="Straight Arrow Connector 47"/>
          <p:cNvCxnSpPr>
            <a:stCxn id="13" idx="3"/>
            <a:endCxn id="21" idx="1"/>
          </p:cNvCxnSpPr>
          <p:nvPr/>
        </p:nvCxnSpPr>
        <p:spPr>
          <a:xfrm flipV="1">
            <a:off x="7848987" y="5431266"/>
            <a:ext cx="2508739" cy="657"/>
          </a:xfrm>
          <a:prstGeom prst="straightConnector1">
            <a:avLst/>
          </a:prstGeom>
          <a:ln w="57150">
            <a:solidFill>
              <a:srgbClr val="4F81BD"/>
            </a:solidFill>
            <a:headEnd type="none" w="med" len="med"/>
            <a:tailEnd type="triangle" w="med" len="med"/>
          </a:ln>
        </p:spPr>
        <p:style>
          <a:lnRef idx="2">
            <a:schemeClr val="accent2"/>
          </a:lnRef>
          <a:fillRef idx="0">
            <a:schemeClr val="accent2"/>
          </a:fillRef>
          <a:effectRef idx="1">
            <a:schemeClr val="accent2"/>
          </a:effectRef>
          <a:fontRef idx="minor">
            <a:schemeClr val="tx1"/>
          </a:fontRef>
        </p:style>
      </p:cxnSp>
      <p:sp>
        <p:nvSpPr>
          <p:cNvPr id="54" name="TextBox 53"/>
          <p:cNvSpPr txBox="1"/>
          <p:nvPr/>
        </p:nvSpPr>
        <p:spPr>
          <a:xfrm>
            <a:off x="1322461" y="2316537"/>
            <a:ext cx="1438656" cy="663603"/>
          </a:xfrm>
          <a:prstGeom prst="rect">
            <a:avLst/>
          </a:prstGeom>
          <a:noFill/>
        </p:spPr>
        <p:txBody>
          <a:bodyPr wrap="square" lIns="0" tIns="0" rIns="0" bIns="0" rtlCol="0">
            <a:noAutofit/>
          </a:bodyPr>
          <a:lstStyle/>
          <a:p>
            <a:pPr algn="ctr"/>
            <a:r>
              <a:rPr lang="en-US" sz="1333">
                <a:latin typeface="Amazon Ember" panose="020B0603020204020204" pitchFamily="34" charset="0"/>
                <a:ea typeface="Amazon Ember" panose="020B0603020204020204" pitchFamily="34" charset="0"/>
                <a:cs typeface="Amazon Ember" panose="020B0603020204020204" pitchFamily="34" charset="0"/>
              </a:rPr>
              <a:t>Browser requests website from CloudFront</a:t>
            </a:r>
          </a:p>
        </p:txBody>
      </p:sp>
      <p:cxnSp>
        <p:nvCxnSpPr>
          <p:cNvPr id="56" name="Straight Arrow Connector 55"/>
          <p:cNvCxnSpPr/>
          <p:nvPr/>
        </p:nvCxnSpPr>
        <p:spPr>
          <a:xfrm flipV="1">
            <a:off x="1726011" y="2576482"/>
            <a:ext cx="2833221" cy="998455"/>
          </a:xfrm>
          <a:prstGeom prst="straightConnector1">
            <a:avLst/>
          </a:prstGeom>
          <a:ln w="57150">
            <a:solidFill>
              <a:srgbClr val="4F81BD"/>
            </a:solidFill>
            <a:headEnd type="triangle" w="med" len="med"/>
            <a:tailEnd type="none" w="med" len="med"/>
          </a:ln>
        </p:spPr>
        <p:style>
          <a:lnRef idx="2">
            <a:schemeClr val="accent2"/>
          </a:lnRef>
          <a:fillRef idx="0">
            <a:schemeClr val="accent2"/>
          </a:fillRef>
          <a:effectRef idx="1">
            <a:schemeClr val="accent2"/>
          </a:effectRef>
          <a:fontRef idx="minor">
            <a:schemeClr val="tx1"/>
          </a:fontRef>
        </p:style>
      </p:cxnSp>
      <p:cxnSp>
        <p:nvCxnSpPr>
          <p:cNvPr id="57" name="Straight Arrow Connector 56"/>
          <p:cNvCxnSpPr/>
          <p:nvPr/>
        </p:nvCxnSpPr>
        <p:spPr>
          <a:xfrm flipV="1">
            <a:off x="5339080" y="2311757"/>
            <a:ext cx="1839053" cy="3555"/>
          </a:xfrm>
          <a:prstGeom prst="straightConnector1">
            <a:avLst/>
          </a:prstGeom>
          <a:ln w="57150">
            <a:solidFill>
              <a:srgbClr val="4F81BD"/>
            </a:solidFill>
            <a:headEnd type="none" w="med" len="med"/>
            <a:tailEnd type="triangle" w="med" len="med"/>
          </a:ln>
        </p:spPr>
        <p:style>
          <a:lnRef idx="2">
            <a:schemeClr val="accent2"/>
          </a:lnRef>
          <a:fillRef idx="0">
            <a:schemeClr val="accent2"/>
          </a:fillRef>
          <a:effectRef idx="1">
            <a:schemeClr val="accent2"/>
          </a:effectRef>
          <a:fontRef idx="minor">
            <a:schemeClr val="tx1"/>
          </a:fontRef>
        </p:style>
      </p:cxnSp>
      <p:cxnSp>
        <p:nvCxnSpPr>
          <p:cNvPr id="60" name="Straight Arrow Connector 59"/>
          <p:cNvCxnSpPr/>
          <p:nvPr/>
        </p:nvCxnSpPr>
        <p:spPr>
          <a:xfrm flipV="1">
            <a:off x="5329645" y="2512850"/>
            <a:ext cx="1848488" cy="11343"/>
          </a:xfrm>
          <a:prstGeom prst="straightConnector1">
            <a:avLst/>
          </a:prstGeom>
          <a:ln w="57150">
            <a:solidFill>
              <a:srgbClr val="4F81BD"/>
            </a:solidFill>
            <a:headEnd type="triangle" w="med" len="med"/>
            <a:tailEnd type="none" w="med" len="med"/>
          </a:ln>
        </p:spPr>
        <p:style>
          <a:lnRef idx="2">
            <a:schemeClr val="accent2"/>
          </a:lnRef>
          <a:fillRef idx="0">
            <a:schemeClr val="accent2"/>
          </a:fillRef>
          <a:effectRef idx="1">
            <a:schemeClr val="accent2"/>
          </a:effectRef>
          <a:fontRef idx="minor">
            <a:schemeClr val="tx1"/>
          </a:fontRef>
        </p:style>
      </p:cxnSp>
      <p:sp>
        <p:nvSpPr>
          <p:cNvPr id="65" name="TextBox 64"/>
          <p:cNvSpPr txBox="1"/>
          <p:nvPr/>
        </p:nvSpPr>
        <p:spPr>
          <a:xfrm>
            <a:off x="9964677" y="4310177"/>
            <a:ext cx="1705163" cy="947077"/>
          </a:xfrm>
          <a:prstGeom prst="rect">
            <a:avLst/>
          </a:prstGeom>
          <a:noFill/>
        </p:spPr>
        <p:txBody>
          <a:bodyPr wrap="square" lIns="0" tIns="0" rIns="0" bIns="0" rtlCol="0" anchor="t">
            <a:noAutofit/>
          </a:bodyPr>
          <a:lstStyle/>
          <a:p>
            <a:pPr algn="ctr"/>
            <a:r>
              <a:rPr lang="en-US" sz="1333" b="1">
                <a:latin typeface="Amazon Ember" panose="020B0603020204020204" pitchFamily="34" charset="0"/>
                <a:ea typeface="Amazon Ember" panose="020B0603020204020204" pitchFamily="34" charset="0"/>
                <a:cs typeface="Amazon Ember" panose="020B0603020204020204" pitchFamily="34" charset="0"/>
              </a:rPr>
              <a:t>Amazon SNS pushes notification to all subscribed users</a:t>
            </a:r>
          </a:p>
        </p:txBody>
      </p:sp>
      <p:sp>
        <p:nvSpPr>
          <p:cNvPr id="66" name="TextBox 65"/>
          <p:cNvSpPr txBox="1"/>
          <p:nvPr/>
        </p:nvSpPr>
        <p:spPr>
          <a:xfrm>
            <a:off x="5361979" y="1607380"/>
            <a:ext cx="1789272" cy="663603"/>
          </a:xfrm>
          <a:prstGeom prst="rect">
            <a:avLst/>
          </a:prstGeom>
          <a:noFill/>
        </p:spPr>
        <p:txBody>
          <a:bodyPr wrap="square" lIns="0" tIns="0" rIns="0" bIns="0" rtlCol="0">
            <a:noAutofit/>
          </a:bodyPr>
          <a:lstStyle/>
          <a:p>
            <a:pPr algn="ctr"/>
            <a:r>
              <a:rPr lang="en-US" sz="1333">
                <a:latin typeface="Amazon Ember" panose="020B0603020204020204" pitchFamily="34" charset="0"/>
                <a:ea typeface="Amazon Ember" panose="020B0603020204020204" pitchFamily="34" charset="0"/>
                <a:cs typeface="Amazon Ember" panose="020B0603020204020204" pitchFamily="34" charset="0"/>
              </a:rPr>
              <a:t>CloudFront retrieves the site from Amazon S3 if necessary</a:t>
            </a:r>
          </a:p>
        </p:txBody>
      </p:sp>
      <p:pic>
        <p:nvPicPr>
          <p:cNvPr id="7" name="Picture 6"/>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612707" y="4428500"/>
            <a:ext cx="726375" cy="871651"/>
          </a:xfrm>
          <a:prstGeom prst="rect">
            <a:avLst/>
          </a:prstGeom>
        </p:spPr>
      </p:pic>
      <p:pic>
        <p:nvPicPr>
          <p:cNvPr id="32" name="Picture 31"/>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172872" y="1268359"/>
            <a:ext cx="548640" cy="548640"/>
          </a:xfrm>
          <a:prstGeom prst="rect">
            <a:avLst/>
          </a:prstGeom>
        </p:spPr>
      </p:pic>
    </p:spTree>
    <p:custDataLst>
      <p:tags r:id="rId1"/>
    </p:custDataLst>
    <p:extLst>
      <p:ext uri="{BB962C8B-B14F-4D97-AF65-F5344CB8AC3E}">
        <p14:creationId xmlns:p14="http://schemas.microsoft.com/office/powerpoint/2010/main" val="10873579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8540" y="263527"/>
            <a:ext cx="10678504" cy="779463"/>
          </a:xfrm>
        </p:spPr>
        <p:txBody>
          <a:bodyPr>
            <a:normAutofit/>
          </a:bodyPr>
          <a:lstStyle/>
          <a:p>
            <a:r>
              <a:rPr lang="en-US" dirty="0"/>
              <a:t>Typical Data Processing Solution</a:t>
            </a:r>
          </a:p>
        </p:txBody>
      </p:sp>
      <p:pic>
        <p:nvPicPr>
          <p:cNvPr id="4" name="Picture 3" descr="Generic-Databas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8814" y="3236072"/>
            <a:ext cx="1664360" cy="1664360"/>
          </a:xfrm>
          <a:prstGeom prst="rect">
            <a:avLst/>
          </a:prstGeom>
          <a:effectLst>
            <a:outerShdw blurRad="50800" dist="38100" dir="2700000" algn="tl" rotWithShape="0">
              <a:prstClr val="black">
                <a:alpha val="40000"/>
              </a:prstClr>
            </a:outerShdw>
          </a:effectLst>
        </p:spPr>
      </p:pic>
      <p:pic>
        <p:nvPicPr>
          <p:cNvPr id="8" name="Picture 7" descr="Traditional-Servers.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10147" y="3420246"/>
            <a:ext cx="975360" cy="975360"/>
          </a:xfrm>
          <a:prstGeom prst="rect">
            <a:avLst/>
          </a:prstGeom>
          <a:effectLst>
            <a:outerShdw blurRad="50800" dist="38100" dir="2700000" algn="tl" rotWithShape="0">
              <a:prstClr val="black">
                <a:alpha val="40000"/>
              </a:prstClr>
            </a:outerShdw>
          </a:effectLst>
        </p:spPr>
      </p:pic>
      <p:sp>
        <p:nvSpPr>
          <p:cNvPr id="9" name="TextBox 8"/>
          <p:cNvSpPr txBox="1"/>
          <p:nvPr/>
        </p:nvSpPr>
        <p:spPr>
          <a:xfrm>
            <a:off x="2298557" y="4900432"/>
            <a:ext cx="1903797" cy="489915"/>
          </a:xfrm>
          <a:prstGeom prst="rect">
            <a:avLst/>
          </a:prstGeom>
          <a:noFill/>
        </p:spPr>
        <p:txBody>
          <a:bodyPr wrap="square" lIns="0" tIns="0" rIns="0" bIns="0" rtlCol="0">
            <a:noAutofit/>
          </a:bodyPr>
          <a:lstStyle/>
          <a:p>
            <a:r>
              <a:rPr lang="en-US" sz="1600" b="1">
                <a:latin typeface="Amazon Ember" panose="020B0603020204020204" pitchFamily="34" charset="0"/>
                <a:ea typeface="Amazon Ember" panose="020B0603020204020204" pitchFamily="34" charset="0"/>
                <a:cs typeface="Amazon Ember" panose="020B0603020204020204" pitchFamily="34" charset="0"/>
              </a:rPr>
              <a:t>Servers polling for changes to data</a:t>
            </a:r>
          </a:p>
        </p:txBody>
      </p:sp>
      <p:pic>
        <p:nvPicPr>
          <p:cNvPr id="10" name="Picture 9" descr="Traditional-Servers.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13347" y="3623446"/>
            <a:ext cx="975360" cy="975360"/>
          </a:xfrm>
          <a:prstGeom prst="rect">
            <a:avLst/>
          </a:prstGeom>
          <a:effectLst>
            <a:outerShdw blurRad="50800" dist="38100" dir="2700000" algn="tl" rotWithShape="0">
              <a:prstClr val="black">
                <a:alpha val="40000"/>
              </a:prstClr>
            </a:outerShdw>
          </a:effectLst>
        </p:spPr>
      </p:pic>
      <p:pic>
        <p:nvPicPr>
          <p:cNvPr id="11" name="Picture 10" descr="Traditional-Servers.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16547" y="3826646"/>
            <a:ext cx="975360" cy="975360"/>
          </a:xfrm>
          <a:prstGeom prst="rect">
            <a:avLst/>
          </a:prstGeom>
          <a:effectLst>
            <a:outerShdw blurRad="50800" dist="38100" dir="2700000" algn="tl" rotWithShape="0">
              <a:prstClr val="black">
                <a:alpha val="40000"/>
              </a:prstClr>
            </a:outerShdw>
          </a:effectLst>
        </p:spPr>
      </p:pic>
      <p:pic>
        <p:nvPicPr>
          <p:cNvPr id="12" name="Pictur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612266" y="3745523"/>
            <a:ext cx="1081619" cy="721080"/>
          </a:xfrm>
          <a:prstGeom prst="rect">
            <a:avLst/>
          </a:prstGeom>
        </p:spPr>
      </p:pic>
      <p:pic>
        <p:nvPicPr>
          <p:cNvPr id="15" name="Picture 14" descr="Traditional-Servers.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23410" y="4594066"/>
            <a:ext cx="975360" cy="975360"/>
          </a:xfrm>
          <a:prstGeom prst="rect">
            <a:avLst/>
          </a:prstGeom>
          <a:effectLst>
            <a:outerShdw blurRad="50800" dist="38100" dir="2700000" algn="tl" rotWithShape="0">
              <a:prstClr val="black">
                <a:alpha val="40000"/>
              </a:prstClr>
            </a:outerShdw>
          </a:effectLst>
        </p:spPr>
      </p:pic>
      <p:pic>
        <p:nvPicPr>
          <p:cNvPr id="17" name="Picture 16" descr="Traditional-Servers.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526610" y="4797266"/>
            <a:ext cx="975360" cy="975360"/>
          </a:xfrm>
          <a:prstGeom prst="rect">
            <a:avLst/>
          </a:prstGeom>
          <a:effectLst>
            <a:outerShdw blurRad="50800" dist="38100" dir="2700000" algn="tl" rotWithShape="0">
              <a:prstClr val="black">
                <a:alpha val="40000"/>
              </a:prstClr>
            </a:outerShdw>
          </a:effectLst>
        </p:spPr>
      </p:pic>
      <p:pic>
        <p:nvPicPr>
          <p:cNvPr id="18" name="Picture 17" descr="Traditional-Servers.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29810" y="5000466"/>
            <a:ext cx="975360" cy="975360"/>
          </a:xfrm>
          <a:prstGeom prst="rect">
            <a:avLst/>
          </a:prstGeom>
          <a:effectLst>
            <a:outerShdw blurRad="50800" dist="38100" dir="2700000" algn="tl" rotWithShape="0">
              <a:prstClr val="black">
                <a:alpha val="40000"/>
              </a:prstClr>
            </a:outerShdw>
          </a:effectLst>
        </p:spPr>
      </p:pic>
      <p:pic>
        <p:nvPicPr>
          <p:cNvPr id="19" name="Picture 18" descr="Traditional-Servers.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86767" y="1221864"/>
            <a:ext cx="975360" cy="975360"/>
          </a:xfrm>
          <a:prstGeom prst="rect">
            <a:avLst/>
          </a:prstGeom>
          <a:effectLst>
            <a:outerShdw blurRad="50800" dist="38100" dir="2700000" algn="tl" rotWithShape="0">
              <a:prstClr val="black">
                <a:alpha val="40000"/>
              </a:prstClr>
            </a:outerShdw>
          </a:effectLst>
        </p:spPr>
      </p:pic>
      <p:pic>
        <p:nvPicPr>
          <p:cNvPr id="21" name="Picture 20" descr="Traditional-Servers.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89967" y="1425064"/>
            <a:ext cx="975360" cy="975360"/>
          </a:xfrm>
          <a:prstGeom prst="rect">
            <a:avLst/>
          </a:prstGeom>
          <a:effectLst>
            <a:outerShdw blurRad="50800" dist="38100" dir="2700000" algn="tl" rotWithShape="0">
              <a:prstClr val="black">
                <a:alpha val="40000"/>
              </a:prstClr>
            </a:outerShdw>
          </a:effectLst>
        </p:spPr>
      </p:pic>
      <p:pic>
        <p:nvPicPr>
          <p:cNvPr id="22" name="Picture 21" descr="Traditional-Servers.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493167" y="1628264"/>
            <a:ext cx="975360" cy="975360"/>
          </a:xfrm>
          <a:prstGeom prst="rect">
            <a:avLst/>
          </a:prstGeom>
          <a:effectLst>
            <a:outerShdw blurRad="50800" dist="38100" dir="2700000" algn="tl" rotWithShape="0">
              <a:prstClr val="black">
                <a:alpha val="40000"/>
              </a:prstClr>
            </a:outerShdw>
          </a:effectLst>
        </p:spPr>
      </p:pic>
      <p:pic>
        <p:nvPicPr>
          <p:cNvPr id="23" name="Picture 22" descr="Traditional-Servers.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34583" y="4594066"/>
            <a:ext cx="975360" cy="975360"/>
          </a:xfrm>
          <a:prstGeom prst="rect">
            <a:avLst/>
          </a:prstGeom>
          <a:effectLst>
            <a:outerShdw blurRad="50800" dist="38100" dir="2700000" algn="tl" rotWithShape="0">
              <a:prstClr val="black">
                <a:alpha val="40000"/>
              </a:prstClr>
            </a:outerShdw>
          </a:effectLst>
        </p:spPr>
      </p:pic>
      <p:pic>
        <p:nvPicPr>
          <p:cNvPr id="25" name="Picture 24" descr="Traditional-Servers.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37783" y="4797266"/>
            <a:ext cx="975360" cy="975360"/>
          </a:xfrm>
          <a:prstGeom prst="rect">
            <a:avLst/>
          </a:prstGeom>
          <a:effectLst>
            <a:outerShdw blurRad="50800" dist="38100" dir="2700000" algn="tl" rotWithShape="0">
              <a:prstClr val="black">
                <a:alpha val="40000"/>
              </a:prstClr>
            </a:outerShdw>
          </a:effectLst>
        </p:spPr>
      </p:pic>
      <p:pic>
        <p:nvPicPr>
          <p:cNvPr id="26" name="Picture 25" descr="Traditional-Servers.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40983" y="5000466"/>
            <a:ext cx="975360" cy="975360"/>
          </a:xfrm>
          <a:prstGeom prst="rect">
            <a:avLst/>
          </a:prstGeom>
          <a:effectLst>
            <a:outerShdw blurRad="50800" dist="38100" dir="2700000" algn="tl" rotWithShape="0">
              <a:prstClr val="black">
                <a:alpha val="40000"/>
              </a:prstClr>
            </a:outerShdw>
          </a:effectLst>
        </p:spPr>
      </p:pic>
      <p:sp>
        <p:nvSpPr>
          <p:cNvPr id="31" name="Left Arrow 30"/>
          <p:cNvSpPr/>
          <p:nvPr/>
        </p:nvSpPr>
        <p:spPr>
          <a:xfrm>
            <a:off x="2101905" y="3682172"/>
            <a:ext cx="870445" cy="772160"/>
          </a:xfrm>
          <a:prstGeom prst="leftArrow">
            <a:avLst/>
          </a:prstGeom>
          <a:solidFill>
            <a:schemeClr val="bg1">
              <a:lumMod val="50000"/>
            </a:schemeClr>
          </a:solidFill>
        </p:spPr>
        <p:style>
          <a:lnRef idx="1">
            <a:schemeClr val="dk1"/>
          </a:lnRef>
          <a:fillRef idx="3">
            <a:schemeClr val="dk1"/>
          </a:fillRef>
          <a:effectRef idx="2">
            <a:schemeClr val="dk1"/>
          </a:effectRef>
          <a:fontRef idx="minor">
            <a:schemeClr val="lt1"/>
          </a:fontRef>
        </p:style>
        <p:txBody>
          <a:bodyPr rtlCol="0" anchor="ctr"/>
          <a:lstStyle/>
          <a:p>
            <a:pPr algn="ctr"/>
            <a:endParaRPr lang="en-US" sz="2400">
              <a:latin typeface="Amazon Ember" panose="020B0603020204020204" pitchFamily="34" charset="0"/>
              <a:ea typeface="Amazon Ember" panose="020B0603020204020204" pitchFamily="34" charset="0"/>
              <a:cs typeface="Amazon Ember" panose="020B0603020204020204" pitchFamily="34" charset="0"/>
            </a:endParaRPr>
          </a:p>
        </p:txBody>
      </p:sp>
      <p:sp>
        <p:nvSpPr>
          <p:cNvPr id="32" name="Right Arrow 31"/>
          <p:cNvSpPr/>
          <p:nvPr/>
        </p:nvSpPr>
        <p:spPr>
          <a:xfrm>
            <a:off x="4491907" y="3674246"/>
            <a:ext cx="897112" cy="772160"/>
          </a:xfrm>
          <a:prstGeom prst="rightArrow">
            <a:avLst/>
          </a:prstGeom>
          <a:solidFill>
            <a:schemeClr val="bg1">
              <a:lumMod val="50000"/>
            </a:schemeClr>
          </a:solidFill>
        </p:spPr>
        <p:style>
          <a:lnRef idx="1">
            <a:schemeClr val="dk1"/>
          </a:lnRef>
          <a:fillRef idx="3">
            <a:schemeClr val="dk1"/>
          </a:fillRef>
          <a:effectRef idx="2">
            <a:schemeClr val="dk1"/>
          </a:effectRef>
          <a:fontRef idx="minor">
            <a:schemeClr val="lt1"/>
          </a:fontRef>
        </p:style>
        <p:txBody>
          <a:bodyPr rtlCol="0" anchor="ctr"/>
          <a:lstStyle/>
          <a:p>
            <a:pPr algn="ctr"/>
            <a:endParaRPr lang="en-US" sz="2400">
              <a:latin typeface="Amazon Ember" panose="020B0603020204020204" pitchFamily="34" charset="0"/>
              <a:ea typeface="Amazon Ember" panose="020B0603020204020204" pitchFamily="34" charset="0"/>
              <a:cs typeface="Amazon Ember" panose="020B0603020204020204" pitchFamily="34" charset="0"/>
            </a:endParaRPr>
          </a:p>
        </p:txBody>
      </p:sp>
      <p:sp>
        <p:nvSpPr>
          <p:cNvPr id="35" name="TextBox 34"/>
          <p:cNvSpPr txBox="1"/>
          <p:nvPr/>
        </p:nvSpPr>
        <p:spPr>
          <a:xfrm>
            <a:off x="521666" y="4900432"/>
            <a:ext cx="1438656" cy="489915"/>
          </a:xfrm>
          <a:prstGeom prst="rect">
            <a:avLst/>
          </a:prstGeom>
          <a:noFill/>
        </p:spPr>
        <p:txBody>
          <a:bodyPr wrap="square" lIns="0" tIns="0" rIns="0" bIns="0" rtlCol="0">
            <a:noAutofit/>
          </a:bodyPr>
          <a:lstStyle/>
          <a:p>
            <a:pPr algn="ctr"/>
            <a:r>
              <a:rPr lang="en-US" sz="1600" b="1">
                <a:latin typeface="Amazon Ember" panose="020B0603020204020204" pitchFamily="34" charset="0"/>
                <a:ea typeface="Amazon Ember" panose="020B0603020204020204" pitchFamily="34" charset="0"/>
                <a:cs typeface="Amazon Ember" panose="020B0603020204020204" pitchFamily="34" charset="0"/>
              </a:rPr>
              <a:t>Data source</a:t>
            </a:r>
          </a:p>
        </p:txBody>
      </p:sp>
      <p:sp>
        <p:nvSpPr>
          <p:cNvPr id="36" name="TextBox 35"/>
          <p:cNvSpPr txBox="1"/>
          <p:nvPr/>
        </p:nvSpPr>
        <p:spPr>
          <a:xfrm>
            <a:off x="4820614" y="4900432"/>
            <a:ext cx="1545320" cy="489915"/>
          </a:xfrm>
          <a:prstGeom prst="rect">
            <a:avLst/>
          </a:prstGeom>
          <a:noFill/>
        </p:spPr>
        <p:txBody>
          <a:bodyPr wrap="square" lIns="0" tIns="0" rIns="0" bIns="0" rtlCol="0">
            <a:noAutofit/>
          </a:bodyPr>
          <a:lstStyle/>
          <a:p>
            <a:r>
              <a:rPr lang="en-US" sz="1600" b="1">
                <a:latin typeface="Amazon Ember" panose="020B0603020204020204" pitchFamily="34" charset="0"/>
                <a:ea typeface="Amazon Ember" panose="020B0603020204020204" pitchFamily="34" charset="0"/>
                <a:cs typeface="Amazon Ember" panose="020B0603020204020204" pitchFamily="34" charset="0"/>
              </a:rPr>
              <a:t>Servers push jobs to queue</a:t>
            </a:r>
          </a:p>
        </p:txBody>
      </p:sp>
      <p:sp>
        <p:nvSpPr>
          <p:cNvPr id="38" name="TextBox 37"/>
          <p:cNvSpPr txBox="1">
            <a:spLocks noChangeArrowheads="1"/>
          </p:cNvSpPr>
          <p:nvPr/>
        </p:nvSpPr>
        <p:spPr bwMode="auto">
          <a:xfrm>
            <a:off x="8628550" y="2532193"/>
            <a:ext cx="2561784" cy="461665"/>
          </a:xfrm>
          <a:prstGeom prst="rect">
            <a:avLst/>
          </a:prstGeom>
          <a:noFill/>
          <a:ln w="9525">
            <a:noFill/>
            <a:miter lim="800000"/>
            <a:headEnd/>
            <a:tailEnd/>
          </a:ln>
        </p:spPr>
        <p:txBody>
          <a:bodyPr wrap="square">
            <a:spAutoFit/>
          </a:bodyPr>
          <a:lstStyle/>
          <a:p>
            <a:pPr algn="ctr"/>
            <a:r>
              <a:rPr lang="en-US" sz="1200" b="1">
                <a:latin typeface="Amazon Ember" panose="020B0603020204020204" pitchFamily="34" charset="0"/>
                <a:ea typeface="Amazon Ember" panose="020B0603020204020204" pitchFamily="34" charset="0"/>
                <a:cs typeface="Amazon Ember" panose="020B0603020204020204" pitchFamily="34" charset="0"/>
              </a:rPr>
              <a:t>Backup/</a:t>
            </a:r>
            <a:br>
              <a:rPr lang="en-US" sz="1200" b="1">
                <a:latin typeface="Amazon Ember" panose="020B0603020204020204" pitchFamily="34" charset="0"/>
                <a:ea typeface="Amazon Ember" panose="020B0603020204020204" pitchFamily="34" charset="0"/>
                <a:cs typeface="Amazon Ember" panose="020B0603020204020204" pitchFamily="34" charset="0"/>
              </a:rPr>
            </a:br>
            <a:r>
              <a:rPr lang="en-US" sz="1200" b="1">
                <a:latin typeface="Amazon Ember" panose="020B0603020204020204" pitchFamily="34" charset="0"/>
                <a:ea typeface="Amazon Ember" panose="020B0603020204020204" pitchFamily="34" charset="0"/>
                <a:cs typeface="Amazon Ember" panose="020B0603020204020204" pitchFamily="34" charset="0"/>
              </a:rPr>
              <a:t>failover site</a:t>
            </a:r>
          </a:p>
        </p:txBody>
      </p:sp>
      <p:sp>
        <p:nvSpPr>
          <p:cNvPr id="46" name="Left Arrow 45"/>
          <p:cNvSpPr/>
          <p:nvPr/>
        </p:nvSpPr>
        <p:spPr>
          <a:xfrm rot="1497498">
            <a:off x="6787983" y="4299878"/>
            <a:ext cx="2331557" cy="772160"/>
          </a:xfrm>
          <a:prstGeom prst="leftArrow">
            <a:avLst/>
          </a:prstGeom>
          <a:solidFill>
            <a:schemeClr val="bg1">
              <a:lumMod val="50000"/>
            </a:schemeClr>
          </a:solidFill>
        </p:spPr>
        <p:style>
          <a:lnRef idx="1">
            <a:schemeClr val="dk1"/>
          </a:lnRef>
          <a:fillRef idx="3">
            <a:schemeClr val="dk1"/>
          </a:fillRef>
          <a:effectRef idx="2">
            <a:schemeClr val="dk1"/>
          </a:effectRef>
          <a:fontRef idx="minor">
            <a:schemeClr val="lt1"/>
          </a:fontRef>
        </p:style>
        <p:txBody>
          <a:bodyPr rtlCol="0" anchor="ctr"/>
          <a:lstStyle/>
          <a:p>
            <a:pPr algn="ctr"/>
            <a:endParaRPr lang="en-US" sz="2400">
              <a:latin typeface="Amazon Ember" panose="020B0603020204020204" pitchFamily="34" charset="0"/>
              <a:ea typeface="Amazon Ember" panose="020B0603020204020204" pitchFamily="34" charset="0"/>
              <a:cs typeface="Amazon Ember" panose="020B0603020204020204" pitchFamily="34" charset="0"/>
            </a:endParaRPr>
          </a:p>
        </p:txBody>
      </p:sp>
      <p:sp>
        <p:nvSpPr>
          <p:cNvPr id="47" name="Left Arrow 46"/>
          <p:cNvSpPr/>
          <p:nvPr/>
        </p:nvSpPr>
        <p:spPr>
          <a:xfrm rot="8913482">
            <a:off x="6768834" y="2492163"/>
            <a:ext cx="2341856" cy="772160"/>
          </a:xfrm>
          <a:prstGeom prst="lef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2400">
              <a:latin typeface="Amazon Ember" panose="020B0603020204020204" pitchFamily="34" charset="0"/>
              <a:ea typeface="Amazon Ember" panose="020B0603020204020204" pitchFamily="34" charset="0"/>
              <a:cs typeface="Amazon Ember" panose="020B0603020204020204" pitchFamily="34" charset="0"/>
            </a:endParaRPr>
          </a:p>
        </p:txBody>
      </p:sp>
      <p:sp>
        <p:nvSpPr>
          <p:cNvPr id="48" name="TextBox 47"/>
          <p:cNvSpPr txBox="1"/>
          <p:nvPr/>
        </p:nvSpPr>
        <p:spPr>
          <a:xfrm>
            <a:off x="7136844" y="5975826"/>
            <a:ext cx="2640803" cy="769163"/>
          </a:xfrm>
          <a:prstGeom prst="rect">
            <a:avLst/>
          </a:prstGeom>
          <a:noFill/>
        </p:spPr>
        <p:txBody>
          <a:bodyPr wrap="square" lIns="0" tIns="0" rIns="0" bIns="0" rtlCol="0">
            <a:noAutofit/>
          </a:bodyPr>
          <a:lstStyle/>
          <a:p>
            <a:r>
              <a:rPr lang="en-US" sz="1333" b="1">
                <a:latin typeface="Amazon Ember" panose="020B0603020204020204" pitchFamily="34" charset="0"/>
                <a:ea typeface="Amazon Ember" panose="020B0603020204020204" pitchFamily="34" charset="0"/>
                <a:cs typeface="Amazon Ember" panose="020B0603020204020204" pitchFamily="34" charset="0"/>
              </a:rPr>
              <a:t>Servers polling for work, starting jobs; additional servers performing load balancing</a:t>
            </a:r>
          </a:p>
        </p:txBody>
      </p:sp>
    </p:spTree>
    <p:custDataLst>
      <p:tags r:id="rId1"/>
    </p:custDataLst>
    <p:extLst>
      <p:ext uri="{BB962C8B-B14F-4D97-AF65-F5344CB8AC3E}">
        <p14:creationId xmlns:p14="http://schemas.microsoft.com/office/powerpoint/2010/main" val="21008090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Data Processing with AWS Lambda</a:t>
            </a:r>
          </a:p>
        </p:txBody>
      </p:sp>
      <p:sp>
        <p:nvSpPr>
          <p:cNvPr id="3" name="Content Placeholder 2"/>
          <p:cNvSpPr>
            <a:spLocks noGrp="1"/>
          </p:cNvSpPr>
          <p:nvPr>
            <p:ph idx="1"/>
          </p:nvPr>
        </p:nvSpPr>
        <p:spPr>
          <a:xfrm>
            <a:off x="2378182" y="4521293"/>
            <a:ext cx="3170212" cy="1865660"/>
          </a:xfrm>
        </p:spPr>
        <p:txBody>
          <a:bodyPr>
            <a:normAutofit fontScale="85000" lnSpcReduction="10000"/>
          </a:bodyPr>
          <a:lstStyle/>
          <a:p>
            <a:r>
              <a:rPr lang="en-US" dirty="0"/>
              <a:t>Listening/polling</a:t>
            </a:r>
          </a:p>
          <a:p>
            <a:r>
              <a:rPr lang="en-US" dirty="0"/>
              <a:t>Queueing</a:t>
            </a:r>
          </a:p>
          <a:p>
            <a:r>
              <a:rPr lang="en-US" dirty="0"/>
              <a:t>Processing</a:t>
            </a:r>
          </a:p>
        </p:txBody>
      </p:sp>
      <p:pic>
        <p:nvPicPr>
          <p:cNvPr id="6" name="Picture 5" descr="Generic-Databas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7755" y="1892223"/>
            <a:ext cx="1664360" cy="1664360"/>
          </a:xfrm>
          <a:prstGeom prst="rect">
            <a:avLst/>
          </a:prstGeom>
          <a:effectLst>
            <a:outerShdw blurRad="50800" dist="38100" dir="2700000" algn="tl" rotWithShape="0">
              <a:prstClr val="black">
                <a:alpha val="40000"/>
              </a:prstClr>
            </a:outerShdw>
          </a:effectLst>
        </p:spPr>
      </p:pic>
      <p:sp>
        <p:nvSpPr>
          <p:cNvPr id="7" name="TextBox 6"/>
          <p:cNvSpPr txBox="1"/>
          <p:nvPr/>
        </p:nvSpPr>
        <p:spPr>
          <a:xfrm>
            <a:off x="1120607" y="3556583"/>
            <a:ext cx="1438656" cy="489915"/>
          </a:xfrm>
          <a:prstGeom prst="rect">
            <a:avLst/>
          </a:prstGeom>
          <a:noFill/>
        </p:spPr>
        <p:txBody>
          <a:bodyPr wrap="square" lIns="0" tIns="0" rIns="0" bIns="0" rtlCol="0">
            <a:noAutofit/>
          </a:bodyPr>
          <a:lstStyle/>
          <a:p>
            <a:pPr algn="ctr"/>
            <a:r>
              <a:rPr lang="en-US" sz="1600" b="1">
                <a:latin typeface="Amazon Ember" panose="020B0603020204020204" pitchFamily="34" charset="0"/>
                <a:ea typeface="Amazon Ember" panose="020B0603020204020204" pitchFamily="34" charset="0"/>
                <a:cs typeface="Amazon Ember" panose="020B0603020204020204" pitchFamily="34" charset="0"/>
              </a:rPr>
              <a:t>Data source</a:t>
            </a:r>
          </a:p>
        </p:txBody>
      </p:sp>
      <p:sp>
        <p:nvSpPr>
          <p:cNvPr id="9" name="TextBox 8"/>
          <p:cNvSpPr txBox="1"/>
          <p:nvPr/>
        </p:nvSpPr>
        <p:spPr>
          <a:xfrm>
            <a:off x="9014824" y="2398962"/>
            <a:ext cx="2234344" cy="780031"/>
          </a:xfrm>
          <a:prstGeom prst="rect">
            <a:avLst/>
          </a:prstGeom>
          <a:noFill/>
        </p:spPr>
        <p:txBody>
          <a:bodyPr wrap="square" lIns="0" tIns="0" rIns="0" bIns="0" rtlCol="0" anchor="t">
            <a:noAutofit/>
          </a:bodyPr>
          <a:lstStyle/>
          <a:p>
            <a:pPr algn="ctr"/>
            <a:r>
              <a:rPr lang="en-US" sz="3733" b="1">
                <a:latin typeface="Amazon Ember" panose="020B0603020204020204" pitchFamily="34" charset="0"/>
                <a:ea typeface="Amazon Ember" panose="020B0603020204020204" pitchFamily="34" charset="0"/>
                <a:cs typeface="Amazon Ember" panose="020B0603020204020204" pitchFamily="34" charset="0"/>
              </a:rPr>
              <a:t>That's it.</a:t>
            </a:r>
          </a:p>
        </p:txBody>
      </p:sp>
      <p:sp>
        <p:nvSpPr>
          <p:cNvPr id="10" name="Right Arrow 9"/>
          <p:cNvSpPr/>
          <p:nvPr/>
        </p:nvSpPr>
        <p:spPr>
          <a:xfrm>
            <a:off x="3123588" y="2138042"/>
            <a:ext cx="1415400" cy="1218260"/>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2400">
              <a:latin typeface="Amazon Ember" panose="020B0603020204020204" pitchFamily="34" charset="0"/>
              <a:ea typeface="Amazon Ember" panose="020B0603020204020204" pitchFamily="34" charset="0"/>
              <a:cs typeface="Amazon Ember" panose="020B0603020204020204" pitchFamily="34" charset="0"/>
            </a:endParaRPr>
          </a:p>
        </p:txBody>
      </p:sp>
      <p:sp>
        <p:nvSpPr>
          <p:cNvPr id="12" name="Right Arrow 11"/>
          <p:cNvSpPr/>
          <p:nvPr/>
        </p:nvSpPr>
        <p:spPr>
          <a:xfrm>
            <a:off x="7114288" y="2115273"/>
            <a:ext cx="1415400" cy="1218260"/>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2400">
              <a:latin typeface="Amazon Ember" panose="020B0603020204020204" pitchFamily="34" charset="0"/>
              <a:ea typeface="Amazon Ember" panose="020B0603020204020204" pitchFamily="34" charset="0"/>
              <a:cs typeface="Amazon Ember" panose="020B0603020204020204" pitchFamily="34" charset="0"/>
            </a:endParaRPr>
          </a:p>
        </p:txBody>
      </p:sp>
      <p:sp>
        <p:nvSpPr>
          <p:cNvPr id="14" name="Rectangle 13"/>
          <p:cNvSpPr/>
          <p:nvPr/>
        </p:nvSpPr>
        <p:spPr>
          <a:xfrm>
            <a:off x="3653597" y="3861483"/>
            <a:ext cx="4361322" cy="584775"/>
          </a:xfrm>
          <a:prstGeom prst="rect">
            <a:avLst/>
          </a:prstGeom>
        </p:spPr>
        <p:txBody>
          <a:bodyPr wrap="none">
            <a:spAutoFit/>
          </a:bodyPr>
          <a:lstStyle/>
          <a:p>
            <a:pPr lvl="0">
              <a:spcBef>
                <a:spcPct val="20000"/>
              </a:spcBef>
            </a:pPr>
            <a:r>
              <a:rPr lang="en-US" sz="3200">
                <a:solidFill>
                  <a:srgbClr val="474746"/>
                </a:solidFill>
                <a:latin typeface="Amazon Ember" panose="020B0603020204020204" pitchFamily="34" charset="0"/>
                <a:ea typeface="Amazon Ember" panose="020B0603020204020204" pitchFamily="34" charset="0"/>
                <a:cs typeface="Amazon Ember" panose="020B0603020204020204" pitchFamily="34" charset="0"/>
              </a:rPr>
              <a:t>AWS Lambda handles:</a:t>
            </a:r>
          </a:p>
        </p:txBody>
      </p:sp>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15589" y="1844757"/>
            <a:ext cx="1555883" cy="1867059"/>
          </a:xfrm>
          <a:prstGeom prst="rect">
            <a:avLst/>
          </a:prstGeom>
        </p:spPr>
      </p:pic>
      <p:sp>
        <p:nvSpPr>
          <p:cNvPr id="15" name="Content Placeholder 2"/>
          <p:cNvSpPr txBox="1">
            <a:spLocks/>
          </p:cNvSpPr>
          <p:nvPr/>
        </p:nvSpPr>
        <p:spPr>
          <a:xfrm>
            <a:off x="5992279" y="4596593"/>
            <a:ext cx="3397906" cy="1766107"/>
          </a:xfrm>
          <a:prstGeom prst="rect">
            <a:avLst/>
          </a:prstGeom>
        </p:spPr>
        <p:txBody>
          <a:bodyPr vert="horz" lIns="91440" tIns="45720" rIns="91440" bIns="45720" rtlCol="0">
            <a:normAutofit fontScale="85000" lnSpcReduction="20000"/>
          </a:bodyPr>
          <a:lstStyle>
            <a:lvl1pPr marL="685800" indent="-466344" algn="l" defTabSz="914400" rtl="0" eaLnBrk="1" latinLnBrk="0" hangingPunct="1">
              <a:lnSpc>
                <a:spcPct val="150000"/>
              </a:lnSpc>
              <a:spcBef>
                <a:spcPts val="600"/>
              </a:spcBef>
              <a:buFontTx/>
              <a:buBlip>
                <a:blip r:embed="rId6"/>
              </a:buBlip>
              <a:defRPr sz="2800" b="0" i="0" kern="1200">
                <a:solidFill>
                  <a:schemeClr val="tx1"/>
                </a:solidFill>
                <a:latin typeface="Amazon Ember Light" charset="0"/>
                <a:ea typeface="Amazon Ember Light" charset="0"/>
                <a:cs typeface="Amazon Ember Light" charset="0"/>
              </a:defRPr>
            </a:lvl1pPr>
            <a:lvl2pPr marL="1143000" indent="-466344" algn="l" defTabSz="914400" rtl="0" eaLnBrk="1" latinLnBrk="0" hangingPunct="1">
              <a:lnSpc>
                <a:spcPct val="150000"/>
              </a:lnSpc>
              <a:spcBef>
                <a:spcPts val="600"/>
              </a:spcBef>
              <a:buFontTx/>
              <a:buBlip>
                <a:blip r:embed="rId6"/>
              </a:buBlip>
              <a:defRPr sz="2400" b="0" i="0" kern="1200">
                <a:solidFill>
                  <a:schemeClr val="tx1"/>
                </a:solidFill>
                <a:latin typeface="Amazon Ember Light" charset="0"/>
                <a:ea typeface="Amazon Ember Light" charset="0"/>
                <a:cs typeface="Amazon Ember Light" charset="0"/>
              </a:defRPr>
            </a:lvl2pPr>
            <a:lvl3pPr marL="1143000" indent="-228600" algn="l" defTabSz="914400" rtl="0" eaLnBrk="1" latinLnBrk="0" hangingPunct="1">
              <a:lnSpc>
                <a:spcPct val="90000"/>
              </a:lnSpc>
              <a:spcBef>
                <a:spcPts val="500"/>
              </a:spcBef>
              <a:buFontTx/>
              <a:buBlip>
                <a:blip r:embed="rId6"/>
              </a:buBlip>
              <a:defRPr sz="2000" b="0" i="0" kern="1200">
                <a:solidFill>
                  <a:schemeClr val="tx1"/>
                </a:solidFill>
                <a:latin typeface="Amazon Ember Light" charset="0"/>
                <a:ea typeface="Amazon Ember Light" charset="0"/>
                <a:cs typeface="Amazon Ember Light" charset="0"/>
              </a:defRPr>
            </a:lvl3pPr>
            <a:lvl4pPr marL="1600200" indent="-228600" algn="l" defTabSz="914400" rtl="0" eaLnBrk="1" latinLnBrk="0" hangingPunct="1">
              <a:lnSpc>
                <a:spcPct val="90000"/>
              </a:lnSpc>
              <a:spcBef>
                <a:spcPts val="500"/>
              </a:spcBef>
              <a:buFontTx/>
              <a:buBlip>
                <a:blip r:embed="rId6"/>
              </a:buBlip>
              <a:defRPr sz="1800" b="0" i="0" kern="1200">
                <a:solidFill>
                  <a:schemeClr val="tx1"/>
                </a:solidFill>
                <a:latin typeface="Amazon Ember Light" charset="0"/>
                <a:ea typeface="Amazon Ember Light" charset="0"/>
                <a:cs typeface="Amazon Ember Light" charset="0"/>
              </a:defRPr>
            </a:lvl4pPr>
            <a:lvl5pPr marL="2057400" indent="-228600" algn="l" defTabSz="914400" rtl="0" eaLnBrk="1" latinLnBrk="0" hangingPunct="1">
              <a:lnSpc>
                <a:spcPct val="90000"/>
              </a:lnSpc>
              <a:spcBef>
                <a:spcPts val="500"/>
              </a:spcBef>
              <a:buFontTx/>
              <a:buBlip>
                <a:blip r:embed="rId6"/>
              </a:buBlip>
              <a:defRPr sz="1800" b="0" i="0" kern="1200">
                <a:solidFill>
                  <a:schemeClr val="tx1"/>
                </a:solidFill>
                <a:latin typeface="Amazon Ember Light" charset="0"/>
                <a:ea typeface="Amazon Ember Light" charset="0"/>
                <a:cs typeface="Amazon Ember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a:t>Automatic scaling</a:t>
            </a:r>
          </a:p>
          <a:p>
            <a:r>
              <a:rPr lang="en-US" dirty="0"/>
              <a:t>Redundancy</a:t>
            </a:r>
          </a:p>
          <a:p>
            <a:r>
              <a:rPr lang="en-US" dirty="0"/>
              <a:t>Load balancing</a:t>
            </a:r>
          </a:p>
        </p:txBody>
      </p:sp>
    </p:spTree>
    <p:custDataLst>
      <p:tags r:id="rId1"/>
    </p:custDataLst>
    <p:extLst>
      <p:ext uri="{BB962C8B-B14F-4D97-AF65-F5344CB8AC3E}">
        <p14:creationId xmlns:p14="http://schemas.microsoft.com/office/powerpoint/2010/main" val="38697927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2608" y="2770243"/>
            <a:ext cx="11115261" cy="779463"/>
          </a:xfrm>
        </p:spPr>
        <p:txBody>
          <a:bodyPr>
            <a:normAutofit/>
          </a:bodyPr>
          <a:lstStyle/>
          <a:p>
            <a:r>
              <a:rPr lang="en-US" sz="4800" dirty="0"/>
              <a:t>Part 7: Decoupling Examples</a:t>
            </a:r>
          </a:p>
        </p:txBody>
      </p:sp>
    </p:spTree>
    <p:custDataLst>
      <p:tags r:id="rId1"/>
    </p:custDataLst>
    <p:extLst>
      <p:ext uri="{BB962C8B-B14F-4D97-AF65-F5344CB8AC3E}">
        <p14:creationId xmlns:p14="http://schemas.microsoft.com/office/powerpoint/2010/main" val="6437438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Loose Coupling</a:t>
            </a:r>
          </a:p>
        </p:txBody>
      </p:sp>
      <p:sp>
        <p:nvSpPr>
          <p:cNvPr id="3" name="Content Placeholder 2"/>
          <p:cNvSpPr>
            <a:spLocks noGrp="1"/>
          </p:cNvSpPr>
          <p:nvPr>
            <p:ph idx="1"/>
          </p:nvPr>
        </p:nvSpPr>
        <p:spPr>
          <a:xfrm>
            <a:off x="238538" y="1440305"/>
            <a:ext cx="11336427" cy="4913308"/>
          </a:xfrm>
        </p:spPr>
        <p:txBody>
          <a:bodyPr>
            <a:normAutofit/>
          </a:bodyPr>
          <a:lstStyle/>
          <a:p>
            <a:pPr marL="0" indent="0">
              <a:buNone/>
            </a:pPr>
            <a:r>
              <a:rPr lang="en-US" dirty="0">
                <a:sym typeface="Wingdings" panose="05000000000000000000" pitchFamily="2" charset="2"/>
              </a:rPr>
              <a:t>The more loosely your system is coupled, the more easily it scales.</a:t>
            </a:r>
          </a:p>
          <a:p>
            <a:pPr marL="0"/>
            <a:endParaRPr lang="en-US" sz="2000" dirty="0">
              <a:sym typeface="Wingdings" panose="05000000000000000000" pitchFamily="2" charset="2"/>
            </a:endParaRPr>
          </a:p>
        </p:txBody>
      </p:sp>
      <p:sp>
        <p:nvSpPr>
          <p:cNvPr id="5" name="Rectangle 4"/>
          <p:cNvSpPr/>
          <p:nvPr/>
        </p:nvSpPr>
        <p:spPr>
          <a:xfrm>
            <a:off x="1178971" y="3269036"/>
            <a:ext cx="3404223" cy="636827"/>
          </a:xfrm>
          <a:prstGeom prst="rect">
            <a:avLst/>
          </a:prstGeom>
          <a:solidFill>
            <a:schemeClr val="tx2">
              <a:lumMod val="20000"/>
              <a:lumOff val="80000"/>
            </a:schemeClr>
          </a:solidFill>
          <a:ln>
            <a:solidFill>
              <a:srgbClr val="0070C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6" name="Rectangle 5"/>
          <p:cNvSpPr/>
          <p:nvPr/>
        </p:nvSpPr>
        <p:spPr>
          <a:xfrm>
            <a:off x="1178971" y="4724426"/>
            <a:ext cx="3404223" cy="615791"/>
          </a:xfrm>
          <a:prstGeom prst="rect">
            <a:avLst/>
          </a:prstGeom>
          <a:solidFill>
            <a:schemeClr val="accent4">
              <a:lumMod val="40000"/>
              <a:lumOff val="60000"/>
            </a:schemeClr>
          </a:solidFill>
          <a:ln>
            <a:solidFill>
              <a:schemeClr val="accent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pic>
        <p:nvPicPr>
          <p:cNvPr id="7" name="Picture 6" descr="EC2-Instanc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57697" y="3358581"/>
            <a:ext cx="567927" cy="495352"/>
          </a:xfrm>
          <a:prstGeom prst="rect">
            <a:avLst/>
          </a:prstGeom>
        </p:spPr>
      </p:pic>
      <p:pic>
        <p:nvPicPr>
          <p:cNvPr id="8" name="Picture 7" descr="EC2-Instanc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92369" y="3358581"/>
            <a:ext cx="567927" cy="495352"/>
          </a:xfrm>
          <a:prstGeom prst="rect">
            <a:avLst/>
          </a:prstGeom>
        </p:spPr>
      </p:pic>
      <p:pic>
        <p:nvPicPr>
          <p:cNvPr id="9" name="Picture 8" descr="EC2-Instanc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27043" y="3358581"/>
            <a:ext cx="567927" cy="495352"/>
          </a:xfrm>
          <a:prstGeom prst="rect">
            <a:avLst/>
          </a:prstGeom>
        </p:spPr>
      </p:pic>
      <p:pic>
        <p:nvPicPr>
          <p:cNvPr id="10" name="Picture 9" descr="EC2-Instanc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57697" y="4802320"/>
            <a:ext cx="567927" cy="495352"/>
          </a:xfrm>
          <a:prstGeom prst="rect">
            <a:avLst/>
          </a:prstGeom>
        </p:spPr>
      </p:pic>
      <p:pic>
        <p:nvPicPr>
          <p:cNvPr id="11" name="Picture 10" descr="EC2-Instanc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92369" y="4802320"/>
            <a:ext cx="567927" cy="495352"/>
          </a:xfrm>
          <a:prstGeom prst="rect">
            <a:avLst/>
          </a:prstGeom>
        </p:spPr>
      </p:pic>
      <p:pic>
        <p:nvPicPr>
          <p:cNvPr id="12" name="Picture 11" descr="EC2-Instanc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27043" y="4802320"/>
            <a:ext cx="567927" cy="495352"/>
          </a:xfrm>
          <a:prstGeom prst="rect">
            <a:avLst/>
          </a:prstGeom>
        </p:spPr>
      </p:pic>
      <p:sp>
        <p:nvSpPr>
          <p:cNvPr id="13" name="TextBox 12"/>
          <p:cNvSpPr txBox="1"/>
          <p:nvPr/>
        </p:nvSpPr>
        <p:spPr>
          <a:xfrm>
            <a:off x="3452275" y="3285496"/>
            <a:ext cx="1088224" cy="646331"/>
          </a:xfrm>
          <a:prstGeom prst="rect">
            <a:avLst/>
          </a:prstGeom>
          <a:noFill/>
        </p:spPr>
        <p:txBody>
          <a:bodyPr wrap="square" rtlCol="0" anchor="b">
            <a:spAutoFit/>
          </a:bodyPr>
          <a:lstStyle/>
          <a:p>
            <a:pPr algn="r"/>
            <a:r>
              <a:rPr lang="en-US" b="1" dirty="0">
                <a:latin typeface="Amazon Ember" panose="020B0603020204020204" pitchFamily="34" charset="0"/>
                <a:ea typeface="Amazon Ember" panose="020B0603020204020204" pitchFamily="34" charset="0"/>
                <a:cs typeface="Amazon Ember" panose="020B0603020204020204" pitchFamily="34" charset="0"/>
              </a:rPr>
              <a:t>Web servers</a:t>
            </a:r>
          </a:p>
        </p:txBody>
      </p:sp>
      <p:sp>
        <p:nvSpPr>
          <p:cNvPr id="14" name="TextBox 13"/>
          <p:cNvSpPr txBox="1"/>
          <p:nvPr/>
        </p:nvSpPr>
        <p:spPr>
          <a:xfrm>
            <a:off x="3452275" y="4700261"/>
            <a:ext cx="1088224" cy="646331"/>
          </a:xfrm>
          <a:prstGeom prst="rect">
            <a:avLst/>
          </a:prstGeom>
          <a:noFill/>
        </p:spPr>
        <p:txBody>
          <a:bodyPr wrap="square" rtlCol="0" anchor="b">
            <a:spAutoFit/>
          </a:bodyPr>
          <a:lstStyle/>
          <a:p>
            <a:pPr algn="r"/>
            <a:r>
              <a:rPr lang="en-US" b="1" dirty="0">
                <a:latin typeface="Amazon Ember" panose="020B0603020204020204" pitchFamily="34" charset="0"/>
                <a:ea typeface="Amazon Ember" panose="020B0603020204020204" pitchFamily="34" charset="0"/>
                <a:cs typeface="Amazon Ember" panose="020B0603020204020204" pitchFamily="34" charset="0"/>
              </a:rPr>
              <a:t>App servers</a:t>
            </a:r>
          </a:p>
        </p:txBody>
      </p:sp>
      <p:cxnSp>
        <p:nvCxnSpPr>
          <p:cNvPr id="15" name="Straight Connector 14"/>
          <p:cNvCxnSpPr>
            <a:stCxn id="7" idx="2"/>
            <a:endCxn id="10" idx="0"/>
          </p:cNvCxnSpPr>
          <p:nvPr/>
        </p:nvCxnSpPr>
        <p:spPr>
          <a:xfrm>
            <a:off x="2141661" y="3853933"/>
            <a:ext cx="0" cy="948387"/>
          </a:xfrm>
          <a:prstGeom prst="line">
            <a:avLst/>
          </a:prstGeom>
          <a:ln>
            <a:solidFill>
              <a:schemeClr val="tx1"/>
            </a:solidFill>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a:stCxn id="9" idx="2"/>
            <a:endCxn id="12" idx="0"/>
          </p:cNvCxnSpPr>
          <p:nvPr/>
        </p:nvCxnSpPr>
        <p:spPr>
          <a:xfrm>
            <a:off x="3211006" y="3853933"/>
            <a:ext cx="0" cy="948387"/>
          </a:xfrm>
          <a:prstGeom prst="line">
            <a:avLst/>
          </a:prstGeom>
          <a:ln>
            <a:solidFill>
              <a:schemeClr val="tx1"/>
            </a:solidFill>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a:stCxn id="8" idx="2"/>
            <a:endCxn id="11" idx="0"/>
          </p:cNvCxnSpPr>
          <p:nvPr/>
        </p:nvCxnSpPr>
        <p:spPr>
          <a:xfrm>
            <a:off x="2676333" y="3853933"/>
            <a:ext cx="0" cy="948387"/>
          </a:xfrm>
          <a:prstGeom prst="line">
            <a:avLst/>
          </a:prstGeom>
          <a:ln>
            <a:solidFill>
              <a:schemeClr val="tx1"/>
            </a:solidFill>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a:stCxn id="7" idx="2"/>
            <a:endCxn id="11" idx="0"/>
          </p:cNvCxnSpPr>
          <p:nvPr/>
        </p:nvCxnSpPr>
        <p:spPr>
          <a:xfrm>
            <a:off x="2141661" y="3853933"/>
            <a:ext cx="534672" cy="948387"/>
          </a:xfrm>
          <a:prstGeom prst="line">
            <a:avLst/>
          </a:prstGeom>
          <a:ln>
            <a:solidFill>
              <a:schemeClr val="tx1"/>
            </a:solidFill>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a:stCxn id="7" idx="2"/>
            <a:endCxn id="12" idx="0"/>
          </p:cNvCxnSpPr>
          <p:nvPr/>
        </p:nvCxnSpPr>
        <p:spPr>
          <a:xfrm>
            <a:off x="2141662" y="3853933"/>
            <a:ext cx="1069345" cy="948387"/>
          </a:xfrm>
          <a:prstGeom prst="line">
            <a:avLst/>
          </a:prstGeom>
          <a:ln>
            <a:solidFill>
              <a:schemeClr val="tx1"/>
            </a:solidFill>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a:stCxn id="8" idx="2"/>
            <a:endCxn id="10" idx="0"/>
          </p:cNvCxnSpPr>
          <p:nvPr/>
        </p:nvCxnSpPr>
        <p:spPr>
          <a:xfrm flipH="1">
            <a:off x="2141661" y="3853933"/>
            <a:ext cx="534672" cy="948387"/>
          </a:xfrm>
          <a:prstGeom prst="line">
            <a:avLst/>
          </a:prstGeom>
          <a:ln>
            <a:solidFill>
              <a:schemeClr val="tx1"/>
            </a:solidFill>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a:stCxn id="8" idx="2"/>
            <a:endCxn id="12" idx="0"/>
          </p:cNvCxnSpPr>
          <p:nvPr/>
        </p:nvCxnSpPr>
        <p:spPr>
          <a:xfrm>
            <a:off x="2676334" y="3853933"/>
            <a:ext cx="534673" cy="948387"/>
          </a:xfrm>
          <a:prstGeom prst="line">
            <a:avLst/>
          </a:prstGeom>
          <a:ln>
            <a:solidFill>
              <a:schemeClr val="tx1"/>
            </a:solidFill>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a:stCxn id="9" idx="2"/>
            <a:endCxn id="11" idx="0"/>
          </p:cNvCxnSpPr>
          <p:nvPr/>
        </p:nvCxnSpPr>
        <p:spPr>
          <a:xfrm flipH="1">
            <a:off x="2676334" y="3853933"/>
            <a:ext cx="534673" cy="948387"/>
          </a:xfrm>
          <a:prstGeom prst="line">
            <a:avLst/>
          </a:prstGeom>
          <a:ln>
            <a:solidFill>
              <a:schemeClr val="tx1"/>
            </a:solidFill>
            <a:tailEnd type="stealth" w="lg" len="lg"/>
          </a:ln>
          <a:effectLst/>
        </p:spPr>
        <p:style>
          <a:lnRef idx="2">
            <a:schemeClr val="accent1"/>
          </a:lnRef>
          <a:fillRef idx="0">
            <a:schemeClr val="accent1"/>
          </a:fillRef>
          <a:effectRef idx="1">
            <a:schemeClr val="accent1"/>
          </a:effectRef>
          <a:fontRef idx="minor">
            <a:schemeClr val="tx1"/>
          </a:fontRef>
        </p:style>
      </p:cxnSp>
      <p:sp>
        <p:nvSpPr>
          <p:cNvPr id="23" name="Rectangle 22"/>
          <p:cNvSpPr/>
          <p:nvPr/>
        </p:nvSpPr>
        <p:spPr>
          <a:xfrm>
            <a:off x="7147246" y="3273385"/>
            <a:ext cx="3338313" cy="632477"/>
          </a:xfrm>
          <a:prstGeom prst="rect">
            <a:avLst/>
          </a:prstGeom>
          <a:solidFill>
            <a:schemeClr val="tx2">
              <a:lumMod val="20000"/>
              <a:lumOff val="80000"/>
            </a:schemeClr>
          </a:solidFill>
          <a:ln>
            <a:solidFill>
              <a:srgbClr val="0070C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4" name="Rectangle 23"/>
          <p:cNvSpPr/>
          <p:nvPr/>
        </p:nvSpPr>
        <p:spPr>
          <a:xfrm>
            <a:off x="7147246" y="4724427"/>
            <a:ext cx="3338313" cy="615791"/>
          </a:xfrm>
          <a:prstGeom prst="rect">
            <a:avLst/>
          </a:prstGeom>
          <a:solidFill>
            <a:schemeClr val="accent4">
              <a:lumMod val="40000"/>
              <a:lumOff val="60000"/>
            </a:schemeClr>
          </a:solidFill>
          <a:ln>
            <a:solidFill>
              <a:schemeClr val="accent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pic>
        <p:nvPicPr>
          <p:cNvPr id="25" name="Picture 24" descr="EC2-Instanc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52503" y="3358581"/>
            <a:ext cx="542777" cy="495352"/>
          </a:xfrm>
          <a:prstGeom prst="rect">
            <a:avLst/>
          </a:prstGeom>
        </p:spPr>
      </p:pic>
      <p:pic>
        <p:nvPicPr>
          <p:cNvPr id="26" name="Picture 25" descr="EC2-Instanc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03144" y="3358581"/>
            <a:ext cx="542777" cy="495352"/>
          </a:xfrm>
          <a:prstGeom prst="rect">
            <a:avLst/>
          </a:prstGeom>
        </p:spPr>
      </p:pic>
      <p:pic>
        <p:nvPicPr>
          <p:cNvPr id="27" name="Picture 26" descr="EC2-Instanc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38059" y="3358581"/>
            <a:ext cx="542777" cy="495352"/>
          </a:xfrm>
          <a:prstGeom prst="rect">
            <a:avLst/>
          </a:prstGeom>
        </p:spPr>
      </p:pic>
      <p:pic>
        <p:nvPicPr>
          <p:cNvPr id="28" name="Picture 27" descr="EC2-Instanc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52503" y="4802304"/>
            <a:ext cx="542777" cy="495352"/>
          </a:xfrm>
          <a:prstGeom prst="rect">
            <a:avLst/>
          </a:prstGeom>
        </p:spPr>
      </p:pic>
      <p:pic>
        <p:nvPicPr>
          <p:cNvPr id="29" name="Picture 28" descr="EC2-Instanc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03144" y="4802304"/>
            <a:ext cx="542777" cy="495352"/>
          </a:xfrm>
          <a:prstGeom prst="rect">
            <a:avLst/>
          </a:prstGeom>
        </p:spPr>
      </p:pic>
      <p:pic>
        <p:nvPicPr>
          <p:cNvPr id="30" name="Picture 29" descr="EC2-Instanc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38059" y="4802304"/>
            <a:ext cx="542777" cy="495352"/>
          </a:xfrm>
          <a:prstGeom prst="rect">
            <a:avLst/>
          </a:prstGeom>
        </p:spPr>
      </p:pic>
      <p:sp>
        <p:nvSpPr>
          <p:cNvPr id="31" name="TextBox 30"/>
          <p:cNvSpPr txBox="1"/>
          <p:nvPr/>
        </p:nvSpPr>
        <p:spPr>
          <a:xfrm>
            <a:off x="9380835" y="3277877"/>
            <a:ext cx="1104723" cy="646331"/>
          </a:xfrm>
          <a:prstGeom prst="rect">
            <a:avLst/>
          </a:prstGeom>
          <a:noFill/>
        </p:spPr>
        <p:txBody>
          <a:bodyPr wrap="square" rtlCol="0" anchor="b">
            <a:spAutoFit/>
          </a:bodyPr>
          <a:lstStyle/>
          <a:p>
            <a:pPr algn="r"/>
            <a:r>
              <a:rPr lang="en-US" b="1" dirty="0">
                <a:latin typeface="Amazon Ember" panose="020B0603020204020204" pitchFamily="34" charset="0"/>
                <a:ea typeface="Amazon Ember" panose="020B0603020204020204" pitchFamily="34" charset="0"/>
                <a:cs typeface="Amazon Ember" panose="020B0603020204020204" pitchFamily="34" charset="0"/>
              </a:rPr>
              <a:t>Web servers</a:t>
            </a:r>
          </a:p>
        </p:txBody>
      </p:sp>
      <p:sp>
        <p:nvSpPr>
          <p:cNvPr id="32" name="TextBox 31"/>
          <p:cNvSpPr txBox="1"/>
          <p:nvPr/>
        </p:nvSpPr>
        <p:spPr>
          <a:xfrm>
            <a:off x="9363389" y="4703409"/>
            <a:ext cx="1104723" cy="646331"/>
          </a:xfrm>
          <a:prstGeom prst="rect">
            <a:avLst/>
          </a:prstGeom>
          <a:noFill/>
        </p:spPr>
        <p:txBody>
          <a:bodyPr wrap="square" rtlCol="0" anchor="b">
            <a:spAutoFit/>
          </a:bodyPr>
          <a:lstStyle/>
          <a:p>
            <a:pPr algn="r"/>
            <a:r>
              <a:rPr lang="en-US" b="1" dirty="0">
                <a:latin typeface="Amazon Ember" panose="020B0603020204020204" pitchFamily="34" charset="0"/>
                <a:ea typeface="Amazon Ember" panose="020B0603020204020204" pitchFamily="34" charset="0"/>
                <a:cs typeface="Amazon Ember" panose="020B0603020204020204" pitchFamily="34" charset="0"/>
              </a:rPr>
              <a:t>App servers</a:t>
            </a:r>
          </a:p>
        </p:txBody>
      </p:sp>
      <p:cxnSp>
        <p:nvCxnSpPr>
          <p:cNvPr id="33" name="Straight Connector 32"/>
          <p:cNvCxnSpPr>
            <a:stCxn id="25" idx="2"/>
          </p:cNvCxnSpPr>
          <p:nvPr/>
        </p:nvCxnSpPr>
        <p:spPr>
          <a:xfrm>
            <a:off x="8023892" y="3853933"/>
            <a:ext cx="550199" cy="305829"/>
          </a:xfrm>
          <a:prstGeom prst="line">
            <a:avLst/>
          </a:prstGeom>
          <a:ln>
            <a:solidFill>
              <a:srgbClr val="000000"/>
            </a:solidFill>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34" name="Straight Connector 33"/>
          <p:cNvCxnSpPr>
            <a:stCxn id="27" idx="2"/>
          </p:cNvCxnSpPr>
          <p:nvPr/>
        </p:nvCxnSpPr>
        <p:spPr>
          <a:xfrm flipH="1">
            <a:off x="8574090" y="3853933"/>
            <a:ext cx="535357" cy="305829"/>
          </a:xfrm>
          <a:prstGeom prst="line">
            <a:avLst/>
          </a:prstGeom>
          <a:ln>
            <a:solidFill>
              <a:srgbClr val="000000"/>
            </a:solidFill>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35" name="Straight Connector 34"/>
          <p:cNvCxnSpPr>
            <a:stCxn id="28" idx="0"/>
          </p:cNvCxnSpPr>
          <p:nvPr/>
        </p:nvCxnSpPr>
        <p:spPr>
          <a:xfrm flipV="1">
            <a:off x="8023892" y="4509013"/>
            <a:ext cx="550199" cy="293291"/>
          </a:xfrm>
          <a:prstGeom prst="line">
            <a:avLst/>
          </a:prstGeom>
          <a:ln>
            <a:solidFill>
              <a:srgbClr val="000000"/>
            </a:solidFill>
            <a:headEnd type="stealth" w="lg" len="lg"/>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6" name="Straight Connector 35"/>
          <p:cNvCxnSpPr>
            <a:stCxn id="29" idx="0"/>
          </p:cNvCxnSpPr>
          <p:nvPr/>
        </p:nvCxnSpPr>
        <p:spPr>
          <a:xfrm flipH="1" flipV="1">
            <a:off x="8574090" y="4509013"/>
            <a:ext cx="443" cy="293291"/>
          </a:xfrm>
          <a:prstGeom prst="line">
            <a:avLst/>
          </a:prstGeom>
          <a:ln>
            <a:solidFill>
              <a:srgbClr val="000000"/>
            </a:solidFill>
            <a:headEnd type="stealth" w="lg" len="lg"/>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7" name="Straight Connector 36"/>
          <p:cNvCxnSpPr>
            <a:stCxn id="30" idx="0"/>
          </p:cNvCxnSpPr>
          <p:nvPr/>
        </p:nvCxnSpPr>
        <p:spPr>
          <a:xfrm flipH="1" flipV="1">
            <a:off x="8574090" y="4509013"/>
            <a:ext cx="535357" cy="293291"/>
          </a:xfrm>
          <a:prstGeom prst="line">
            <a:avLst/>
          </a:prstGeom>
          <a:ln>
            <a:solidFill>
              <a:srgbClr val="000000"/>
            </a:solidFill>
            <a:headEnd type="stealth" w="lg" len="lg"/>
            <a:tailEnd type="none" w="med" len="med"/>
          </a:ln>
          <a:effectLst/>
        </p:spPr>
        <p:style>
          <a:lnRef idx="2">
            <a:schemeClr val="accent1"/>
          </a:lnRef>
          <a:fillRef idx="0">
            <a:schemeClr val="accent1"/>
          </a:fillRef>
          <a:effectRef idx="1">
            <a:schemeClr val="accent1"/>
          </a:effectRef>
          <a:fontRef idx="minor">
            <a:schemeClr val="tx1"/>
          </a:fontRef>
        </p:style>
      </p:cxnSp>
      <p:sp>
        <p:nvSpPr>
          <p:cNvPr id="39" name="TextBox 38"/>
          <p:cNvSpPr txBox="1"/>
          <p:nvPr/>
        </p:nvSpPr>
        <p:spPr>
          <a:xfrm>
            <a:off x="8762453" y="4143471"/>
            <a:ext cx="2107125" cy="338554"/>
          </a:xfrm>
          <a:prstGeom prst="rect">
            <a:avLst/>
          </a:prstGeom>
          <a:noFill/>
        </p:spPr>
        <p:txBody>
          <a:bodyPr wrap="square" rtlCol="0">
            <a:spAutoFit/>
          </a:bodyPr>
          <a:lstStyle/>
          <a:p>
            <a:r>
              <a:rPr lang="en-US" sz="1600" b="1" dirty="0">
                <a:latin typeface="Amazon Ember" panose="020B0603020204020204" pitchFamily="34" charset="0"/>
                <a:ea typeface="Amazon Ember" panose="020B0603020204020204" pitchFamily="34" charset="0"/>
                <a:cs typeface="Amazon Ember" panose="020B0603020204020204" pitchFamily="34" charset="0"/>
              </a:rPr>
              <a:t>Load balancer</a:t>
            </a:r>
          </a:p>
        </p:txBody>
      </p:sp>
      <p:sp>
        <p:nvSpPr>
          <p:cNvPr id="40" name="TextBox 39"/>
          <p:cNvSpPr txBox="1"/>
          <p:nvPr/>
        </p:nvSpPr>
        <p:spPr>
          <a:xfrm>
            <a:off x="7545112" y="2743239"/>
            <a:ext cx="2732393" cy="461665"/>
          </a:xfrm>
          <a:prstGeom prst="rect">
            <a:avLst/>
          </a:prstGeom>
          <a:noFill/>
        </p:spPr>
        <p:txBody>
          <a:bodyPr wrap="square" rtlCol="0">
            <a:spAutoFit/>
          </a:bodyPr>
          <a:lstStyle/>
          <a:p>
            <a:r>
              <a:rPr lang="en-US" sz="2400"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Loosely coupled</a:t>
            </a:r>
          </a:p>
        </p:txBody>
      </p:sp>
      <p:cxnSp>
        <p:nvCxnSpPr>
          <p:cNvPr id="42" name="Straight Connector 41"/>
          <p:cNvCxnSpPr>
            <a:endCxn id="26" idx="2"/>
          </p:cNvCxnSpPr>
          <p:nvPr/>
        </p:nvCxnSpPr>
        <p:spPr>
          <a:xfrm flipV="1">
            <a:off x="8574090" y="3853933"/>
            <a:ext cx="443" cy="305829"/>
          </a:xfrm>
          <a:prstGeom prst="line">
            <a:avLst/>
          </a:prstGeom>
          <a:ln>
            <a:solidFill>
              <a:srgbClr val="000000"/>
            </a:solidFill>
            <a:headEnd type="stealth" w="lg" len="lg"/>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3" name="Straight Connector 42"/>
          <p:cNvCxnSpPr>
            <a:stCxn id="9" idx="2"/>
            <a:endCxn id="10" idx="0"/>
          </p:cNvCxnSpPr>
          <p:nvPr/>
        </p:nvCxnSpPr>
        <p:spPr>
          <a:xfrm flipH="1">
            <a:off x="2141662" y="3853933"/>
            <a:ext cx="1069345" cy="948387"/>
          </a:xfrm>
          <a:prstGeom prst="line">
            <a:avLst/>
          </a:prstGeom>
          <a:ln>
            <a:solidFill>
              <a:schemeClr val="tx1"/>
            </a:solidFill>
            <a:tailEnd type="stealth" w="lg" len="lg"/>
          </a:ln>
          <a:effectLst/>
        </p:spPr>
        <p:style>
          <a:lnRef idx="2">
            <a:schemeClr val="accent1"/>
          </a:lnRef>
          <a:fillRef idx="0">
            <a:schemeClr val="accent1"/>
          </a:fillRef>
          <a:effectRef idx="1">
            <a:schemeClr val="accent1"/>
          </a:effectRef>
          <a:fontRef idx="minor">
            <a:schemeClr val="tx1"/>
          </a:fontRef>
        </p:style>
      </p:cxnSp>
      <p:sp>
        <p:nvSpPr>
          <p:cNvPr id="44" name="TextBox 43"/>
          <p:cNvSpPr txBox="1"/>
          <p:nvPr/>
        </p:nvSpPr>
        <p:spPr>
          <a:xfrm>
            <a:off x="1750054" y="2747708"/>
            <a:ext cx="2564797" cy="461665"/>
          </a:xfrm>
          <a:prstGeom prst="rect">
            <a:avLst/>
          </a:prstGeom>
          <a:noFill/>
        </p:spPr>
        <p:txBody>
          <a:bodyPr wrap="square" rtlCol="0">
            <a:spAutoFit/>
          </a:bodyPr>
          <a:lstStyle/>
          <a:p>
            <a:r>
              <a:rPr lang="en-US" sz="2400" b="1" dirty="0">
                <a:solidFill>
                  <a:srgbClr val="C00000"/>
                </a:solidFill>
                <a:latin typeface="Amazon Ember" panose="020B0603020204020204" pitchFamily="34" charset="0"/>
                <a:ea typeface="Amazon Ember" panose="020B0603020204020204" pitchFamily="34" charset="0"/>
                <a:cs typeface="Amazon Ember" panose="020B0603020204020204" pitchFamily="34" charset="0"/>
              </a:rPr>
              <a:t>Tightly coupled</a:t>
            </a:r>
          </a:p>
        </p:txBody>
      </p:sp>
      <p:pic>
        <p:nvPicPr>
          <p:cNvPr id="45" name="Picture 44" descr="EC2-Instanc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19381" y="3363858"/>
            <a:ext cx="567927" cy="495352"/>
          </a:xfrm>
          <a:prstGeom prst="rect">
            <a:avLst/>
          </a:prstGeom>
        </p:spPr>
      </p:pic>
      <p:cxnSp>
        <p:nvCxnSpPr>
          <p:cNvPr id="46" name="Straight Connector 45"/>
          <p:cNvCxnSpPr>
            <a:stCxn id="45" idx="2"/>
            <a:endCxn id="10" idx="0"/>
          </p:cNvCxnSpPr>
          <p:nvPr/>
        </p:nvCxnSpPr>
        <p:spPr>
          <a:xfrm>
            <a:off x="1603345" y="3859211"/>
            <a:ext cx="538316" cy="943109"/>
          </a:xfrm>
          <a:prstGeom prst="line">
            <a:avLst/>
          </a:prstGeom>
          <a:ln w="19050">
            <a:solidFill>
              <a:srgbClr val="0070C0"/>
            </a:solidFill>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47" name="Straight Connector 46"/>
          <p:cNvCxnSpPr>
            <a:stCxn id="45" idx="2"/>
            <a:endCxn id="11" idx="0"/>
          </p:cNvCxnSpPr>
          <p:nvPr/>
        </p:nvCxnSpPr>
        <p:spPr>
          <a:xfrm>
            <a:off x="1603345" y="3859211"/>
            <a:ext cx="1072988" cy="943109"/>
          </a:xfrm>
          <a:prstGeom prst="line">
            <a:avLst/>
          </a:prstGeom>
          <a:ln w="19050">
            <a:solidFill>
              <a:srgbClr val="0070C0"/>
            </a:solidFill>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50" name="Straight Connector 49"/>
          <p:cNvCxnSpPr>
            <a:endCxn id="12" idx="0"/>
          </p:cNvCxnSpPr>
          <p:nvPr/>
        </p:nvCxnSpPr>
        <p:spPr>
          <a:xfrm>
            <a:off x="1583902" y="3859211"/>
            <a:ext cx="1627105" cy="943109"/>
          </a:xfrm>
          <a:prstGeom prst="line">
            <a:avLst/>
          </a:prstGeom>
          <a:ln w="19050">
            <a:solidFill>
              <a:srgbClr val="0070C0"/>
            </a:solidFill>
            <a:tailEnd type="stealth" w="lg" len="lg"/>
          </a:ln>
          <a:effectLst/>
        </p:spPr>
        <p:style>
          <a:lnRef idx="2">
            <a:schemeClr val="accent1"/>
          </a:lnRef>
          <a:fillRef idx="0">
            <a:schemeClr val="accent1"/>
          </a:fillRef>
          <a:effectRef idx="1">
            <a:schemeClr val="accent1"/>
          </a:effectRef>
          <a:fontRef idx="minor">
            <a:schemeClr val="tx1"/>
          </a:fontRef>
        </p:style>
      </p:cxnSp>
      <p:pic>
        <p:nvPicPr>
          <p:cNvPr id="53" name="Picture 52" descr="EC2-Instanc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17588" y="3365994"/>
            <a:ext cx="567927" cy="495352"/>
          </a:xfrm>
          <a:prstGeom prst="rect">
            <a:avLst/>
          </a:prstGeom>
        </p:spPr>
      </p:pic>
      <p:cxnSp>
        <p:nvCxnSpPr>
          <p:cNvPr id="54" name="Straight Connector 53"/>
          <p:cNvCxnSpPr>
            <a:stCxn id="53" idx="2"/>
          </p:cNvCxnSpPr>
          <p:nvPr/>
        </p:nvCxnSpPr>
        <p:spPr>
          <a:xfrm>
            <a:off x="7501551" y="3861346"/>
            <a:ext cx="1072539" cy="298416"/>
          </a:xfrm>
          <a:prstGeom prst="line">
            <a:avLst/>
          </a:prstGeom>
          <a:ln w="19050">
            <a:solidFill>
              <a:srgbClr val="0070C0"/>
            </a:solidFill>
            <a:tailEnd type="stealth" w="lg" len="lg"/>
          </a:ln>
          <a:effectLst/>
        </p:spPr>
        <p:style>
          <a:lnRef idx="2">
            <a:schemeClr val="accent1"/>
          </a:lnRef>
          <a:fillRef idx="0">
            <a:schemeClr val="accent1"/>
          </a:fillRef>
          <a:effectRef idx="1">
            <a:schemeClr val="accent1"/>
          </a:effectRef>
          <a:fontRef idx="minor">
            <a:schemeClr val="tx1"/>
          </a:fontRef>
        </p:style>
      </p:cxnSp>
      <p:pic>
        <p:nvPicPr>
          <p:cNvPr id="49" name="Picture 4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86923" y="4102592"/>
            <a:ext cx="369264" cy="443116"/>
          </a:xfrm>
          <a:prstGeom prst="rect">
            <a:avLst/>
          </a:prstGeom>
        </p:spPr>
      </p:pic>
    </p:spTree>
    <p:custDataLst>
      <p:tags r:id="rId1"/>
    </p:custDataLst>
    <p:extLst>
      <p:ext uri="{BB962C8B-B14F-4D97-AF65-F5344CB8AC3E}">
        <p14:creationId xmlns:p14="http://schemas.microsoft.com/office/powerpoint/2010/main" val="10820935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1" name="Title 1"/>
          <p:cNvSpPr>
            <a:spLocks noGrp="1"/>
          </p:cNvSpPr>
          <p:nvPr>
            <p:ph type="title"/>
          </p:nvPr>
        </p:nvSpPr>
        <p:spPr/>
        <p:txBody>
          <a:bodyPr/>
          <a:lstStyle/>
          <a:p>
            <a:pPr eaLnBrk="1" hangingPunct="1"/>
            <a:r>
              <a:rPr lang="en-US"/>
              <a:t>Example: Serving Secure Surveys</a:t>
            </a: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62661" y="4198091"/>
            <a:ext cx="838929" cy="929276"/>
          </a:xfrm>
          <a:prstGeom prst="rect">
            <a:avLst/>
          </a:prstGeom>
        </p:spPr>
      </p:pic>
      <p:sp>
        <p:nvSpPr>
          <p:cNvPr id="5" name="TextBox 4"/>
          <p:cNvSpPr txBox="1"/>
          <p:nvPr/>
        </p:nvSpPr>
        <p:spPr>
          <a:xfrm>
            <a:off x="9490186" y="5184009"/>
            <a:ext cx="1983877" cy="585428"/>
          </a:xfrm>
          <a:prstGeom prst="rect">
            <a:avLst/>
          </a:prstGeom>
          <a:noFill/>
        </p:spPr>
        <p:txBody>
          <a:bodyPr wrap="square" lIns="0" tIns="0" rIns="0" bIns="0" rtlCol="0" anchor="t">
            <a:noAutofit/>
          </a:bodyPr>
          <a:lstStyle/>
          <a:p>
            <a:pPr algn="ctr"/>
            <a:r>
              <a:rPr lang="en-US" sz="1467" b="1">
                <a:latin typeface="Amazon Ember" panose="020B0603020204020204" pitchFamily="34" charset="0"/>
                <a:ea typeface="Amazon Ember" panose="020B0603020204020204" pitchFamily="34" charset="0"/>
                <a:cs typeface="Amazon Ember" panose="020B0603020204020204" pitchFamily="34" charset="0"/>
              </a:rPr>
              <a:t>Amazon</a:t>
            </a:r>
            <a:br>
              <a:rPr lang="en-US" sz="1467" b="1">
                <a:latin typeface="Amazon Ember" panose="020B0603020204020204" pitchFamily="34" charset="0"/>
                <a:ea typeface="Amazon Ember" panose="020B0603020204020204" pitchFamily="34" charset="0"/>
                <a:cs typeface="Amazon Ember" panose="020B0603020204020204" pitchFamily="34" charset="0"/>
              </a:rPr>
            </a:br>
            <a:r>
              <a:rPr lang="en-US" sz="1467" b="1">
                <a:latin typeface="Amazon Ember" panose="020B0603020204020204" pitchFamily="34" charset="0"/>
                <a:ea typeface="Amazon Ember" panose="020B0603020204020204" pitchFamily="34" charset="0"/>
                <a:cs typeface="Amazon Ember" panose="020B0603020204020204" pitchFamily="34" charset="0"/>
              </a:rPr>
              <a:t>DynamoDB survey metadata repository</a:t>
            </a:r>
            <a:endParaRPr lang="en-US" sz="3200" b="1">
              <a:latin typeface="Amazon Ember" panose="020B0603020204020204" pitchFamily="34" charset="0"/>
              <a:ea typeface="Amazon Ember" panose="020B0603020204020204" pitchFamily="34" charset="0"/>
              <a:cs typeface="Amazon Ember" panose="020B0603020204020204" pitchFamily="34" charset="0"/>
            </a:endParaRPr>
          </a:p>
        </p:txBody>
      </p:sp>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92381" y="3003806"/>
            <a:ext cx="804815" cy="965777"/>
          </a:xfrm>
          <a:prstGeom prst="rect">
            <a:avLst/>
          </a:prstGeom>
        </p:spPr>
      </p:pic>
      <p:sp>
        <p:nvSpPr>
          <p:cNvPr id="7" name="TextBox 6"/>
          <p:cNvSpPr txBox="1"/>
          <p:nvPr/>
        </p:nvSpPr>
        <p:spPr>
          <a:xfrm>
            <a:off x="4891840" y="4050219"/>
            <a:ext cx="1381195" cy="503887"/>
          </a:xfrm>
          <a:prstGeom prst="rect">
            <a:avLst/>
          </a:prstGeom>
          <a:noFill/>
        </p:spPr>
        <p:txBody>
          <a:bodyPr wrap="square" lIns="0" tIns="0" rIns="0" bIns="0" rtlCol="0" anchor="t">
            <a:noAutofit/>
          </a:bodyPr>
          <a:lstStyle/>
          <a:p>
            <a:pPr algn="ctr"/>
            <a:r>
              <a:rPr lang="en-US" sz="1467" b="1">
                <a:latin typeface="Amazon Ember" panose="020B0603020204020204" pitchFamily="34" charset="0"/>
                <a:ea typeface="Amazon Ember" panose="020B0603020204020204" pitchFamily="34" charset="0"/>
                <a:cs typeface="Amazon Ember" panose="020B0603020204020204" pitchFamily="34" charset="0"/>
              </a:rPr>
              <a:t>Amazon API Gateway</a:t>
            </a:r>
            <a:endParaRPr lang="en-US" sz="3200" b="1">
              <a:latin typeface="Amazon Ember" panose="020B0603020204020204" pitchFamily="34" charset="0"/>
              <a:ea typeface="Amazon Ember" panose="020B0603020204020204" pitchFamily="34" charset="0"/>
              <a:cs typeface="Amazon Ember" panose="020B0603020204020204" pitchFamily="34" charset="0"/>
            </a:endParaRPr>
          </a:p>
        </p:txBody>
      </p:sp>
      <p:sp>
        <p:nvSpPr>
          <p:cNvPr id="9" name="TextBox 8"/>
          <p:cNvSpPr txBox="1"/>
          <p:nvPr/>
        </p:nvSpPr>
        <p:spPr>
          <a:xfrm>
            <a:off x="5633684" y="5726171"/>
            <a:ext cx="1995217" cy="572729"/>
          </a:xfrm>
          <a:prstGeom prst="rect">
            <a:avLst/>
          </a:prstGeom>
          <a:noFill/>
        </p:spPr>
        <p:txBody>
          <a:bodyPr wrap="square" lIns="0" tIns="0" rIns="0" bIns="0" rtlCol="0" anchor="t">
            <a:noAutofit/>
          </a:bodyPr>
          <a:lstStyle/>
          <a:p>
            <a:r>
              <a:rPr lang="en-US" sz="1467" b="1">
                <a:latin typeface="Amazon Ember" panose="020B0603020204020204" pitchFamily="34" charset="0"/>
                <a:ea typeface="Amazon Ember" panose="020B0603020204020204" pitchFamily="34" charset="0"/>
                <a:cs typeface="Amazon Ember" panose="020B0603020204020204" pitchFamily="34" charset="0"/>
              </a:rPr>
              <a:t>API calls logged in AWS CloudTrail</a:t>
            </a:r>
          </a:p>
        </p:txBody>
      </p:sp>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999562" y="1994152"/>
            <a:ext cx="902028" cy="935437"/>
          </a:xfrm>
          <a:prstGeom prst="rect">
            <a:avLst/>
          </a:prstGeom>
        </p:spPr>
      </p:pic>
      <p:pic>
        <p:nvPicPr>
          <p:cNvPr id="13" name="Picture 12" descr="Users.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95408" y="3000475"/>
            <a:ext cx="975360" cy="975360"/>
          </a:xfrm>
          <a:prstGeom prst="rect">
            <a:avLst/>
          </a:prstGeom>
        </p:spPr>
      </p:pic>
      <p:sp>
        <p:nvSpPr>
          <p:cNvPr id="14" name="TextBox 13"/>
          <p:cNvSpPr txBox="1"/>
          <p:nvPr/>
        </p:nvSpPr>
        <p:spPr>
          <a:xfrm>
            <a:off x="45187" y="4085682"/>
            <a:ext cx="1438656" cy="207264"/>
          </a:xfrm>
          <a:prstGeom prst="rect">
            <a:avLst/>
          </a:prstGeom>
          <a:noFill/>
        </p:spPr>
        <p:txBody>
          <a:bodyPr wrap="square" lIns="0" tIns="0" rIns="0" bIns="0" rtlCol="0">
            <a:noAutofit/>
          </a:bodyPr>
          <a:lstStyle/>
          <a:p>
            <a:pPr algn="ctr"/>
            <a:r>
              <a:rPr lang="en-US" sz="1333">
                <a:latin typeface="Amazon Ember" panose="020B0603020204020204" pitchFamily="34" charset="0"/>
                <a:ea typeface="Amazon Ember" panose="020B0603020204020204" pitchFamily="34" charset="0"/>
                <a:cs typeface="Amazon Ember" panose="020B0603020204020204" pitchFamily="34" charset="0"/>
              </a:rPr>
              <a:t>customers</a:t>
            </a:r>
          </a:p>
        </p:txBody>
      </p:sp>
      <p:sp>
        <p:nvSpPr>
          <p:cNvPr id="15" name="Rounded Rectangle 14"/>
          <p:cNvSpPr/>
          <p:nvPr/>
        </p:nvSpPr>
        <p:spPr>
          <a:xfrm>
            <a:off x="2435932" y="1301777"/>
            <a:ext cx="9339473" cy="505435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40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17" name="Picture 1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33819" y="3021129"/>
            <a:ext cx="902028" cy="935437"/>
          </a:xfrm>
          <a:prstGeom prst="rect">
            <a:avLst/>
          </a:prstGeom>
        </p:spPr>
      </p:pic>
      <p:pic>
        <p:nvPicPr>
          <p:cNvPr id="18" name="Picture 1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221715" y="2992337"/>
            <a:ext cx="814371" cy="977245"/>
          </a:xfrm>
          <a:prstGeom prst="rect">
            <a:avLst/>
          </a:prstGeom>
        </p:spPr>
      </p:pic>
      <p:cxnSp>
        <p:nvCxnSpPr>
          <p:cNvPr id="19" name="Straight Arrow Connector 18"/>
          <p:cNvCxnSpPr>
            <a:stCxn id="13" idx="3"/>
            <a:endCxn id="17" idx="1"/>
          </p:cNvCxnSpPr>
          <p:nvPr/>
        </p:nvCxnSpPr>
        <p:spPr>
          <a:xfrm>
            <a:off x="1270768" y="3488156"/>
            <a:ext cx="1763051" cy="692"/>
          </a:xfrm>
          <a:prstGeom prst="straightConnector1">
            <a:avLst/>
          </a:prstGeom>
          <a:ln w="38100">
            <a:solidFill>
              <a:srgbClr val="4F81BD"/>
            </a:solidFill>
            <a:headEnd type="triangle" w="med" len="med"/>
            <a:tailEnd type="triangle" w="med" len="med"/>
          </a:ln>
        </p:spPr>
        <p:style>
          <a:lnRef idx="2">
            <a:schemeClr val="accent2"/>
          </a:lnRef>
          <a:fillRef idx="0">
            <a:schemeClr val="accent2"/>
          </a:fillRef>
          <a:effectRef idx="1">
            <a:schemeClr val="accent2"/>
          </a:effectRef>
          <a:fontRef idx="minor">
            <a:schemeClr val="tx1"/>
          </a:fontRef>
        </p:style>
      </p:cxnSp>
      <p:cxnSp>
        <p:nvCxnSpPr>
          <p:cNvPr id="22" name="Straight Arrow Connector 21"/>
          <p:cNvCxnSpPr>
            <a:stCxn id="17" idx="3"/>
            <a:endCxn id="6" idx="1"/>
          </p:cNvCxnSpPr>
          <p:nvPr/>
        </p:nvCxnSpPr>
        <p:spPr>
          <a:xfrm flipV="1">
            <a:off x="3935847" y="3486695"/>
            <a:ext cx="1256533" cy="2153"/>
          </a:xfrm>
          <a:prstGeom prst="straightConnector1">
            <a:avLst/>
          </a:prstGeom>
          <a:ln w="38100">
            <a:solidFill>
              <a:srgbClr val="4F81BD"/>
            </a:solidFill>
            <a:headEnd type="triangle" w="med" len="med"/>
            <a:tailEnd type="triangle" w="med" len="med"/>
          </a:ln>
        </p:spPr>
        <p:style>
          <a:lnRef idx="2">
            <a:schemeClr val="accent2"/>
          </a:lnRef>
          <a:fillRef idx="0">
            <a:schemeClr val="accent2"/>
          </a:fillRef>
          <a:effectRef idx="1">
            <a:schemeClr val="accent2"/>
          </a:effectRef>
          <a:fontRef idx="minor">
            <a:schemeClr val="tx1"/>
          </a:fontRef>
        </p:style>
      </p:cxnSp>
      <p:cxnSp>
        <p:nvCxnSpPr>
          <p:cNvPr id="25" name="Straight Arrow Connector 24"/>
          <p:cNvCxnSpPr>
            <a:stCxn id="6" idx="3"/>
            <a:endCxn id="18" idx="1"/>
          </p:cNvCxnSpPr>
          <p:nvPr/>
        </p:nvCxnSpPr>
        <p:spPr>
          <a:xfrm flipV="1">
            <a:off x="5997195" y="3480960"/>
            <a:ext cx="1224520" cy="5735"/>
          </a:xfrm>
          <a:prstGeom prst="straightConnector1">
            <a:avLst/>
          </a:prstGeom>
          <a:ln w="38100">
            <a:solidFill>
              <a:srgbClr val="4F81BD"/>
            </a:solidFill>
            <a:headEnd type="triangle" w="med" len="med"/>
            <a:tailEnd type="triangle" w="med" len="med"/>
          </a:ln>
        </p:spPr>
        <p:style>
          <a:lnRef idx="2">
            <a:schemeClr val="accent2"/>
          </a:lnRef>
          <a:fillRef idx="0">
            <a:schemeClr val="accent2"/>
          </a:fillRef>
          <a:effectRef idx="1">
            <a:schemeClr val="accent2"/>
          </a:effectRef>
          <a:fontRef idx="minor">
            <a:schemeClr val="tx1"/>
          </a:fontRef>
        </p:style>
      </p:cxnSp>
      <p:cxnSp>
        <p:nvCxnSpPr>
          <p:cNvPr id="27" name="Elbow Connector 26"/>
          <p:cNvCxnSpPr>
            <a:stCxn id="7" idx="2"/>
          </p:cNvCxnSpPr>
          <p:nvPr/>
        </p:nvCxnSpPr>
        <p:spPr>
          <a:xfrm rot="16200000" flipH="1">
            <a:off x="6085392" y="4051150"/>
            <a:ext cx="636816" cy="1642725"/>
          </a:xfrm>
          <a:prstGeom prst="bentConnector2">
            <a:avLst/>
          </a:prstGeom>
          <a:ln w="38100">
            <a:solidFill>
              <a:srgbClr val="4F81BD"/>
            </a:solidFill>
            <a:tailEnd type="triangle"/>
          </a:ln>
        </p:spPr>
        <p:style>
          <a:lnRef idx="2">
            <a:schemeClr val="accent2"/>
          </a:lnRef>
          <a:fillRef idx="0">
            <a:schemeClr val="accent2"/>
          </a:fillRef>
          <a:effectRef idx="1">
            <a:schemeClr val="accent2"/>
          </a:effectRef>
          <a:fontRef idx="minor">
            <a:schemeClr val="tx1"/>
          </a:fontRef>
        </p:style>
      </p:cxnSp>
      <p:cxnSp>
        <p:nvCxnSpPr>
          <p:cNvPr id="34" name="Elbow Connector 33"/>
          <p:cNvCxnSpPr>
            <a:stCxn id="18" idx="3"/>
            <a:endCxn id="11" idx="1"/>
          </p:cNvCxnSpPr>
          <p:nvPr/>
        </p:nvCxnSpPr>
        <p:spPr>
          <a:xfrm flipV="1">
            <a:off x="8036086" y="2461871"/>
            <a:ext cx="1963476" cy="1019089"/>
          </a:xfrm>
          <a:prstGeom prst="bentConnector3">
            <a:avLst>
              <a:gd name="adj1" fmla="val 22563"/>
            </a:avLst>
          </a:prstGeom>
          <a:ln w="38100">
            <a:solidFill>
              <a:srgbClr val="4F81BD"/>
            </a:solidFill>
            <a:tailEnd type="triangle"/>
          </a:ln>
        </p:spPr>
        <p:style>
          <a:lnRef idx="2">
            <a:schemeClr val="accent2"/>
          </a:lnRef>
          <a:fillRef idx="0">
            <a:schemeClr val="accent2"/>
          </a:fillRef>
          <a:effectRef idx="1">
            <a:schemeClr val="accent2"/>
          </a:effectRef>
          <a:fontRef idx="minor">
            <a:schemeClr val="tx1"/>
          </a:fontRef>
        </p:style>
      </p:cxnSp>
      <p:cxnSp>
        <p:nvCxnSpPr>
          <p:cNvPr id="39" name="Elbow Connector 38"/>
          <p:cNvCxnSpPr>
            <a:stCxn id="18" idx="3"/>
            <a:endCxn id="4" idx="1"/>
          </p:cNvCxnSpPr>
          <p:nvPr/>
        </p:nvCxnSpPr>
        <p:spPr>
          <a:xfrm>
            <a:off x="8036086" y="3480960"/>
            <a:ext cx="2026575" cy="1181769"/>
          </a:xfrm>
          <a:prstGeom prst="bentConnector3">
            <a:avLst>
              <a:gd name="adj1" fmla="val 22018"/>
            </a:avLst>
          </a:prstGeom>
          <a:ln w="38100">
            <a:solidFill>
              <a:srgbClr val="4F81BD"/>
            </a:solidFill>
            <a:tailEnd type="triangle"/>
          </a:ln>
        </p:spPr>
        <p:style>
          <a:lnRef idx="2">
            <a:schemeClr val="accent2"/>
          </a:lnRef>
          <a:fillRef idx="0">
            <a:schemeClr val="accent2"/>
          </a:fillRef>
          <a:effectRef idx="1">
            <a:schemeClr val="accent2"/>
          </a:effectRef>
          <a:fontRef idx="minor">
            <a:schemeClr val="tx1"/>
          </a:fontRef>
        </p:style>
      </p:cxnSp>
      <p:pic>
        <p:nvPicPr>
          <p:cNvPr id="12" name="Picture 1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flipV="1">
            <a:off x="8816867" y="2247260"/>
            <a:ext cx="726373" cy="429221"/>
          </a:xfrm>
          <a:prstGeom prst="rect">
            <a:avLst/>
          </a:prstGeom>
        </p:spPr>
      </p:pic>
      <p:sp>
        <p:nvSpPr>
          <p:cNvPr id="44" name="TextBox 43"/>
          <p:cNvSpPr txBox="1"/>
          <p:nvPr/>
        </p:nvSpPr>
        <p:spPr>
          <a:xfrm>
            <a:off x="1484014" y="2548222"/>
            <a:ext cx="1010852" cy="481112"/>
          </a:xfrm>
          <a:prstGeom prst="rect">
            <a:avLst/>
          </a:prstGeom>
          <a:noFill/>
        </p:spPr>
        <p:txBody>
          <a:bodyPr wrap="square" lIns="0" tIns="0" rIns="0" bIns="0" rtlCol="0" anchor="t">
            <a:noAutofit/>
          </a:bodyPr>
          <a:lstStyle/>
          <a:p>
            <a:r>
              <a:rPr lang="en-US" sz="1467" b="1">
                <a:latin typeface="Amazon Ember" panose="020B0603020204020204" pitchFamily="34" charset="0"/>
                <a:ea typeface="Amazon Ember" panose="020B0603020204020204" pitchFamily="34" charset="0"/>
                <a:cs typeface="Amazon Ember" panose="020B0603020204020204" pitchFamily="34" charset="0"/>
              </a:rPr>
              <a:t>HTTPS requests survey website</a:t>
            </a:r>
            <a:endParaRPr lang="en-US" sz="3200" b="1">
              <a:latin typeface="Amazon Ember" panose="020B0603020204020204" pitchFamily="34" charset="0"/>
              <a:ea typeface="Amazon Ember" panose="020B0603020204020204" pitchFamily="34" charset="0"/>
              <a:cs typeface="Amazon Ember" panose="020B0603020204020204" pitchFamily="34" charset="0"/>
            </a:endParaRPr>
          </a:p>
        </p:txBody>
      </p:sp>
      <p:sp>
        <p:nvSpPr>
          <p:cNvPr id="45" name="TextBox 44"/>
          <p:cNvSpPr txBox="1"/>
          <p:nvPr/>
        </p:nvSpPr>
        <p:spPr>
          <a:xfrm>
            <a:off x="2802380" y="4050219"/>
            <a:ext cx="1655611" cy="1140703"/>
          </a:xfrm>
          <a:prstGeom prst="rect">
            <a:avLst/>
          </a:prstGeom>
          <a:noFill/>
        </p:spPr>
        <p:txBody>
          <a:bodyPr wrap="square" lIns="0" tIns="0" rIns="0" bIns="0" rtlCol="0" anchor="t">
            <a:noAutofit/>
          </a:bodyPr>
          <a:lstStyle/>
          <a:p>
            <a:r>
              <a:rPr lang="en-US" sz="1467" b="1">
                <a:latin typeface="Amazon Ember" panose="020B0603020204020204" pitchFamily="34" charset="0"/>
                <a:ea typeface="Amazon Ember" panose="020B0603020204020204" pitchFamily="34" charset="0"/>
                <a:cs typeface="Amazon Ember" panose="020B0603020204020204" pitchFamily="34" charset="0"/>
              </a:rPr>
              <a:t>Amazon S3 serves secure HTML survey page</a:t>
            </a:r>
            <a:endParaRPr lang="en-US" sz="3200" b="1">
              <a:latin typeface="Amazon Ember" panose="020B0603020204020204" pitchFamily="34" charset="0"/>
              <a:ea typeface="Amazon Ember" panose="020B0603020204020204" pitchFamily="34" charset="0"/>
              <a:cs typeface="Amazon Ember" panose="020B0603020204020204" pitchFamily="34" charset="0"/>
            </a:endParaRPr>
          </a:p>
        </p:txBody>
      </p:sp>
      <p:sp>
        <p:nvSpPr>
          <p:cNvPr id="46" name="TextBox 45"/>
          <p:cNvSpPr txBox="1"/>
          <p:nvPr/>
        </p:nvSpPr>
        <p:spPr>
          <a:xfrm>
            <a:off x="4049224" y="2674741"/>
            <a:ext cx="1035757" cy="963061"/>
          </a:xfrm>
          <a:prstGeom prst="rect">
            <a:avLst/>
          </a:prstGeom>
          <a:noFill/>
        </p:spPr>
        <p:txBody>
          <a:bodyPr wrap="square" lIns="0" tIns="0" rIns="0" bIns="0" rtlCol="0" anchor="t">
            <a:noAutofit/>
          </a:bodyPr>
          <a:lstStyle/>
          <a:p>
            <a:pPr algn="ctr"/>
            <a:r>
              <a:rPr lang="en-US" sz="1467" b="1">
                <a:latin typeface="Amazon Ember" panose="020B0603020204020204" pitchFamily="34" charset="0"/>
                <a:ea typeface="Amazon Ember" panose="020B0603020204020204" pitchFamily="34" charset="0"/>
                <a:cs typeface="Amazon Ember" panose="020B0603020204020204" pitchFamily="34" charset="0"/>
              </a:rPr>
              <a:t>HTML page makes AJAX call</a:t>
            </a:r>
            <a:endParaRPr lang="en-US" sz="3200" b="1">
              <a:latin typeface="Amazon Ember" panose="020B0603020204020204" pitchFamily="34" charset="0"/>
              <a:ea typeface="Amazon Ember" panose="020B0603020204020204" pitchFamily="34" charset="0"/>
              <a:cs typeface="Amazon Ember" panose="020B0603020204020204" pitchFamily="34" charset="0"/>
            </a:endParaRPr>
          </a:p>
        </p:txBody>
      </p:sp>
      <p:sp>
        <p:nvSpPr>
          <p:cNvPr id="50" name="TextBox 49"/>
          <p:cNvSpPr txBox="1"/>
          <p:nvPr/>
        </p:nvSpPr>
        <p:spPr>
          <a:xfrm>
            <a:off x="6323342" y="4055401"/>
            <a:ext cx="2011884" cy="503887"/>
          </a:xfrm>
          <a:prstGeom prst="rect">
            <a:avLst/>
          </a:prstGeom>
          <a:noFill/>
        </p:spPr>
        <p:txBody>
          <a:bodyPr wrap="square" lIns="0" tIns="0" rIns="0" bIns="0" rtlCol="0" anchor="t">
            <a:noAutofit/>
          </a:bodyPr>
          <a:lstStyle/>
          <a:p>
            <a:r>
              <a:rPr lang="en-US" sz="1467" b="1">
                <a:latin typeface="Amazon Ember" panose="020B0603020204020204" pitchFamily="34" charset="0"/>
                <a:ea typeface="Amazon Ember" panose="020B0603020204020204" pitchFamily="34" charset="0"/>
                <a:cs typeface="Amazon Ember" panose="020B0603020204020204" pitchFamily="34" charset="0"/>
              </a:rPr>
              <a:t>Lambda function processes survey data</a:t>
            </a:r>
            <a:endParaRPr lang="en-US" sz="3200" b="1">
              <a:latin typeface="Amazon Ember" panose="020B0603020204020204" pitchFamily="34" charset="0"/>
              <a:ea typeface="Amazon Ember" panose="020B0603020204020204" pitchFamily="34" charset="0"/>
              <a:cs typeface="Amazon Ember" panose="020B0603020204020204" pitchFamily="34" charset="0"/>
            </a:endParaRPr>
          </a:p>
        </p:txBody>
      </p:sp>
      <p:sp>
        <p:nvSpPr>
          <p:cNvPr id="54" name="TextBox 53"/>
          <p:cNvSpPr txBox="1"/>
          <p:nvPr/>
        </p:nvSpPr>
        <p:spPr>
          <a:xfrm>
            <a:off x="6195701" y="2933985"/>
            <a:ext cx="782968" cy="481112"/>
          </a:xfrm>
          <a:prstGeom prst="rect">
            <a:avLst/>
          </a:prstGeom>
          <a:noFill/>
        </p:spPr>
        <p:txBody>
          <a:bodyPr wrap="square" lIns="0" tIns="0" rIns="0" bIns="0" rtlCol="0" anchor="t">
            <a:noAutofit/>
          </a:bodyPr>
          <a:lstStyle/>
          <a:p>
            <a:pPr algn="ctr"/>
            <a:r>
              <a:rPr lang="en-US" sz="1467" b="1">
                <a:latin typeface="Amazon Ember" panose="020B0603020204020204" pitchFamily="34" charset="0"/>
                <a:ea typeface="Amazon Ember" panose="020B0603020204020204" pitchFamily="34" charset="0"/>
                <a:cs typeface="Amazon Ember" panose="020B0603020204020204" pitchFamily="34" charset="0"/>
              </a:rPr>
              <a:t>Event trigger</a:t>
            </a:r>
            <a:endParaRPr lang="en-US" sz="3200" b="1">
              <a:latin typeface="Amazon Ember" panose="020B0603020204020204" pitchFamily="34" charset="0"/>
              <a:ea typeface="Amazon Ember" panose="020B0603020204020204" pitchFamily="34" charset="0"/>
              <a:cs typeface="Amazon Ember" panose="020B0603020204020204" pitchFamily="34" charset="0"/>
            </a:endParaRPr>
          </a:p>
        </p:txBody>
      </p:sp>
      <p:sp>
        <p:nvSpPr>
          <p:cNvPr id="55" name="TextBox 54"/>
          <p:cNvSpPr txBox="1"/>
          <p:nvPr/>
        </p:nvSpPr>
        <p:spPr>
          <a:xfrm>
            <a:off x="8036087" y="1481997"/>
            <a:ext cx="2063917" cy="718709"/>
          </a:xfrm>
          <a:prstGeom prst="rect">
            <a:avLst/>
          </a:prstGeom>
          <a:noFill/>
        </p:spPr>
        <p:txBody>
          <a:bodyPr wrap="square" lIns="0" tIns="0" rIns="0" bIns="0" rtlCol="0" anchor="t">
            <a:noAutofit/>
          </a:bodyPr>
          <a:lstStyle/>
          <a:p>
            <a:r>
              <a:rPr lang="en-US" sz="1467" b="1">
                <a:latin typeface="Amazon Ember" panose="020B0603020204020204" pitchFamily="34" charset="0"/>
                <a:ea typeface="Amazon Ember" panose="020B0603020204020204" pitchFamily="34" charset="0"/>
                <a:cs typeface="Amazon Ember" panose="020B0603020204020204" pitchFamily="34" charset="0"/>
              </a:rPr>
              <a:t>Survey results encrypted with Server-Side Encryption</a:t>
            </a:r>
            <a:endParaRPr lang="en-US" sz="3200" b="1">
              <a:latin typeface="Amazon Ember" panose="020B0603020204020204" pitchFamily="34" charset="0"/>
              <a:ea typeface="Amazon Ember" panose="020B0603020204020204" pitchFamily="34" charset="0"/>
              <a:cs typeface="Amazon Ember" panose="020B0603020204020204" pitchFamily="34" charset="0"/>
            </a:endParaRPr>
          </a:p>
        </p:txBody>
      </p:sp>
      <p:sp>
        <p:nvSpPr>
          <p:cNvPr id="56" name="TextBox 55"/>
          <p:cNvSpPr txBox="1"/>
          <p:nvPr/>
        </p:nvSpPr>
        <p:spPr>
          <a:xfrm>
            <a:off x="8585376" y="3669802"/>
            <a:ext cx="1489601" cy="831761"/>
          </a:xfrm>
          <a:prstGeom prst="rect">
            <a:avLst/>
          </a:prstGeom>
          <a:noFill/>
        </p:spPr>
        <p:txBody>
          <a:bodyPr wrap="square" lIns="0" tIns="0" rIns="0" bIns="0" rtlCol="0" anchor="t">
            <a:noAutofit/>
          </a:bodyPr>
          <a:lstStyle/>
          <a:p>
            <a:r>
              <a:rPr lang="en-US" sz="1467" b="1">
                <a:latin typeface="Amazon Ember" panose="020B0603020204020204" pitchFamily="34" charset="0"/>
                <a:ea typeface="Amazon Ember" panose="020B0603020204020204" pitchFamily="34" charset="0"/>
                <a:cs typeface="Amazon Ember" panose="020B0603020204020204" pitchFamily="34" charset="0"/>
              </a:rPr>
              <a:t>Unencrypted survey metadata (not personally identifiable info)</a:t>
            </a:r>
            <a:endParaRPr lang="en-US" sz="3200" b="1">
              <a:latin typeface="Amazon Ember" panose="020B0603020204020204" pitchFamily="34" charset="0"/>
              <a:ea typeface="Amazon Ember" panose="020B0603020204020204" pitchFamily="34" charset="0"/>
              <a:cs typeface="Amazon Ember" panose="020B0603020204020204" pitchFamily="34" charset="0"/>
            </a:endParaRPr>
          </a:p>
        </p:txBody>
      </p:sp>
      <p:sp>
        <p:nvSpPr>
          <p:cNvPr id="57" name="TextBox 56"/>
          <p:cNvSpPr txBox="1"/>
          <p:nvPr/>
        </p:nvSpPr>
        <p:spPr>
          <a:xfrm>
            <a:off x="9490243" y="2960313"/>
            <a:ext cx="1899541" cy="577291"/>
          </a:xfrm>
          <a:prstGeom prst="rect">
            <a:avLst/>
          </a:prstGeom>
          <a:noFill/>
        </p:spPr>
        <p:txBody>
          <a:bodyPr wrap="square" lIns="0" tIns="0" rIns="0" bIns="0" rtlCol="0" anchor="t">
            <a:noAutofit/>
          </a:bodyPr>
          <a:lstStyle/>
          <a:p>
            <a:pPr algn="ctr"/>
            <a:r>
              <a:rPr lang="en-US" sz="1467" b="1">
                <a:latin typeface="Amazon Ember" panose="020B0603020204020204" pitchFamily="34" charset="0"/>
                <a:ea typeface="Amazon Ember" panose="020B0603020204020204" pitchFamily="34" charset="0"/>
                <a:cs typeface="Amazon Ember" panose="020B0603020204020204" pitchFamily="34" charset="0"/>
              </a:rPr>
              <a:t>Amazon S3 </a:t>
            </a:r>
            <a:br>
              <a:rPr lang="en-US" sz="1467" b="1">
                <a:latin typeface="Amazon Ember" panose="020B0603020204020204" pitchFamily="34" charset="0"/>
                <a:ea typeface="Amazon Ember" panose="020B0603020204020204" pitchFamily="34" charset="0"/>
                <a:cs typeface="Amazon Ember" panose="020B0603020204020204" pitchFamily="34" charset="0"/>
              </a:rPr>
            </a:br>
            <a:r>
              <a:rPr lang="en-US" sz="1467" b="1">
                <a:latin typeface="Amazon Ember" panose="020B0603020204020204" pitchFamily="34" charset="0"/>
                <a:ea typeface="Amazon Ember" panose="020B0603020204020204" pitchFamily="34" charset="0"/>
                <a:cs typeface="Amazon Ember" panose="020B0603020204020204" pitchFamily="34" charset="0"/>
              </a:rPr>
              <a:t>Results Repository</a:t>
            </a:r>
            <a:endParaRPr lang="en-US" sz="3200" b="1">
              <a:latin typeface="Amazon Ember" panose="020B0603020204020204" pitchFamily="34" charset="0"/>
              <a:ea typeface="Amazon Ember" panose="020B0603020204020204" pitchFamily="34" charset="0"/>
              <a:cs typeface="Amazon Ember" panose="020B0603020204020204" pitchFamily="34" charset="0"/>
            </a:endParaRPr>
          </a:p>
        </p:txBody>
      </p:sp>
      <p:pic>
        <p:nvPicPr>
          <p:cNvPr id="58" name="Picture 57"/>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221715" y="4707551"/>
            <a:ext cx="814371" cy="977247"/>
          </a:xfrm>
          <a:prstGeom prst="rect">
            <a:avLst/>
          </a:prstGeom>
        </p:spPr>
      </p:pic>
      <p:pic>
        <p:nvPicPr>
          <p:cNvPr id="31" name="Picture 30"/>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394367" y="1267562"/>
            <a:ext cx="548640" cy="548640"/>
          </a:xfrm>
          <a:prstGeom prst="rect">
            <a:avLst/>
          </a:prstGeom>
        </p:spPr>
      </p:pic>
    </p:spTree>
    <p:custDataLst>
      <p:tags r:id="rId1"/>
    </p:custDataLst>
    <p:extLst>
      <p:ext uri="{BB962C8B-B14F-4D97-AF65-F5344CB8AC3E}">
        <p14:creationId xmlns:p14="http://schemas.microsoft.com/office/powerpoint/2010/main" val="142488449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ounded Rectangle 23"/>
          <p:cNvSpPr/>
          <p:nvPr/>
        </p:nvSpPr>
        <p:spPr>
          <a:xfrm>
            <a:off x="6781092" y="4941232"/>
            <a:ext cx="5021429" cy="1652753"/>
          </a:xfrm>
          <a:prstGeom prst="roundRect">
            <a:avLst/>
          </a:prstGeom>
          <a:solidFill>
            <a:schemeClr val="bg1">
              <a:lumMod val="85000"/>
            </a:schemeClr>
          </a:solidFill>
          <a:ln>
            <a:solidFill>
              <a:schemeClr val="tx1"/>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sz="2400">
              <a:latin typeface="Amazon Ember" panose="020B0603020204020204" pitchFamily="34" charset="0"/>
              <a:ea typeface="Amazon Ember" panose="020B0603020204020204" pitchFamily="34" charset="0"/>
              <a:cs typeface="Amazon Ember" panose="020B0603020204020204" pitchFamily="34" charset="0"/>
            </a:endParaRPr>
          </a:p>
        </p:txBody>
      </p:sp>
      <p:sp>
        <p:nvSpPr>
          <p:cNvPr id="25" name="TextBox 24"/>
          <p:cNvSpPr txBox="1"/>
          <p:nvPr/>
        </p:nvSpPr>
        <p:spPr>
          <a:xfrm>
            <a:off x="10110255" y="5384315"/>
            <a:ext cx="1429992" cy="797696"/>
          </a:xfrm>
          <a:prstGeom prst="rect">
            <a:avLst/>
          </a:prstGeom>
          <a:noFill/>
        </p:spPr>
        <p:txBody>
          <a:bodyPr wrap="square" lIns="0" tIns="0" rIns="0" bIns="0" rtlCol="0" anchor="t">
            <a:noAutofit/>
          </a:bodyPr>
          <a:lstStyle/>
          <a:p>
            <a:pPr algn="ctr"/>
            <a:r>
              <a:rPr lang="en-US" sz="2133" b="1">
                <a:latin typeface="Amazon Ember" panose="020B0603020204020204" pitchFamily="34" charset="0"/>
                <a:ea typeface="Amazon Ember" panose="020B0603020204020204" pitchFamily="34" charset="0"/>
                <a:cs typeface="Amazon Ember" panose="020B0603020204020204" pitchFamily="34" charset="0"/>
              </a:rPr>
              <a:t>Data analytics</a:t>
            </a:r>
            <a:endParaRPr lang="en-US" sz="4800" b="1">
              <a:latin typeface="Amazon Ember" panose="020B0603020204020204" pitchFamily="34" charset="0"/>
              <a:ea typeface="Amazon Ember" panose="020B0603020204020204" pitchFamily="34" charset="0"/>
              <a:cs typeface="Amazon Ember" panose="020B0603020204020204" pitchFamily="34" charset="0"/>
            </a:endParaRPr>
          </a:p>
        </p:txBody>
      </p:sp>
      <p:sp>
        <p:nvSpPr>
          <p:cNvPr id="21" name="Rounded Rectangle 20"/>
          <p:cNvSpPr/>
          <p:nvPr/>
        </p:nvSpPr>
        <p:spPr>
          <a:xfrm>
            <a:off x="6767947" y="3122095"/>
            <a:ext cx="5021429" cy="1652753"/>
          </a:xfrm>
          <a:prstGeom prst="roundRect">
            <a:avLst/>
          </a:prstGeom>
          <a:solidFill>
            <a:schemeClr val="bg1">
              <a:lumMod val="85000"/>
            </a:schemeClr>
          </a:solidFill>
          <a:ln>
            <a:solidFill>
              <a:schemeClr val="tx1"/>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sz="2400">
              <a:latin typeface="Amazon Ember" panose="020B0603020204020204" pitchFamily="34" charset="0"/>
              <a:ea typeface="Amazon Ember" panose="020B0603020204020204" pitchFamily="34" charset="0"/>
              <a:cs typeface="Amazon Ember" panose="020B0603020204020204" pitchFamily="34" charset="0"/>
            </a:endParaRPr>
          </a:p>
        </p:txBody>
      </p:sp>
      <p:sp>
        <p:nvSpPr>
          <p:cNvPr id="22" name="TextBox 21"/>
          <p:cNvSpPr txBox="1"/>
          <p:nvPr/>
        </p:nvSpPr>
        <p:spPr>
          <a:xfrm>
            <a:off x="10097109" y="3565178"/>
            <a:ext cx="1429992" cy="797696"/>
          </a:xfrm>
          <a:prstGeom prst="rect">
            <a:avLst/>
          </a:prstGeom>
          <a:noFill/>
        </p:spPr>
        <p:txBody>
          <a:bodyPr wrap="square" lIns="0" tIns="0" rIns="0" bIns="0" rtlCol="0" anchor="t">
            <a:noAutofit/>
          </a:bodyPr>
          <a:lstStyle/>
          <a:p>
            <a:pPr algn="ctr"/>
            <a:r>
              <a:rPr lang="en-US" sz="2133" b="1">
                <a:latin typeface="Amazon Ember" panose="020B0603020204020204" pitchFamily="34" charset="0"/>
                <a:ea typeface="Amazon Ember" panose="020B0603020204020204" pitchFamily="34" charset="0"/>
                <a:cs typeface="Amazon Ember" panose="020B0603020204020204" pitchFamily="34" charset="0"/>
              </a:rPr>
              <a:t>Durable file store</a:t>
            </a:r>
            <a:endParaRPr lang="en-US" sz="4800" b="1">
              <a:latin typeface="Amazon Ember" panose="020B0603020204020204" pitchFamily="34" charset="0"/>
              <a:ea typeface="Amazon Ember" panose="020B0603020204020204" pitchFamily="34" charset="0"/>
              <a:cs typeface="Amazon Ember" panose="020B0603020204020204" pitchFamily="34" charset="0"/>
            </a:endParaRPr>
          </a:p>
        </p:txBody>
      </p:sp>
      <p:sp>
        <p:nvSpPr>
          <p:cNvPr id="19" name="Rounded Rectangle 18"/>
          <p:cNvSpPr/>
          <p:nvPr/>
        </p:nvSpPr>
        <p:spPr>
          <a:xfrm>
            <a:off x="6781092" y="1319823"/>
            <a:ext cx="5021429" cy="1652753"/>
          </a:xfrm>
          <a:prstGeom prst="roundRect">
            <a:avLst/>
          </a:prstGeom>
          <a:solidFill>
            <a:schemeClr val="bg1">
              <a:lumMod val="85000"/>
            </a:schemeClr>
          </a:solidFill>
          <a:ln>
            <a:solidFill>
              <a:schemeClr val="tx1"/>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sz="2400">
              <a:latin typeface="Amazon Ember" panose="020B0603020204020204" pitchFamily="34" charset="0"/>
              <a:ea typeface="Amazon Ember" panose="020B0603020204020204" pitchFamily="34" charset="0"/>
              <a:cs typeface="Amazon Ember" panose="020B0603020204020204" pitchFamily="34" charset="0"/>
            </a:endParaRPr>
          </a:p>
        </p:txBody>
      </p:sp>
      <p:sp>
        <p:nvSpPr>
          <p:cNvPr id="2" name="Title 1"/>
          <p:cNvSpPr>
            <a:spLocks noGrp="1"/>
          </p:cNvSpPr>
          <p:nvPr>
            <p:ph type="title"/>
          </p:nvPr>
        </p:nvSpPr>
        <p:spPr>
          <a:xfrm>
            <a:off x="103075" y="263527"/>
            <a:ext cx="9601297" cy="779463"/>
          </a:xfrm>
        </p:spPr>
        <p:txBody>
          <a:bodyPr>
            <a:noAutofit/>
          </a:bodyPr>
          <a:lstStyle/>
          <a:p>
            <a:r>
              <a:rPr lang="en-US" dirty="0"/>
              <a:t>Processing Amazon </a:t>
            </a:r>
            <a:r>
              <a:rPr lang="en-US" dirty="0" err="1"/>
              <a:t>CloudWatch</a:t>
            </a:r>
            <a:r>
              <a:rPr lang="en-US" dirty="0"/>
              <a:t> Logs</a:t>
            </a:r>
          </a:p>
        </p:txBody>
      </p:sp>
      <p:sp>
        <p:nvSpPr>
          <p:cNvPr id="8" name="TextBox 7"/>
          <p:cNvSpPr txBox="1"/>
          <p:nvPr/>
        </p:nvSpPr>
        <p:spPr>
          <a:xfrm>
            <a:off x="8144935" y="4279248"/>
            <a:ext cx="2007604" cy="427121"/>
          </a:xfrm>
          <a:prstGeom prst="rect">
            <a:avLst/>
          </a:prstGeom>
          <a:noFill/>
        </p:spPr>
        <p:txBody>
          <a:bodyPr wrap="square" lIns="0" tIns="0" rIns="0" bIns="0" rtlCol="0" anchor="t">
            <a:noAutofit/>
          </a:bodyPr>
          <a:lstStyle/>
          <a:p>
            <a:pPr algn="ctr"/>
            <a:r>
              <a:rPr lang="en-US" sz="1467" b="1">
                <a:latin typeface="Amazon Ember" panose="020B0603020204020204" pitchFamily="34" charset="0"/>
                <a:ea typeface="Amazon Ember" panose="020B0603020204020204" pitchFamily="34" charset="0"/>
                <a:cs typeface="Amazon Ember" panose="020B0603020204020204" pitchFamily="34" charset="0"/>
              </a:rPr>
              <a:t>Amazon</a:t>
            </a:r>
            <a:br>
              <a:rPr lang="en-US" sz="1467" b="1">
                <a:latin typeface="Amazon Ember" panose="020B0603020204020204" pitchFamily="34" charset="0"/>
                <a:ea typeface="Amazon Ember" panose="020B0603020204020204" pitchFamily="34" charset="0"/>
                <a:cs typeface="Amazon Ember" panose="020B0603020204020204" pitchFamily="34" charset="0"/>
              </a:rPr>
            </a:br>
            <a:r>
              <a:rPr lang="en-US" sz="1467" b="1">
                <a:latin typeface="Amazon Ember" panose="020B0603020204020204" pitchFamily="34" charset="0"/>
                <a:ea typeface="Amazon Ember" panose="020B0603020204020204" pitchFamily="34" charset="0"/>
                <a:cs typeface="Amazon Ember" panose="020B0603020204020204" pitchFamily="34" charset="0"/>
              </a:rPr>
              <a:t>S3</a:t>
            </a:r>
            <a:endParaRPr lang="en-US" sz="3200" b="1">
              <a:latin typeface="Amazon Ember" panose="020B0603020204020204" pitchFamily="34" charset="0"/>
              <a:ea typeface="Amazon Ember" panose="020B0603020204020204" pitchFamily="34" charset="0"/>
              <a:cs typeface="Amazon Ember" panose="020B0603020204020204" pitchFamily="34" charset="0"/>
            </a:endParaRPr>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00266" y="1543803"/>
            <a:ext cx="739429" cy="819059"/>
          </a:xfrm>
          <a:prstGeom prst="rect">
            <a:avLst/>
          </a:prstGeom>
        </p:spPr>
      </p:pic>
      <p:sp>
        <p:nvSpPr>
          <p:cNvPr id="10" name="TextBox 9"/>
          <p:cNvSpPr txBox="1"/>
          <p:nvPr/>
        </p:nvSpPr>
        <p:spPr>
          <a:xfrm>
            <a:off x="8628689" y="2400464"/>
            <a:ext cx="1193003" cy="419331"/>
          </a:xfrm>
          <a:prstGeom prst="rect">
            <a:avLst/>
          </a:prstGeom>
          <a:noFill/>
        </p:spPr>
        <p:txBody>
          <a:bodyPr wrap="square" lIns="0" tIns="0" rIns="0" bIns="0" rtlCol="0" anchor="t">
            <a:noAutofit/>
          </a:bodyPr>
          <a:lstStyle/>
          <a:p>
            <a:pPr algn="ctr"/>
            <a:r>
              <a:rPr lang="en-US" sz="1467" b="1">
                <a:latin typeface="Amazon Ember" panose="020B0603020204020204" pitchFamily="34" charset="0"/>
                <a:ea typeface="Amazon Ember" panose="020B0603020204020204" pitchFamily="34" charset="0"/>
                <a:cs typeface="Amazon Ember" panose="020B0603020204020204" pitchFamily="34" charset="0"/>
              </a:rPr>
              <a:t>Amazon</a:t>
            </a:r>
            <a:br>
              <a:rPr lang="en-US" sz="1467" b="1">
                <a:latin typeface="Amazon Ember" panose="020B0603020204020204" pitchFamily="34" charset="0"/>
                <a:ea typeface="Amazon Ember" panose="020B0603020204020204" pitchFamily="34" charset="0"/>
                <a:cs typeface="Amazon Ember" panose="020B0603020204020204" pitchFamily="34" charset="0"/>
              </a:rPr>
            </a:br>
            <a:r>
              <a:rPr lang="en-US" sz="1467" b="1">
                <a:latin typeface="Amazon Ember" panose="020B0603020204020204" pitchFamily="34" charset="0"/>
                <a:ea typeface="Amazon Ember" panose="020B0603020204020204" pitchFamily="34" charset="0"/>
                <a:cs typeface="Amazon Ember" panose="020B0603020204020204" pitchFamily="34" charset="0"/>
              </a:rPr>
              <a:t>DynamoDB</a:t>
            </a:r>
            <a:endParaRPr lang="en-US" sz="3200" b="1">
              <a:latin typeface="Amazon Ember" panose="020B0603020204020204" pitchFamily="34" charset="0"/>
              <a:ea typeface="Amazon Ember" panose="020B0603020204020204" pitchFamily="34" charset="0"/>
              <a:cs typeface="Amazon Ember" panose="020B0603020204020204" pitchFamily="34" charset="0"/>
            </a:endParaRPr>
          </a:p>
        </p:txBody>
      </p:sp>
      <p:sp>
        <p:nvSpPr>
          <p:cNvPr id="12" name="TextBox 11"/>
          <p:cNvSpPr txBox="1"/>
          <p:nvPr/>
        </p:nvSpPr>
        <p:spPr>
          <a:xfrm>
            <a:off x="8479248" y="6081771"/>
            <a:ext cx="1360589" cy="207509"/>
          </a:xfrm>
          <a:prstGeom prst="rect">
            <a:avLst/>
          </a:prstGeom>
          <a:noFill/>
        </p:spPr>
        <p:txBody>
          <a:bodyPr wrap="square" lIns="0" tIns="0" rIns="0" bIns="0" rtlCol="0" anchor="t">
            <a:noAutofit/>
          </a:bodyPr>
          <a:lstStyle/>
          <a:p>
            <a:pPr algn="ctr"/>
            <a:r>
              <a:rPr lang="en-US" sz="1467" b="1">
                <a:latin typeface="Amazon Ember" panose="020B0603020204020204" pitchFamily="34" charset="0"/>
                <a:ea typeface="Amazon Ember" panose="020B0603020204020204" pitchFamily="34" charset="0"/>
                <a:cs typeface="Amazon Ember" panose="020B0603020204020204" pitchFamily="34" charset="0"/>
              </a:rPr>
              <a:t>Amazon </a:t>
            </a:r>
            <a:br>
              <a:rPr lang="en-US" sz="1467" b="1">
                <a:latin typeface="Amazon Ember" panose="020B0603020204020204" pitchFamily="34" charset="0"/>
                <a:ea typeface="Amazon Ember" panose="020B0603020204020204" pitchFamily="34" charset="0"/>
                <a:cs typeface="Amazon Ember" panose="020B0603020204020204" pitchFamily="34" charset="0"/>
              </a:rPr>
            </a:br>
            <a:r>
              <a:rPr lang="en-US" sz="1467" b="1">
                <a:latin typeface="Amazon Ember" panose="020B0603020204020204" pitchFamily="34" charset="0"/>
                <a:ea typeface="Amazon Ember" panose="020B0603020204020204" pitchFamily="34" charset="0"/>
                <a:cs typeface="Amazon Ember" panose="020B0603020204020204" pitchFamily="34" charset="0"/>
              </a:rPr>
              <a:t>Redshift</a:t>
            </a:r>
          </a:p>
        </p:txBody>
      </p:sp>
      <p:sp>
        <p:nvSpPr>
          <p:cNvPr id="13" name="TextBox 12"/>
          <p:cNvSpPr txBox="1"/>
          <p:nvPr/>
        </p:nvSpPr>
        <p:spPr>
          <a:xfrm>
            <a:off x="7021964" y="6041084"/>
            <a:ext cx="1203937" cy="365760"/>
          </a:xfrm>
          <a:prstGeom prst="rect">
            <a:avLst/>
          </a:prstGeom>
          <a:noFill/>
        </p:spPr>
        <p:txBody>
          <a:bodyPr wrap="square" lIns="0" tIns="0" rIns="0" bIns="0" rtlCol="0" anchor="t">
            <a:noAutofit/>
          </a:bodyPr>
          <a:lstStyle/>
          <a:p>
            <a:pPr algn="ctr"/>
            <a:r>
              <a:rPr lang="en-US" sz="1333" b="1">
                <a:latin typeface="Amazon Ember" panose="020B0603020204020204" pitchFamily="34" charset="0"/>
                <a:ea typeface="Amazon Ember" panose="020B0603020204020204" pitchFamily="34" charset="0"/>
                <a:cs typeface="Amazon Ember" panose="020B0603020204020204" pitchFamily="34" charset="0"/>
              </a:rPr>
              <a:t>dense compute node</a:t>
            </a:r>
            <a:endParaRPr lang="en-US" sz="2400" b="1">
              <a:latin typeface="Amazon Ember" panose="020B0603020204020204" pitchFamily="34" charset="0"/>
              <a:ea typeface="Amazon Ember" panose="020B0603020204020204" pitchFamily="34" charset="0"/>
              <a:cs typeface="Amazon Ember" panose="020B0603020204020204" pitchFamily="34" charset="0"/>
            </a:endParaRPr>
          </a:p>
        </p:txBody>
      </p:sp>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74597" y="5225334"/>
            <a:ext cx="694747" cy="792011"/>
          </a:xfrm>
          <a:prstGeom prst="rect">
            <a:avLst/>
          </a:prstGeom>
        </p:spPr>
      </p:pic>
      <p:sp>
        <p:nvSpPr>
          <p:cNvPr id="15" name="TextBox 14"/>
          <p:cNvSpPr txBox="1"/>
          <p:nvPr/>
        </p:nvSpPr>
        <p:spPr>
          <a:xfrm>
            <a:off x="7227920" y="4317032"/>
            <a:ext cx="853440" cy="365760"/>
          </a:xfrm>
          <a:prstGeom prst="rect">
            <a:avLst/>
          </a:prstGeom>
          <a:noFill/>
        </p:spPr>
        <p:txBody>
          <a:bodyPr wrap="square" lIns="0" tIns="0" rIns="0" bIns="0" rtlCol="0" anchor="t">
            <a:noAutofit/>
          </a:bodyPr>
          <a:lstStyle/>
          <a:p>
            <a:pPr algn="ctr"/>
            <a:r>
              <a:rPr lang="en-US" sz="1333" b="1">
                <a:latin typeface="Amazon Ember" panose="020B0603020204020204" pitchFamily="34" charset="0"/>
                <a:ea typeface="Amazon Ember" panose="020B0603020204020204" pitchFamily="34" charset="0"/>
                <a:cs typeface="Amazon Ember" panose="020B0603020204020204" pitchFamily="34" charset="0"/>
              </a:rPr>
              <a:t>Bucket</a:t>
            </a:r>
            <a:endParaRPr lang="en-US" sz="1867" b="1">
              <a:latin typeface="Amazon Ember" panose="020B0603020204020204" pitchFamily="34" charset="0"/>
              <a:ea typeface="Amazon Ember" panose="020B0603020204020204" pitchFamily="34" charset="0"/>
              <a:cs typeface="Amazon Ember" panose="020B0603020204020204" pitchFamily="34" charset="0"/>
            </a:endParaRPr>
          </a:p>
        </p:txBody>
      </p:sp>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19214" y="3511633"/>
            <a:ext cx="670853" cy="695700"/>
          </a:xfrm>
          <a:prstGeom prst="rect">
            <a:avLst/>
          </a:prstGeom>
        </p:spPr>
      </p:pic>
      <p:sp>
        <p:nvSpPr>
          <p:cNvPr id="17" name="TextBox 16"/>
          <p:cNvSpPr txBox="1"/>
          <p:nvPr/>
        </p:nvSpPr>
        <p:spPr>
          <a:xfrm>
            <a:off x="7219696" y="2454394"/>
            <a:ext cx="853440" cy="365760"/>
          </a:xfrm>
          <a:prstGeom prst="rect">
            <a:avLst/>
          </a:prstGeom>
          <a:noFill/>
        </p:spPr>
        <p:txBody>
          <a:bodyPr wrap="square" lIns="0" tIns="0" rIns="0" bIns="0" rtlCol="0" anchor="t">
            <a:noAutofit/>
          </a:bodyPr>
          <a:lstStyle/>
          <a:p>
            <a:pPr algn="ctr"/>
            <a:r>
              <a:rPr lang="en-US" sz="1333" b="1">
                <a:latin typeface="Amazon Ember" panose="020B0603020204020204" pitchFamily="34" charset="0"/>
                <a:ea typeface="Amazon Ember" panose="020B0603020204020204" pitchFamily="34" charset="0"/>
                <a:cs typeface="Amazon Ember" panose="020B0603020204020204" pitchFamily="34" charset="0"/>
              </a:rPr>
              <a:t>Table</a:t>
            </a:r>
            <a:endParaRPr lang="en-US" sz="1867" b="1">
              <a:latin typeface="Amazon Ember" panose="020B0603020204020204" pitchFamily="34" charset="0"/>
              <a:ea typeface="Amazon Ember" panose="020B0603020204020204" pitchFamily="34" charset="0"/>
              <a:cs typeface="Amazon Ember" panose="020B0603020204020204" pitchFamily="34" charset="0"/>
            </a:endParaRPr>
          </a:p>
        </p:txBody>
      </p:sp>
      <p:pic>
        <p:nvPicPr>
          <p:cNvPr id="18" name="Picture 1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321545" y="1727541"/>
            <a:ext cx="649745" cy="639095"/>
          </a:xfrm>
          <a:prstGeom prst="rect">
            <a:avLst/>
          </a:prstGeom>
        </p:spPr>
      </p:pic>
      <p:sp>
        <p:nvSpPr>
          <p:cNvPr id="20" name="TextBox 19"/>
          <p:cNvSpPr txBox="1"/>
          <p:nvPr/>
        </p:nvSpPr>
        <p:spPr>
          <a:xfrm>
            <a:off x="10045293" y="1865976"/>
            <a:ext cx="1533628" cy="797696"/>
          </a:xfrm>
          <a:prstGeom prst="rect">
            <a:avLst/>
          </a:prstGeom>
          <a:noFill/>
        </p:spPr>
        <p:txBody>
          <a:bodyPr wrap="square" lIns="0" tIns="0" rIns="0" bIns="0" rtlCol="0" anchor="t">
            <a:noAutofit/>
          </a:bodyPr>
          <a:lstStyle/>
          <a:p>
            <a:pPr algn="ctr"/>
            <a:r>
              <a:rPr lang="en-US" sz="2133" b="1">
                <a:latin typeface="Amazon Ember" panose="020B0603020204020204" pitchFamily="34" charset="0"/>
                <a:ea typeface="Amazon Ember" panose="020B0603020204020204" pitchFamily="34" charset="0"/>
                <a:cs typeface="Amazon Ember" panose="020B0603020204020204" pitchFamily="34" charset="0"/>
              </a:rPr>
              <a:t>NoSQL data store</a:t>
            </a:r>
            <a:endParaRPr lang="en-US" sz="4800" b="1">
              <a:latin typeface="Amazon Ember" panose="020B0603020204020204" pitchFamily="34" charset="0"/>
              <a:ea typeface="Amazon Ember" panose="020B0603020204020204" pitchFamily="34" charset="0"/>
              <a:cs typeface="Amazon Ember" panose="020B0603020204020204" pitchFamily="34" charset="0"/>
            </a:endParaRPr>
          </a:p>
        </p:txBody>
      </p:sp>
      <p:cxnSp>
        <p:nvCxnSpPr>
          <p:cNvPr id="29" name="Straight Arrow Connector 28"/>
          <p:cNvCxnSpPr/>
          <p:nvPr/>
        </p:nvCxnSpPr>
        <p:spPr>
          <a:xfrm>
            <a:off x="2013132" y="3948471"/>
            <a:ext cx="1774600" cy="0"/>
          </a:xfrm>
          <a:prstGeom prst="straightConnector1">
            <a:avLst/>
          </a:prstGeom>
          <a:ln w="38100">
            <a:solidFill>
              <a:srgbClr val="0070C0"/>
            </a:solidFill>
            <a:tailEnd type="triangle"/>
          </a:ln>
        </p:spPr>
        <p:style>
          <a:lnRef idx="2">
            <a:schemeClr val="accent1"/>
          </a:lnRef>
          <a:fillRef idx="0">
            <a:schemeClr val="accent1"/>
          </a:fillRef>
          <a:effectRef idx="1">
            <a:schemeClr val="accent1"/>
          </a:effectRef>
          <a:fontRef idx="minor">
            <a:schemeClr val="tx1"/>
          </a:fontRef>
        </p:style>
      </p:cxnSp>
      <p:cxnSp>
        <p:nvCxnSpPr>
          <p:cNvPr id="31" name="Elbow Connector 30"/>
          <p:cNvCxnSpPr>
            <a:endCxn id="19" idx="1"/>
          </p:cNvCxnSpPr>
          <p:nvPr/>
        </p:nvCxnSpPr>
        <p:spPr>
          <a:xfrm flipV="1">
            <a:off x="4993348" y="2146199"/>
            <a:ext cx="1787745" cy="1802272"/>
          </a:xfrm>
          <a:prstGeom prst="bentConnector3">
            <a:avLst/>
          </a:prstGeom>
          <a:ln w="38100">
            <a:solidFill>
              <a:srgbClr val="0070C0"/>
            </a:solidFill>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a:endCxn id="21" idx="1"/>
          </p:cNvCxnSpPr>
          <p:nvPr/>
        </p:nvCxnSpPr>
        <p:spPr>
          <a:xfrm>
            <a:off x="4993347" y="3948471"/>
            <a:ext cx="1774600" cy="0"/>
          </a:xfrm>
          <a:prstGeom prst="straightConnector1">
            <a:avLst/>
          </a:prstGeom>
          <a:ln w="38100">
            <a:solidFill>
              <a:srgbClr val="0070C0"/>
            </a:solidFill>
            <a:tailEnd type="triangle"/>
          </a:ln>
        </p:spPr>
        <p:style>
          <a:lnRef idx="2">
            <a:schemeClr val="accent1"/>
          </a:lnRef>
          <a:fillRef idx="0">
            <a:schemeClr val="accent1"/>
          </a:fillRef>
          <a:effectRef idx="1">
            <a:schemeClr val="accent1"/>
          </a:effectRef>
          <a:fontRef idx="minor">
            <a:schemeClr val="tx1"/>
          </a:fontRef>
        </p:style>
      </p:cxnSp>
      <p:cxnSp>
        <p:nvCxnSpPr>
          <p:cNvPr id="35" name="Elbow Connector 34"/>
          <p:cNvCxnSpPr>
            <a:endCxn id="24" idx="1"/>
          </p:cNvCxnSpPr>
          <p:nvPr/>
        </p:nvCxnSpPr>
        <p:spPr>
          <a:xfrm>
            <a:off x="4993348" y="3948472"/>
            <a:ext cx="1787745" cy="1819137"/>
          </a:xfrm>
          <a:prstGeom prst="bentConnector3">
            <a:avLst/>
          </a:prstGeom>
          <a:ln w="38100">
            <a:solidFill>
              <a:srgbClr val="0070C0"/>
            </a:solidFill>
            <a:tailEnd type="triangle"/>
          </a:ln>
        </p:spPr>
        <p:style>
          <a:lnRef idx="2">
            <a:schemeClr val="accent1"/>
          </a:lnRef>
          <a:fillRef idx="0">
            <a:schemeClr val="accent1"/>
          </a:fillRef>
          <a:effectRef idx="1">
            <a:schemeClr val="accent1"/>
          </a:effectRef>
          <a:fontRef idx="minor">
            <a:schemeClr val="tx1"/>
          </a:fontRef>
        </p:style>
      </p:cxnSp>
      <p:sp>
        <p:nvSpPr>
          <p:cNvPr id="39" name="TextBox 38"/>
          <p:cNvSpPr txBox="1"/>
          <p:nvPr/>
        </p:nvSpPr>
        <p:spPr>
          <a:xfrm>
            <a:off x="549090" y="4716407"/>
            <a:ext cx="1930244" cy="797696"/>
          </a:xfrm>
          <a:prstGeom prst="rect">
            <a:avLst/>
          </a:prstGeom>
          <a:noFill/>
        </p:spPr>
        <p:txBody>
          <a:bodyPr wrap="square" lIns="0" tIns="0" rIns="0" bIns="0" rtlCol="0" anchor="t">
            <a:noAutofit/>
          </a:bodyPr>
          <a:lstStyle/>
          <a:p>
            <a:pPr algn="ctr"/>
            <a:r>
              <a:rPr lang="en-US" sz="2133" b="1">
                <a:latin typeface="Amazon Ember" panose="020B0603020204020204" pitchFamily="34" charset="0"/>
                <a:ea typeface="Amazon Ember" panose="020B0603020204020204" pitchFamily="34" charset="0"/>
                <a:cs typeface="Amazon Ember" panose="020B0603020204020204" pitchFamily="34" charset="0"/>
              </a:rPr>
              <a:t>Amazon CloudWatch Logs</a:t>
            </a:r>
            <a:endParaRPr lang="en-US" sz="4800" b="1">
              <a:latin typeface="Amazon Ember" panose="020B0603020204020204" pitchFamily="34" charset="0"/>
              <a:ea typeface="Amazon Ember" panose="020B0603020204020204" pitchFamily="34" charset="0"/>
              <a:cs typeface="Amazon Ember" panose="020B0603020204020204" pitchFamily="34" charset="0"/>
            </a:endParaRPr>
          </a:p>
        </p:txBody>
      </p:sp>
      <p:sp>
        <p:nvSpPr>
          <p:cNvPr id="40" name="TextBox 39"/>
          <p:cNvSpPr txBox="1"/>
          <p:nvPr/>
        </p:nvSpPr>
        <p:spPr>
          <a:xfrm>
            <a:off x="3447083" y="4716407"/>
            <a:ext cx="1930244" cy="797696"/>
          </a:xfrm>
          <a:prstGeom prst="rect">
            <a:avLst/>
          </a:prstGeom>
          <a:noFill/>
        </p:spPr>
        <p:txBody>
          <a:bodyPr wrap="square" lIns="0" tIns="0" rIns="0" bIns="0" rtlCol="0" anchor="t">
            <a:noAutofit/>
          </a:bodyPr>
          <a:lstStyle/>
          <a:p>
            <a:pPr algn="ctr"/>
            <a:r>
              <a:rPr lang="en-US" sz="2133" b="1">
                <a:latin typeface="Amazon Ember" panose="020B0603020204020204" pitchFamily="34" charset="0"/>
                <a:ea typeface="Amazon Ember" panose="020B0603020204020204" pitchFamily="34" charset="0"/>
                <a:cs typeface="Amazon Ember" panose="020B0603020204020204" pitchFamily="34" charset="0"/>
              </a:rPr>
              <a:t>AWS Lambda function</a:t>
            </a:r>
            <a:endParaRPr lang="en-US" sz="4800" b="1">
              <a:latin typeface="Amazon Ember" panose="020B0603020204020204" pitchFamily="34" charset="0"/>
              <a:ea typeface="Amazon Ember" panose="020B0603020204020204" pitchFamily="34" charset="0"/>
              <a:cs typeface="Amazon Ember" panose="020B0603020204020204" pitchFamily="34" charset="0"/>
            </a:endParaRPr>
          </a:p>
        </p:txBody>
      </p:sp>
      <p:pic>
        <p:nvPicPr>
          <p:cNvPr id="33" name="Picture 3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809869" y="3281936"/>
            <a:ext cx="1136816" cy="1364179"/>
          </a:xfrm>
          <a:prstGeom prst="rect">
            <a:avLst/>
          </a:prstGeom>
        </p:spPr>
      </p:pic>
      <p:pic>
        <p:nvPicPr>
          <p:cNvPr id="34" name="Picture 3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788652" y="5236412"/>
            <a:ext cx="731520" cy="804672"/>
          </a:xfrm>
          <a:prstGeom prst="rect">
            <a:avLst/>
          </a:prstGeom>
        </p:spPr>
      </p:pic>
      <p:pic>
        <p:nvPicPr>
          <p:cNvPr id="36" name="Picture 35"/>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06759" y="3353544"/>
            <a:ext cx="1025735" cy="1189852"/>
          </a:xfrm>
          <a:prstGeom prst="rect">
            <a:avLst/>
          </a:prstGeom>
        </p:spPr>
      </p:pic>
      <p:pic>
        <p:nvPicPr>
          <p:cNvPr id="37" name="Picture 36"/>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741375" y="3317357"/>
            <a:ext cx="808312" cy="969973"/>
          </a:xfrm>
          <a:prstGeom prst="rect">
            <a:avLst/>
          </a:prstGeom>
        </p:spPr>
      </p:pic>
    </p:spTree>
    <p:custDataLst>
      <p:tags r:id="rId1"/>
    </p:custDataLst>
    <p:extLst>
      <p:ext uri="{BB962C8B-B14F-4D97-AF65-F5344CB8AC3E}">
        <p14:creationId xmlns:p14="http://schemas.microsoft.com/office/powerpoint/2010/main" val="76867796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ounded Rectangle 23"/>
          <p:cNvSpPr/>
          <p:nvPr/>
        </p:nvSpPr>
        <p:spPr>
          <a:xfrm>
            <a:off x="6781092" y="4375852"/>
            <a:ext cx="5021429" cy="2166569"/>
          </a:xfrm>
          <a:prstGeom prst="roundRect">
            <a:avLst/>
          </a:prstGeom>
          <a:solidFill>
            <a:schemeClr val="bg1">
              <a:lumMod val="85000"/>
            </a:schemeClr>
          </a:solidFill>
          <a:ln>
            <a:solidFill>
              <a:schemeClr val="tx1"/>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sz="2400">
              <a:latin typeface="Amazon Ember" panose="020B0603020204020204" pitchFamily="34" charset="0"/>
              <a:ea typeface="Amazon Ember" panose="020B0603020204020204" pitchFamily="34" charset="0"/>
              <a:cs typeface="Amazon Ember" panose="020B0603020204020204" pitchFamily="34" charset="0"/>
            </a:endParaRPr>
          </a:p>
        </p:txBody>
      </p:sp>
      <p:sp>
        <p:nvSpPr>
          <p:cNvPr id="25" name="TextBox 24"/>
          <p:cNvSpPr txBox="1"/>
          <p:nvPr/>
        </p:nvSpPr>
        <p:spPr>
          <a:xfrm>
            <a:off x="8515991" y="5099756"/>
            <a:ext cx="2747960" cy="1312923"/>
          </a:xfrm>
          <a:prstGeom prst="rect">
            <a:avLst/>
          </a:prstGeom>
          <a:noFill/>
        </p:spPr>
        <p:txBody>
          <a:bodyPr wrap="square" lIns="0" tIns="0" rIns="0" bIns="0" rtlCol="0" anchor="t">
            <a:noAutofit/>
          </a:bodyPr>
          <a:lstStyle/>
          <a:p>
            <a:pPr algn="ctr"/>
            <a:r>
              <a:rPr lang="en-US" sz="2133" b="1">
                <a:latin typeface="Amazon Ember" panose="020B0603020204020204" pitchFamily="34" charset="0"/>
                <a:ea typeface="Amazon Ember" panose="020B0603020204020204" pitchFamily="34" charset="0"/>
                <a:cs typeface="Amazon Ember" panose="020B0603020204020204" pitchFamily="34" charset="0"/>
              </a:rPr>
              <a:t>High throughput stream handling</a:t>
            </a:r>
          </a:p>
        </p:txBody>
      </p:sp>
      <p:sp>
        <p:nvSpPr>
          <p:cNvPr id="21" name="Rounded Rectangle 20"/>
          <p:cNvSpPr/>
          <p:nvPr/>
        </p:nvSpPr>
        <p:spPr>
          <a:xfrm>
            <a:off x="6781092" y="1642118"/>
            <a:ext cx="5021429" cy="1844175"/>
          </a:xfrm>
          <a:prstGeom prst="roundRect">
            <a:avLst/>
          </a:prstGeom>
          <a:solidFill>
            <a:schemeClr val="bg1">
              <a:lumMod val="85000"/>
            </a:schemeClr>
          </a:solidFill>
          <a:ln>
            <a:solidFill>
              <a:schemeClr val="tx1"/>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sz="2400">
              <a:latin typeface="Amazon Ember" panose="020B0603020204020204" pitchFamily="34" charset="0"/>
              <a:ea typeface="Amazon Ember" panose="020B0603020204020204" pitchFamily="34" charset="0"/>
              <a:cs typeface="Amazon Ember" panose="020B0603020204020204" pitchFamily="34" charset="0"/>
            </a:endParaRPr>
          </a:p>
        </p:txBody>
      </p:sp>
      <p:sp>
        <p:nvSpPr>
          <p:cNvPr id="22" name="TextBox 21"/>
          <p:cNvSpPr txBox="1"/>
          <p:nvPr/>
        </p:nvSpPr>
        <p:spPr>
          <a:xfrm>
            <a:off x="9982206" y="2085201"/>
            <a:ext cx="1558041" cy="797696"/>
          </a:xfrm>
          <a:prstGeom prst="rect">
            <a:avLst/>
          </a:prstGeom>
          <a:noFill/>
        </p:spPr>
        <p:txBody>
          <a:bodyPr wrap="square" lIns="0" tIns="0" rIns="0" bIns="0" rtlCol="0" anchor="t">
            <a:noAutofit/>
          </a:bodyPr>
          <a:lstStyle/>
          <a:p>
            <a:pPr algn="ctr"/>
            <a:r>
              <a:rPr lang="en-US" sz="2133" b="1">
                <a:latin typeface="Amazon Ember" panose="020B0603020204020204" pitchFamily="34" charset="0"/>
                <a:ea typeface="Amazon Ember" panose="020B0603020204020204" pitchFamily="34" charset="0"/>
                <a:cs typeface="Amazon Ember" panose="020B0603020204020204" pitchFamily="34" charset="0"/>
              </a:rPr>
              <a:t>Push notification</a:t>
            </a:r>
            <a:endParaRPr lang="en-US" sz="4800" b="1">
              <a:latin typeface="Amazon Ember" panose="020B0603020204020204" pitchFamily="34" charset="0"/>
              <a:ea typeface="Amazon Ember" panose="020B0603020204020204" pitchFamily="34" charset="0"/>
              <a:cs typeface="Amazon Ember" panose="020B0603020204020204" pitchFamily="34" charset="0"/>
            </a:endParaRPr>
          </a:p>
        </p:txBody>
      </p:sp>
      <p:sp>
        <p:nvSpPr>
          <p:cNvPr id="2" name="Title 1"/>
          <p:cNvSpPr>
            <a:spLocks noGrp="1"/>
          </p:cNvSpPr>
          <p:nvPr>
            <p:ph type="title"/>
          </p:nvPr>
        </p:nvSpPr>
        <p:spPr/>
        <p:txBody>
          <a:bodyPr>
            <a:noAutofit/>
          </a:bodyPr>
          <a:lstStyle/>
          <a:p>
            <a:r>
              <a:rPr lang="en-US" dirty="0"/>
              <a:t>AWS Lambda Message Handling</a:t>
            </a:r>
          </a:p>
        </p:txBody>
      </p:sp>
      <p:sp>
        <p:nvSpPr>
          <p:cNvPr id="8" name="TextBox 7"/>
          <p:cNvSpPr txBox="1"/>
          <p:nvPr/>
        </p:nvSpPr>
        <p:spPr>
          <a:xfrm>
            <a:off x="8182773" y="2817612"/>
            <a:ext cx="2007604" cy="427121"/>
          </a:xfrm>
          <a:prstGeom prst="rect">
            <a:avLst/>
          </a:prstGeom>
          <a:noFill/>
        </p:spPr>
        <p:txBody>
          <a:bodyPr wrap="square" lIns="0" tIns="0" rIns="0" bIns="0" rtlCol="0" anchor="t">
            <a:noAutofit/>
          </a:bodyPr>
          <a:lstStyle/>
          <a:p>
            <a:pPr algn="ctr"/>
            <a:r>
              <a:rPr lang="en-US" sz="1867" b="1">
                <a:latin typeface="Amazon Ember" panose="020B0603020204020204" pitchFamily="34" charset="0"/>
                <a:ea typeface="Amazon Ember" panose="020B0603020204020204" pitchFamily="34" charset="0"/>
                <a:cs typeface="Amazon Ember" panose="020B0603020204020204" pitchFamily="34" charset="0"/>
              </a:rPr>
              <a:t>Amazon</a:t>
            </a:r>
            <a:br>
              <a:rPr lang="en-US" sz="1867" b="1">
                <a:latin typeface="Amazon Ember" panose="020B0603020204020204" pitchFamily="34" charset="0"/>
                <a:ea typeface="Amazon Ember" panose="020B0603020204020204" pitchFamily="34" charset="0"/>
                <a:cs typeface="Amazon Ember" panose="020B0603020204020204" pitchFamily="34" charset="0"/>
              </a:rPr>
            </a:br>
            <a:r>
              <a:rPr lang="en-US" sz="1867" b="1">
                <a:latin typeface="Amazon Ember" panose="020B0603020204020204" pitchFamily="34" charset="0"/>
                <a:ea typeface="Amazon Ember" panose="020B0603020204020204" pitchFamily="34" charset="0"/>
                <a:cs typeface="Amazon Ember" panose="020B0603020204020204" pitchFamily="34" charset="0"/>
              </a:rPr>
              <a:t>SNS</a:t>
            </a:r>
            <a:endParaRPr lang="en-US" sz="4267" b="1">
              <a:latin typeface="Amazon Ember" panose="020B0603020204020204" pitchFamily="34" charset="0"/>
              <a:ea typeface="Amazon Ember" panose="020B0603020204020204" pitchFamily="34" charset="0"/>
              <a:cs typeface="Amazon Ember" panose="020B0603020204020204" pitchFamily="34" charset="0"/>
            </a:endParaRPr>
          </a:p>
        </p:txBody>
      </p:sp>
      <p:cxnSp>
        <p:nvCxnSpPr>
          <p:cNvPr id="29" name="Straight Arrow Connector 28"/>
          <p:cNvCxnSpPr/>
          <p:nvPr/>
        </p:nvCxnSpPr>
        <p:spPr>
          <a:xfrm>
            <a:off x="2094726" y="3932969"/>
            <a:ext cx="1693007" cy="3"/>
          </a:xfrm>
          <a:prstGeom prst="straightConnector1">
            <a:avLst/>
          </a:prstGeom>
          <a:ln w="38100">
            <a:solidFill>
              <a:srgbClr val="0070C0"/>
            </a:solidFill>
            <a:tailEnd type="triangle"/>
          </a:ln>
        </p:spPr>
        <p:style>
          <a:lnRef idx="2">
            <a:schemeClr val="accent1"/>
          </a:lnRef>
          <a:fillRef idx="0">
            <a:schemeClr val="accent1"/>
          </a:fillRef>
          <a:effectRef idx="1">
            <a:schemeClr val="accent1"/>
          </a:effectRef>
          <a:fontRef idx="minor">
            <a:schemeClr val="tx1"/>
          </a:fontRef>
        </p:style>
      </p:cxnSp>
      <p:cxnSp>
        <p:nvCxnSpPr>
          <p:cNvPr id="31" name="Elbow Connector 30"/>
          <p:cNvCxnSpPr>
            <a:endCxn id="21" idx="1"/>
          </p:cNvCxnSpPr>
          <p:nvPr/>
        </p:nvCxnSpPr>
        <p:spPr>
          <a:xfrm flipV="1">
            <a:off x="4993348" y="2564206"/>
            <a:ext cx="1787745" cy="1368767"/>
          </a:xfrm>
          <a:prstGeom prst="bentConnector3">
            <a:avLst/>
          </a:prstGeom>
          <a:ln w="38100">
            <a:solidFill>
              <a:srgbClr val="0070C0"/>
            </a:solidFill>
            <a:tailEnd type="triangle"/>
          </a:ln>
        </p:spPr>
        <p:style>
          <a:lnRef idx="2">
            <a:schemeClr val="accent1"/>
          </a:lnRef>
          <a:fillRef idx="0">
            <a:schemeClr val="accent1"/>
          </a:fillRef>
          <a:effectRef idx="1">
            <a:schemeClr val="accent1"/>
          </a:effectRef>
          <a:fontRef idx="minor">
            <a:schemeClr val="tx1"/>
          </a:fontRef>
        </p:style>
      </p:cxnSp>
      <p:cxnSp>
        <p:nvCxnSpPr>
          <p:cNvPr id="35" name="Elbow Connector 34"/>
          <p:cNvCxnSpPr>
            <a:endCxn id="24" idx="1"/>
          </p:cNvCxnSpPr>
          <p:nvPr/>
        </p:nvCxnSpPr>
        <p:spPr>
          <a:xfrm>
            <a:off x="4993348" y="3932973"/>
            <a:ext cx="1787745" cy="1526164"/>
          </a:xfrm>
          <a:prstGeom prst="bentConnector3">
            <a:avLst/>
          </a:prstGeom>
          <a:ln w="38100">
            <a:solidFill>
              <a:srgbClr val="0070C0"/>
            </a:solidFill>
            <a:tailEnd type="triangle"/>
          </a:ln>
        </p:spPr>
        <p:style>
          <a:lnRef idx="2">
            <a:schemeClr val="accent1"/>
          </a:lnRef>
          <a:fillRef idx="0">
            <a:schemeClr val="accent1"/>
          </a:fillRef>
          <a:effectRef idx="1">
            <a:schemeClr val="accent1"/>
          </a:effectRef>
          <a:fontRef idx="minor">
            <a:schemeClr val="tx1"/>
          </a:fontRef>
        </p:style>
      </p:cxnSp>
      <p:sp>
        <p:nvSpPr>
          <p:cNvPr id="39" name="TextBox 38"/>
          <p:cNvSpPr txBox="1"/>
          <p:nvPr/>
        </p:nvSpPr>
        <p:spPr>
          <a:xfrm>
            <a:off x="549090" y="4700908"/>
            <a:ext cx="1930244" cy="797696"/>
          </a:xfrm>
          <a:prstGeom prst="rect">
            <a:avLst/>
          </a:prstGeom>
          <a:noFill/>
        </p:spPr>
        <p:txBody>
          <a:bodyPr wrap="square" lIns="0" tIns="0" rIns="0" bIns="0" rtlCol="0" anchor="t">
            <a:noAutofit/>
          </a:bodyPr>
          <a:lstStyle/>
          <a:p>
            <a:pPr algn="ctr"/>
            <a:r>
              <a:rPr lang="en-US" sz="2133" b="1">
                <a:latin typeface="Amazon Ember" panose="020B0603020204020204" pitchFamily="34" charset="0"/>
                <a:ea typeface="Amazon Ember" panose="020B0603020204020204" pitchFamily="34" charset="0"/>
                <a:cs typeface="Amazon Ember" panose="020B0603020204020204" pitchFamily="34" charset="0"/>
              </a:rPr>
              <a:t>Amazon SNS</a:t>
            </a:r>
            <a:endParaRPr lang="en-US" sz="4800" b="1">
              <a:latin typeface="Amazon Ember" panose="020B0603020204020204" pitchFamily="34" charset="0"/>
              <a:ea typeface="Amazon Ember" panose="020B0603020204020204" pitchFamily="34" charset="0"/>
              <a:cs typeface="Amazon Ember" panose="020B0603020204020204" pitchFamily="34" charset="0"/>
            </a:endParaRPr>
          </a:p>
        </p:txBody>
      </p:sp>
      <p:sp>
        <p:nvSpPr>
          <p:cNvPr id="40" name="TextBox 39"/>
          <p:cNvSpPr txBox="1"/>
          <p:nvPr/>
        </p:nvSpPr>
        <p:spPr>
          <a:xfrm>
            <a:off x="3447083" y="4700908"/>
            <a:ext cx="1930244" cy="797696"/>
          </a:xfrm>
          <a:prstGeom prst="rect">
            <a:avLst/>
          </a:prstGeom>
          <a:noFill/>
        </p:spPr>
        <p:txBody>
          <a:bodyPr wrap="square" lIns="0" tIns="0" rIns="0" bIns="0" rtlCol="0" anchor="t">
            <a:noAutofit/>
          </a:bodyPr>
          <a:lstStyle/>
          <a:p>
            <a:pPr algn="ctr"/>
            <a:r>
              <a:rPr lang="en-US" sz="2133" b="1">
                <a:latin typeface="Amazon Ember" panose="020B0603020204020204" pitchFamily="34" charset="0"/>
                <a:ea typeface="Amazon Ember" panose="020B0603020204020204" pitchFamily="34" charset="0"/>
                <a:cs typeface="Amazon Ember" panose="020B0603020204020204" pitchFamily="34" charset="0"/>
              </a:rPr>
              <a:t>AWS Lambda function</a:t>
            </a:r>
            <a:endParaRPr lang="en-US" sz="4800" b="1">
              <a:latin typeface="Amazon Ember" panose="020B0603020204020204" pitchFamily="34" charset="0"/>
              <a:ea typeface="Amazon Ember" panose="020B0603020204020204" pitchFamily="34" charset="0"/>
              <a:cs typeface="Amazon Ember" panose="020B0603020204020204" pitchFamily="34" charset="0"/>
            </a:endParaRPr>
          </a:p>
        </p:txBody>
      </p:sp>
      <p:sp>
        <p:nvSpPr>
          <p:cNvPr id="36" name="TextBox 35"/>
          <p:cNvSpPr txBox="1"/>
          <p:nvPr/>
        </p:nvSpPr>
        <p:spPr>
          <a:xfrm>
            <a:off x="7222854" y="2851327"/>
            <a:ext cx="858375" cy="365760"/>
          </a:xfrm>
          <a:prstGeom prst="rect">
            <a:avLst/>
          </a:prstGeom>
          <a:noFill/>
        </p:spPr>
        <p:txBody>
          <a:bodyPr wrap="square" lIns="0" tIns="0" rIns="0" bIns="0" rtlCol="0" anchor="t">
            <a:noAutofit/>
          </a:bodyPr>
          <a:lstStyle/>
          <a:p>
            <a:pPr algn="ctr"/>
            <a:r>
              <a:rPr lang="en-US" sz="1867" b="1">
                <a:latin typeface="Amazon Ember" panose="020B0603020204020204" pitchFamily="34" charset="0"/>
                <a:ea typeface="Amazon Ember" panose="020B0603020204020204" pitchFamily="34" charset="0"/>
                <a:cs typeface="Amazon Ember" panose="020B0603020204020204" pitchFamily="34" charset="0"/>
              </a:rPr>
              <a:t>Topic</a:t>
            </a:r>
            <a:endParaRPr lang="en-US" sz="3200" b="1">
              <a:latin typeface="Amazon Ember" panose="020B0603020204020204" pitchFamily="34" charset="0"/>
              <a:ea typeface="Amazon Ember" panose="020B0603020204020204" pitchFamily="34" charset="0"/>
              <a:cs typeface="Amazon Ember" panose="020B0603020204020204" pitchFamily="34" charset="0"/>
            </a:endParaRPr>
          </a:p>
        </p:txBody>
      </p:sp>
      <p:sp>
        <p:nvSpPr>
          <p:cNvPr id="44" name="TextBox 43"/>
          <p:cNvSpPr txBox="1"/>
          <p:nvPr/>
        </p:nvSpPr>
        <p:spPr>
          <a:xfrm>
            <a:off x="7126865" y="5721315"/>
            <a:ext cx="975360" cy="207509"/>
          </a:xfrm>
          <a:prstGeom prst="rect">
            <a:avLst/>
          </a:prstGeom>
          <a:noFill/>
        </p:spPr>
        <p:txBody>
          <a:bodyPr wrap="square" lIns="0" tIns="0" rIns="0" bIns="0" rtlCol="0" anchor="t">
            <a:noAutofit/>
          </a:bodyPr>
          <a:lstStyle/>
          <a:p>
            <a:pPr algn="ctr"/>
            <a:r>
              <a:rPr lang="en-US" sz="1867" b="1">
                <a:latin typeface="Amazon Ember" panose="020B0603020204020204" pitchFamily="34" charset="0"/>
                <a:ea typeface="Amazon Ember" panose="020B0603020204020204" pitchFamily="34" charset="0"/>
                <a:cs typeface="Amazon Ember" panose="020B0603020204020204" pitchFamily="34" charset="0"/>
              </a:rPr>
              <a:t>Amazon Kinesis</a:t>
            </a:r>
          </a:p>
        </p:txBody>
      </p:sp>
      <p:pic>
        <p:nvPicPr>
          <p:cNvPr id="23" name="Picture 2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09869" y="3266437"/>
            <a:ext cx="1136816" cy="1364179"/>
          </a:xfrm>
          <a:prstGeom prst="rect">
            <a:avLst/>
          </a:prstGeom>
        </p:spPr>
      </p:pic>
      <p:pic>
        <p:nvPicPr>
          <p:cNvPr id="26" name="Picture 2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7114" y="3376365"/>
            <a:ext cx="1144324" cy="1144324"/>
          </a:xfrm>
          <a:prstGeom prst="rect">
            <a:avLst/>
          </a:prstGeom>
        </p:spPr>
      </p:pic>
      <p:pic>
        <p:nvPicPr>
          <p:cNvPr id="27" name="Picture 2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53602" y="1888148"/>
            <a:ext cx="880549" cy="880549"/>
          </a:xfrm>
          <a:prstGeom prst="rect">
            <a:avLst/>
          </a:prstGeom>
        </p:spPr>
      </p:pic>
      <p:pic>
        <p:nvPicPr>
          <p:cNvPr id="28" name="Picture 2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22853" y="2068818"/>
            <a:ext cx="898947" cy="570063"/>
          </a:xfrm>
          <a:prstGeom prst="rect">
            <a:avLst/>
          </a:prstGeom>
        </p:spPr>
      </p:pic>
      <p:pic>
        <p:nvPicPr>
          <p:cNvPr id="30" name="Picture 2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194587" y="4639823"/>
            <a:ext cx="839917" cy="1007900"/>
          </a:xfrm>
          <a:prstGeom prst="rect">
            <a:avLst/>
          </a:prstGeom>
        </p:spPr>
      </p:pic>
    </p:spTree>
    <p:custDataLst>
      <p:tags r:id="rId1"/>
    </p:custDataLst>
    <p:extLst>
      <p:ext uri="{BB962C8B-B14F-4D97-AF65-F5344CB8AC3E}">
        <p14:creationId xmlns:p14="http://schemas.microsoft.com/office/powerpoint/2010/main" val="94924778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Example: CRUD Backend Workflow</a:t>
            </a:r>
          </a:p>
        </p:txBody>
      </p:sp>
      <p:cxnSp>
        <p:nvCxnSpPr>
          <p:cNvPr id="29" name="Straight Arrow Connector 28"/>
          <p:cNvCxnSpPr>
            <a:stCxn id="26" idx="3"/>
          </p:cNvCxnSpPr>
          <p:nvPr/>
        </p:nvCxnSpPr>
        <p:spPr>
          <a:xfrm>
            <a:off x="2064158" y="3963966"/>
            <a:ext cx="1723575" cy="3"/>
          </a:xfrm>
          <a:prstGeom prst="straightConnector1">
            <a:avLst/>
          </a:prstGeom>
          <a:ln w="38100">
            <a:solidFill>
              <a:srgbClr val="0070C0"/>
            </a:solidFill>
            <a:tailEnd type="triangle"/>
          </a:ln>
        </p:spPr>
        <p:style>
          <a:lnRef idx="2">
            <a:schemeClr val="accent1"/>
          </a:lnRef>
          <a:fillRef idx="0">
            <a:schemeClr val="accent1"/>
          </a:fillRef>
          <a:effectRef idx="1">
            <a:schemeClr val="accent1"/>
          </a:effectRef>
          <a:fontRef idx="minor">
            <a:schemeClr val="tx1"/>
          </a:fontRef>
        </p:style>
      </p:cxnSp>
      <p:cxnSp>
        <p:nvCxnSpPr>
          <p:cNvPr id="31" name="Elbow Connector 30"/>
          <p:cNvCxnSpPr>
            <a:endCxn id="34" idx="1"/>
          </p:cNvCxnSpPr>
          <p:nvPr/>
        </p:nvCxnSpPr>
        <p:spPr>
          <a:xfrm flipV="1">
            <a:off x="4993348" y="2497777"/>
            <a:ext cx="1787745" cy="1466192"/>
          </a:xfrm>
          <a:prstGeom prst="bentConnector3">
            <a:avLst/>
          </a:prstGeom>
          <a:ln w="38100">
            <a:solidFill>
              <a:srgbClr val="0070C0"/>
            </a:solidFill>
            <a:tailEnd type="triangle"/>
          </a:ln>
        </p:spPr>
        <p:style>
          <a:lnRef idx="2">
            <a:schemeClr val="accent1"/>
          </a:lnRef>
          <a:fillRef idx="0">
            <a:schemeClr val="accent1"/>
          </a:fillRef>
          <a:effectRef idx="1">
            <a:schemeClr val="accent1"/>
          </a:effectRef>
          <a:fontRef idx="minor">
            <a:schemeClr val="tx1"/>
          </a:fontRef>
        </p:style>
      </p:cxnSp>
      <p:cxnSp>
        <p:nvCxnSpPr>
          <p:cNvPr id="35" name="Elbow Connector 34"/>
          <p:cNvCxnSpPr>
            <a:endCxn id="28" idx="1"/>
          </p:cNvCxnSpPr>
          <p:nvPr/>
        </p:nvCxnSpPr>
        <p:spPr>
          <a:xfrm>
            <a:off x="4993348" y="3963969"/>
            <a:ext cx="1787745" cy="1323725"/>
          </a:xfrm>
          <a:prstGeom prst="bentConnector3">
            <a:avLst/>
          </a:prstGeom>
          <a:ln w="38100">
            <a:solidFill>
              <a:srgbClr val="0070C0"/>
            </a:solidFill>
            <a:tailEnd type="triangle"/>
          </a:ln>
        </p:spPr>
        <p:style>
          <a:lnRef idx="2">
            <a:schemeClr val="accent1"/>
          </a:lnRef>
          <a:fillRef idx="0">
            <a:schemeClr val="accent1"/>
          </a:fillRef>
          <a:effectRef idx="1">
            <a:schemeClr val="accent1"/>
          </a:effectRef>
          <a:fontRef idx="minor">
            <a:schemeClr val="tx1"/>
          </a:fontRef>
        </p:style>
      </p:cxnSp>
      <p:sp>
        <p:nvSpPr>
          <p:cNvPr id="39" name="TextBox 38"/>
          <p:cNvSpPr txBox="1"/>
          <p:nvPr/>
        </p:nvSpPr>
        <p:spPr>
          <a:xfrm>
            <a:off x="475649" y="4731905"/>
            <a:ext cx="1930244" cy="797696"/>
          </a:xfrm>
          <a:prstGeom prst="rect">
            <a:avLst/>
          </a:prstGeom>
          <a:noFill/>
        </p:spPr>
        <p:txBody>
          <a:bodyPr wrap="square" lIns="0" tIns="0" rIns="0" bIns="0" rtlCol="0" anchor="t">
            <a:noAutofit/>
          </a:bodyPr>
          <a:lstStyle/>
          <a:p>
            <a:pPr algn="ctr"/>
            <a:r>
              <a:rPr lang="en-US" sz="2133" b="1">
                <a:latin typeface="Amazon Ember" panose="020B0603020204020204" pitchFamily="34" charset="0"/>
                <a:ea typeface="Amazon Ember" panose="020B0603020204020204" pitchFamily="34" charset="0"/>
                <a:cs typeface="Amazon Ember" panose="020B0603020204020204" pitchFamily="34" charset="0"/>
              </a:rPr>
              <a:t>Amazon API Gateway</a:t>
            </a:r>
            <a:endParaRPr lang="en-US" sz="4800" b="1">
              <a:latin typeface="Amazon Ember" panose="020B0603020204020204" pitchFamily="34" charset="0"/>
              <a:ea typeface="Amazon Ember" panose="020B0603020204020204" pitchFamily="34" charset="0"/>
              <a:cs typeface="Amazon Ember" panose="020B0603020204020204" pitchFamily="34" charset="0"/>
            </a:endParaRPr>
          </a:p>
        </p:txBody>
      </p:sp>
      <p:sp>
        <p:nvSpPr>
          <p:cNvPr id="40" name="TextBox 39"/>
          <p:cNvSpPr txBox="1"/>
          <p:nvPr/>
        </p:nvSpPr>
        <p:spPr>
          <a:xfrm>
            <a:off x="3447083" y="4731905"/>
            <a:ext cx="1930244" cy="797696"/>
          </a:xfrm>
          <a:prstGeom prst="rect">
            <a:avLst/>
          </a:prstGeom>
          <a:noFill/>
        </p:spPr>
        <p:txBody>
          <a:bodyPr wrap="square" lIns="0" tIns="0" rIns="0" bIns="0" rtlCol="0" anchor="t">
            <a:noAutofit/>
          </a:bodyPr>
          <a:lstStyle/>
          <a:p>
            <a:pPr algn="ctr"/>
            <a:r>
              <a:rPr lang="en-US" sz="2133" b="1">
                <a:latin typeface="Amazon Ember" panose="020B0603020204020204" pitchFamily="34" charset="0"/>
                <a:ea typeface="Amazon Ember" panose="020B0603020204020204" pitchFamily="34" charset="0"/>
                <a:cs typeface="Amazon Ember" panose="020B0603020204020204" pitchFamily="34" charset="0"/>
              </a:rPr>
              <a:t>AWS Lambda function</a:t>
            </a:r>
            <a:endParaRPr lang="en-US" sz="4800" b="1">
              <a:latin typeface="Amazon Ember" panose="020B0603020204020204" pitchFamily="34" charset="0"/>
              <a:ea typeface="Amazon Ember" panose="020B0603020204020204" pitchFamily="34" charset="0"/>
              <a:cs typeface="Amazon Ember" panose="020B0603020204020204" pitchFamily="34" charset="0"/>
            </a:endParaRPr>
          </a:p>
        </p:txBody>
      </p:sp>
      <p:pic>
        <p:nvPicPr>
          <p:cNvPr id="26" name="Picture 25" descr="api-gateway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7386" y="3210708"/>
            <a:ext cx="1246772" cy="1506516"/>
          </a:xfrm>
          <a:prstGeom prst="rect">
            <a:avLst/>
          </a:prstGeom>
        </p:spPr>
      </p:pic>
      <p:sp>
        <p:nvSpPr>
          <p:cNvPr id="28" name="Rounded Rectangle 27"/>
          <p:cNvSpPr/>
          <p:nvPr/>
        </p:nvSpPr>
        <p:spPr>
          <a:xfrm>
            <a:off x="6781092" y="4406848"/>
            <a:ext cx="5021429" cy="1761693"/>
          </a:xfrm>
          <a:prstGeom prst="roundRect">
            <a:avLst/>
          </a:prstGeom>
          <a:solidFill>
            <a:schemeClr val="bg1">
              <a:lumMod val="85000"/>
            </a:schemeClr>
          </a:solidFill>
          <a:ln>
            <a:solidFill>
              <a:schemeClr val="tx1"/>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sz="2400">
              <a:latin typeface="Amazon Ember" panose="020B0603020204020204" pitchFamily="34" charset="0"/>
              <a:ea typeface="Amazon Ember" panose="020B0603020204020204" pitchFamily="34" charset="0"/>
              <a:cs typeface="Amazon Ember" panose="020B0603020204020204" pitchFamily="34" charset="0"/>
            </a:endParaRPr>
          </a:p>
        </p:txBody>
      </p:sp>
      <p:sp>
        <p:nvSpPr>
          <p:cNvPr id="32" name="TextBox 31"/>
          <p:cNvSpPr txBox="1"/>
          <p:nvPr/>
        </p:nvSpPr>
        <p:spPr>
          <a:xfrm>
            <a:off x="10110255" y="4849932"/>
            <a:ext cx="1429992" cy="797696"/>
          </a:xfrm>
          <a:prstGeom prst="rect">
            <a:avLst/>
          </a:prstGeom>
          <a:noFill/>
        </p:spPr>
        <p:txBody>
          <a:bodyPr wrap="square" lIns="0" tIns="0" rIns="0" bIns="0" rtlCol="0" anchor="t">
            <a:noAutofit/>
          </a:bodyPr>
          <a:lstStyle/>
          <a:p>
            <a:pPr algn="ctr"/>
            <a:r>
              <a:rPr lang="en-US" sz="2133" b="1">
                <a:latin typeface="Amazon Ember" panose="020B0603020204020204" pitchFamily="34" charset="0"/>
                <a:ea typeface="Amazon Ember" panose="020B0603020204020204" pitchFamily="34" charset="0"/>
                <a:cs typeface="Amazon Ember" panose="020B0603020204020204" pitchFamily="34" charset="0"/>
              </a:rPr>
              <a:t>Durable file store</a:t>
            </a:r>
            <a:endParaRPr lang="en-US" sz="4800" b="1">
              <a:latin typeface="Amazon Ember" panose="020B0603020204020204" pitchFamily="34" charset="0"/>
              <a:ea typeface="Amazon Ember" panose="020B0603020204020204" pitchFamily="34" charset="0"/>
              <a:cs typeface="Amazon Ember" panose="020B0603020204020204" pitchFamily="34" charset="0"/>
            </a:endParaRPr>
          </a:p>
        </p:txBody>
      </p:sp>
      <p:sp>
        <p:nvSpPr>
          <p:cNvPr id="34" name="Rounded Rectangle 33"/>
          <p:cNvSpPr/>
          <p:nvPr/>
        </p:nvSpPr>
        <p:spPr>
          <a:xfrm>
            <a:off x="6781092" y="1671401"/>
            <a:ext cx="5021429" cy="1652753"/>
          </a:xfrm>
          <a:prstGeom prst="roundRect">
            <a:avLst/>
          </a:prstGeom>
          <a:solidFill>
            <a:schemeClr val="bg1">
              <a:lumMod val="85000"/>
            </a:schemeClr>
          </a:solidFill>
          <a:ln>
            <a:solidFill>
              <a:schemeClr val="tx1"/>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sz="2400">
              <a:latin typeface="Amazon Ember" panose="020B0603020204020204" pitchFamily="34" charset="0"/>
              <a:ea typeface="Amazon Ember" panose="020B0603020204020204" pitchFamily="34" charset="0"/>
              <a:cs typeface="Amazon Ember" panose="020B0603020204020204" pitchFamily="34" charset="0"/>
            </a:endParaRPr>
          </a:p>
        </p:txBody>
      </p:sp>
      <p:pic>
        <p:nvPicPr>
          <p:cNvPr id="45" name="Picture 4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50211" y="4449077"/>
            <a:ext cx="960071" cy="1152085"/>
          </a:xfrm>
          <a:prstGeom prst="rect">
            <a:avLst/>
          </a:prstGeom>
        </p:spPr>
      </p:pic>
      <p:sp>
        <p:nvSpPr>
          <p:cNvPr id="46" name="TextBox 45"/>
          <p:cNvSpPr txBox="1"/>
          <p:nvPr/>
        </p:nvSpPr>
        <p:spPr>
          <a:xfrm>
            <a:off x="8243425" y="5649346"/>
            <a:ext cx="2007604" cy="427121"/>
          </a:xfrm>
          <a:prstGeom prst="rect">
            <a:avLst/>
          </a:prstGeom>
          <a:noFill/>
        </p:spPr>
        <p:txBody>
          <a:bodyPr wrap="square" lIns="0" tIns="0" rIns="0" bIns="0" rtlCol="0" anchor="t">
            <a:noAutofit/>
          </a:bodyPr>
          <a:lstStyle/>
          <a:p>
            <a:pPr algn="ctr"/>
            <a:r>
              <a:rPr lang="en-US" sz="1467" b="1">
                <a:latin typeface="Amazon Ember" panose="020B0603020204020204" pitchFamily="34" charset="0"/>
                <a:ea typeface="Amazon Ember" panose="020B0603020204020204" pitchFamily="34" charset="0"/>
                <a:cs typeface="Amazon Ember" panose="020B0603020204020204" pitchFamily="34" charset="0"/>
              </a:rPr>
              <a:t>Amazon</a:t>
            </a:r>
            <a:br>
              <a:rPr lang="en-US" sz="1467" b="1">
                <a:latin typeface="Amazon Ember" panose="020B0603020204020204" pitchFamily="34" charset="0"/>
                <a:ea typeface="Amazon Ember" panose="020B0603020204020204" pitchFamily="34" charset="0"/>
                <a:cs typeface="Amazon Ember" panose="020B0603020204020204" pitchFamily="34" charset="0"/>
              </a:rPr>
            </a:br>
            <a:r>
              <a:rPr lang="en-US" sz="1467" b="1">
                <a:latin typeface="Amazon Ember" panose="020B0603020204020204" pitchFamily="34" charset="0"/>
                <a:ea typeface="Amazon Ember" panose="020B0603020204020204" pitchFamily="34" charset="0"/>
                <a:cs typeface="Amazon Ember" panose="020B0603020204020204" pitchFamily="34" charset="0"/>
              </a:rPr>
              <a:t>S3</a:t>
            </a:r>
            <a:endParaRPr lang="en-US" sz="3200" b="1">
              <a:latin typeface="Amazon Ember" panose="020B0603020204020204" pitchFamily="34" charset="0"/>
              <a:ea typeface="Amazon Ember" panose="020B0603020204020204" pitchFamily="34" charset="0"/>
              <a:cs typeface="Amazon Ember" panose="020B0603020204020204" pitchFamily="34" charset="0"/>
            </a:endParaRPr>
          </a:p>
        </p:txBody>
      </p:sp>
      <p:pic>
        <p:nvPicPr>
          <p:cNvPr id="47" name="Picture 4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800267" y="1766937"/>
            <a:ext cx="867629" cy="961065"/>
          </a:xfrm>
          <a:prstGeom prst="rect">
            <a:avLst/>
          </a:prstGeom>
        </p:spPr>
      </p:pic>
      <p:sp>
        <p:nvSpPr>
          <p:cNvPr id="48" name="TextBox 47"/>
          <p:cNvSpPr txBox="1"/>
          <p:nvPr/>
        </p:nvSpPr>
        <p:spPr>
          <a:xfrm>
            <a:off x="8628689" y="2752042"/>
            <a:ext cx="1193003" cy="419331"/>
          </a:xfrm>
          <a:prstGeom prst="rect">
            <a:avLst/>
          </a:prstGeom>
          <a:noFill/>
        </p:spPr>
        <p:txBody>
          <a:bodyPr wrap="square" lIns="0" tIns="0" rIns="0" bIns="0" rtlCol="0" anchor="t">
            <a:noAutofit/>
          </a:bodyPr>
          <a:lstStyle/>
          <a:p>
            <a:pPr algn="ctr"/>
            <a:r>
              <a:rPr lang="en-US" sz="1467" b="1">
                <a:latin typeface="Amazon Ember" panose="020B0603020204020204" pitchFamily="34" charset="0"/>
                <a:ea typeface="Amazon Ember" panose="020B0603020204020204" pitchFamily="34" charset="0"/>
                <a:cs typeface="Amazon Ember" panose="020B0603020204020204" pitchFamily="34" charset="0"/>
              </a:rPr>
              <a:t>Amazon</a:t>
            </a:r>
            <a:br>
              <a:rPr lang="en-US" sz="1467" b="1">
                <a:latin typeface="Amazon Ember" panose="020B0603020204020204" pitchFamily="34" charset="0"/>
                <a:ea typeface="Amazon Ember" panose="020B0603020204020204" pitchFamily="34" charset="0"/>
                <a:cs typeface="Amazon Ember" panose="020B0603020204020204" pitchFamily="34" charset="0"/>
              </a:rPr>
            </a:br>
            <a:r>
              <a:rPr lang="en-US" sz="1467" b="1">
                <a:latin typeface="Amazon Ember" panose="020B0603020204020204" pitchFamily="34" charset="0"/>
                <a:ea typeface="Amazon Ember" panose="020B0603020204020204" pitchFamily="34" charset="0"/>
                <a:cs typeface="Amazon Ember" panose="020B0603020204020204" pitchFamily="34" charset="0"/>
              </a:rPr>
              <a:t>DynamoDB</a:t>
            </a:r>
            <a:endParaRPr lang="en-US" sz="3200" b="1">
              <a:latin typeface="Amazon Ember" panose="020B0603020204020204" pitchFamily="34" charset="0"/>
              <a:ea typeface="Amazon Ember" panose="020B0603020204020204" pitchFamily="34" charset="0"/>
              <a:cs typeface="Amazon Ember" panose="020B0603020204020204" pitchFamily="34" charset="0"/>
            </a:endParaRPr>
          </a:p>
        </p:txBody>
      </p:sp>
      <p:sp>
        <p:nvSpPr>
          <p:cNvPr id="49" name="TextBox 48"/>
          <p:cNvSpPr txBox="1"/>
          <p:nvPr/>
        </p:nvSpPr>
        <p:spPr>
          <a:xfrm>
            <a:off x="7256807" y="5639301"/>
            <a:ext cx="853440" cy="365760"/>
          </a:xfrm>
          <a:prstGeom prst="rect">
            <a:avLst/>
          </a:prstGeom>
          <a:noFill/>
        </p:spPr>
        <p:txBody>
          <a:bodyPr wrap="square" lIns="0" tIns="0" rIns="0" bIns="0" rtlCol="0" anchor="t">
            <a:noAutofit/>
          </a:bodyPr>
          <a:lstStyle/>
          <a:p>
            <a:pPr algn="ctr"/>
            <a:r>
              <a:rPr lang="en-US" sz="1333" b="1">
                <a:latin typeface="Amazon Ember" panose="020B0603020204020204" pitchFamily="34" charset="0"/>
                <a:ea typeface="Amazon Ember" panose="020B0603020204020204" pitchFamily="34" charset="0"/>
                <a:cs typeface="Amazon Ember" panose="020B0603020204020204" pitchFamily="34" charset="0"/>
              </a:rPr>
              <a:t>Bucket</a:t>
            </a:r>
            <a:endParaRPr lang="en-US" sz="1867" b="1">
              <a:latin typeface="Amazon Ember" panose="020B0603020204020204" pitchFamily="34" charset="0"/>
              <a:ea typeface="Amazon Ember" panose="020B0603020204020204" pitchFamily="34" charset="0"/>
              <a:cs typeface="Amazon Ember" panose="020B0603020204020204" pitchFamily="34" charset="0"/>
            </a:endParaRPr>
          </a:p>
        </p:txBody>
      </p:sp>
      <p:pic>
        <p:nvPicPr>
          <p:cNvPr id="50" name="Picture 4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348100" y="4833902"/>
            <a:ext cx="670853" cy="695700"/>
          </a:xfrm>
          <a:prstGeom prst="rect">
            <a:avLst/>
          </a:prstGeom>
        </p:spPr>
      </p:pic>
      <p:sp>
        <p:nvSpPr>
          <p:cNvPr id="51" name="TextBox 50"/>
          <p:cNvSpPr txBox="1"/>
          <p:nvPr/>
        </p:nvSpPr>
        <p:spPr>
          <a:xfrm>
            <a:off x="7219696" y="2805972"/>
            <a:ext cx="853440" cy="365760"/>
          </a:xfrm>
          <a:prstGeom prst="rect">
            <a:avLst/>
          </a:prstGeom>
          <a:noFill/>
        </p:spPr>
        <p:txBody>
          <a:bodyPr wrap="square" lIns="0" tIns="0" rIns="0" bIns="0" rtlCol="0" anchor="t">
            <a:noAutofit/>
          </a:bodyPr>
          <a:lstStyle/>
          <a:p>
            <a:pPr algn="ctr"/>
            <a:r>
              <a:rPr lang="en-US" sz="1333" b="1">
                <a:latin typeface="Amazon Ember" panose="020B0603020204020204" pitchFamily="34" charset="0"/>
                <a:ea typeface="Amazon Ember" panose="020B0603020204020204" pitchFamily="34" charset="0"/>
                <a:cs typeface="Amazon Ember" panose="020B0603020204020204" pitchFamily="34" charset="0"/>
              </a:rPr>
              <a:t>Table</a:t>
            </a:r>
            <a:endParaRPr lang="en-US" sz="1867" b="1">
              <a:latin typeface="Amazon Ember" panose="020B0603020204020204" pitchFamily="34" charset="0"/>
              <a:ea typeface="Amazon Ember" panose="020B0603020204020204" pitchFamily="34" charset="0"/>
              <a:cs typeface="Amazon Ember" panose="020B0603020204020204" pitchFamily="34" charset="0"/>
            </a:endParaRPr>
          </a:p>
        </p:txBody>
      </p:sp>
      <p:pic>
        <p:nvPicPr>
          <p:cNvPr id="52" name="Picture 5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321545" y="2079119"/>
            <a:ext cx="649745" cy="639095"/>
          </a:xfrm>
          <a:prstGeom prst="rect">
            <a:avLst/>
          </a:prstGeom>
        </p:spPr>
      </p:pic>
      <p:sp>
        <p:nvSpPr>
          <p:cNvPr id="53" name="TextBox 52"/>
          <p:cNvSpPr txBox="1"/>
          <p:nvPr/>
        </p:nvSpPr>
        <p:spPr>
          <a:xfrm>
            <a:off x="10045293" y="2217554"/>
            <a:ext cx="1533628" cy="797696"/>
          </a:xfrm>
          <a:prstGeom prst="rect">
            <a:avLst/>
          </a:prstGeom>
          <a:noFill/>
        </p:spPr>
        <p:txBody>
          <a:bodyPr wrap="square" lIns="0" tIns="0" rIns="0" bIns="0" rtlCol="0" anchor="t">
            <a:noAutofit/>
          </a:bodyPr>
          <a:lstStyle/>
          <a:p>
            <a:pPr algn="ctr"/>
            <a:r>
              <a:rPr lang="en-US" sz="2133" b="1">
                <a:latin typeface="Amazon Ember" panose="020B0603020204020204" pitchFamily="34" charset="0"/>
                <a:ea typeface="Amazon Ember" panose="020B0603020204020204" pitchFamily="34" charset="0"/>
                <a:cs typeface="Amazon Ember" panose="020B0603020204020204" pitchFamily="34" charset="0"/>
              </a:rPr>
              <a:t>NoSQL data store</a:t>
            </a:r>
            <a:endParaRPr lang="en-US" sz="4800" b="1">
              <a:latin typeface="Amazon Ember" panose="020B0603020204020204" pitchFamily="34" charset="0"/>
              <a:ea typeface="Amazon Ember" panose="020B0603020204020204" pitchFamily="34" charset="0"/>
              <a:cs typeface="Amazon Ember" panose="020B0603020204020204" pitchFamily="34" charset="0"/>
            </a:endParaRPr>
          </a:p>
        </p:txBody>
      </p:sp>
      <p:pic>
        <p:nvPicPr>
          <p:cNvPr id="22" name="Picture 2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787733" y="3187398"/>
            <a:ext cx="1287089" cy="1544507"/>
          </a:xfrm>
          <a:prstGeom prst="rect">
            <a:avLst/>
          </a:prstGeom>
        </p:spPr>
      </p:pic>
    </p:spTree>
    <p:custDataLst>
      <p:tags r:id="rId1"/>
    </p:custDataLst>
    <p:extLst>
      <p:ext uri="{BB962C8B-B14F-4D97-AF65-F5344CB8AC3E}">
        <p14:creationId xmlns:p14="http://schemas.microsoft.com/office/powerpoint/2010/main" val="110068987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8539" y="158621"/>
            <a:ext cx="11115261" cy="989044"/>
          </a:xfrm>
        </p:spPr>
        <p:txBody>
          <a:bodyPr>
            <a:noAutofit/>
          </a:bodyPr>
          <a:lstStyle/>
          <a:p>
            <a:r>
              <a:rPr lang="en-US" dirty="0"/>
              <a:t>Review </a:t>
            </a:r>
          </a:p>
        </p:txBody>
      </p:sp>
      <p:sp>
        <p:nvSpPr>
          <p:cNvPr id="62" name="Subtitle 10"/>
          <p:cNvSpPr txBox="1">
            <a:spLocks/>
          </p:cNvSpPr>
          <p:nvPr/>
        </p:nvSpPr>
        <p:spPr>
          <a:xfrm>
            <a:off x="238538" y="1512478"/>
            <a:ext cx="9870662" cy="509388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Tx/>
              <a:buBlip>
                <a:blip r:embed="rId4"/>
              </a:buBlip>
              <a:defRPr sz="2800" b="0" i="0" kern="1200">
                <a:solidFill>
                  <a:schemeClr val="tx1"/>
                </a:solidFill>
                <a:latin typeface="Amazon Ember Light" charset="0"/>
                <a:ea typeface="Amazon Ember Light" charset="0"/>
                <a:cs typeface="Amazon Ember Light" charset="0"/>
              </a:defRPr>
            </a:lvl1pPr>
            <a:lvl2pPr marL="685800" indent="-228600" algn="l" defTabSz="914400" rtl="0" eaLnBrk="1" latinLnBrk="0" hangingPunct="1">
              <a:lnSpc>
                <a:spcPct val="90000"/>
              </a:lnSpc>
              <a:spcBef>
                <a:spcPts val="500"/>
              </a:spcBef>
              <a:buFontTx/>
              <a:buBlip>
                <a:blip r:embed="rId4"/>
              </a:buBlip>
              <a:defRPr sz="2400" b="0" i="0" kern="1200">
                <a:solidFill>
                  <a:schemeClr val="tx1"/>
                </a:solidFill>
                <a:latin typeface="Amazon Ember Light" charset="0"/>
                <a:ea typeface="Amazon Ember Light" charset="0"/>
                <a:cs typeface="Amazon Ember Light" charset="0"/>
              </a:defRPr>
            </a:lvl2pPr>
            <a:lvl3pPr marL="1143000" indent="-228600" algn="l" defTabSz="914400" rtl="0" eaLnBrk="1" latinLnBrk="0" hangingPunct="1">
              <a:lnSpc>
                <a:spcPct val="90000"/>
              </a:lnSpc>
              <a:spcBef>
                <a:spcPts val="500"/>
              </a:spcBef>
              <a:buFontTx/>
              <a:buBlip>
                <a:blip r:embed="rId4"/>
              </a:buBlip>
              <a:defRPr sz="2000" b="0" i="0" kern="1200">
                <a:solidFill>
                  <a:schemeClr val="tx1"/>
                </a:solidFill>
                <a:latin typeface="Amazon Ember Light" charset="0"/>
                <a:ea typeface="Amazon Ember Light" charset="0"/>
                <a:cs typeface="Amazon Ember Light" charset="0"/>
              </a:defRPr>
            </a:lvl3pPr>
            <a:lvl4pPr marL="1600200" indent="-228600" algn="l" defTabSz="914400" rtl="0" eaLnBrk="1" latinLnBrk="0" hangingPunct="1">
              <a:lnSpc>
                <a:spcPct val="90000"/>
              </a:lnSpc>
              <a:spcBef>
                <a:spcPts val="500"/>
              </a:spcBef>
              <a:buFontTx/>
              <a:buBlip>
                <a:blip r:embed="rId4"/>
              </a:buBlip>
              <a:defRPr sz="1800" b="0" i="0" kern="1200">
                <a:solidFill>
                  <a:schemeClr val="tx1"/>
                </a:solidFill>
                <a:latin typeface="Amazon Ember Light" charset="0"/>
                <a:ea typeface="Amazon Ember Light" charset="0"/>
                <a:cs typeface="Amazon Ember Light" charset="0"/>
              </a:defRPr>
            </a:lvl4pPr>
            <a:lvl5pPr marL="2057400" indent="-228600" algn="l" defTabSz="914400" rtl="0" eaLnBrk="1" latinLnBrk="0" hangingPunct="1">
              <a:lnSpc>
                <a:spcPct val="90000"/>
              </a:lnSpc>
              <a:spcBef>
                <a:spcPts val="500"/>
              </a:spcBef>
              <a:buFontTx/>
              <a:buBlip>
                <a:blip r:embed="rId4"/>
              </a:buBlip>
              <a:defRPr sz="1800" b="0" i="0" kern="1200">
                <a:solidFill>
                  <a:schemeClr val="tx1"/>
                </a:solidFill>
                <a:latin typeface="Amazon Ember Light" charset="0"/>
                <a:ea typeface="Amazon Ember Light" charset="0"/>
                <a:cs typeface="Amazon Ember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342900" indent="-342900">
              <a:lnSpc>
                <a:spcPct val="100000"/>
              </a:lnSpc>
              <a:spcBef>
                <a:spcPts val="0"/>
              </a:spcBef>
              <a:buBlip>
                <a:blip r:embed="rId5"/>
              </a:buBlip>
            </a:pPr>
            <a:r>
              <a:rPr lang="en-US" sz="2400" dirty="0"/>
              <a:t>Reviewed the meaning of loose coupling </a:t>
            </a:r>
            <a:br>
              <a:rPr lang="en-US" sz="2400" dirty="0"/>
            </a:br>
            <a:endParaRPr lang="en-US" sz="800" dirty="0"/>
          </a:p>
          <a:p>
            <a:pPr marL="342900" indent="-342900">
              <a:lnSpc>
                <a:spcPct val="100000"/>
              </a:lnSpc>
              <a:spcBef>
                <a:spcPts val="0"/>
              </a:spcBef>
              <a:buBlip>
                <a:blip r:embed="rId5"/>
              </a:buBlip>
            </a:pPr>
            <a:r>
              <a:rPr lang="en-US" sz="2400" dirty="0"/>
              <a:t>Identified several loose coupling strategies</a:t>
            </a:r>
            <a:br>
              <a:rPr lang="en-US" sz="2400" dirty="0"/>
            </a:br>
            <a:endParaRPr lang="en-US" sz="800" dirty="0"/>
          </a:p>
          <a:p>
            <a:pPr marL="342900" indent="-342900">
              <a:lnSpc>
                <a:spcPct val="100000"/>
              </a:lnSpc>
              <a:spcBef>
                <a:spcPts val="0"/>
              </a:spcBef>
              <a:buBlip>
                <a:blip r:embed="rId5"/>
              </a:buBlip>
            </a:pPr>
            <a:r>
              <a:rPr lang="en-US" sz="2400" dirty="0"/>
              <a:t>Gained an understanding of how to communicate easily and reliably between components  and with </a:t>
            </a:r>
            <a:r>
              <a:rPr lang="en-US" sz="2400" dirty="0" err="1"/>
              <a:t>DynamoDB</a:t>
            </a:r>
            <a:br>
              <a:rPr lang="en-US" sz="2400" dirty="0"/>
            </a:br>
            <a:endParaRPr lang="en-US" sz="800" dirty="0"/>
          </a:p>
          <a:p>
            <a:pPr marL="342900" indent="-342900">
              <a:lnSpc>
                <a:spcPct val="100000"/>
              </a:lnSpc>
              <a:spcBef>
                <a:spcPts val="0"/>
              </a:spcBef>
              <a:buBlip>
                <a:blip r:embed="rId5"/>
              </a:buBlip>
            </a:pPr>
            <a:r>
              <a:rPr lang="en-US" sz="2400" dirty="0"/>
              <a:t>Discussed how Amazon API Gateway can be used for loose coupling</a:t>
            </a:r>
            <a:br>
              <a:rPr lang="en-US" sz="2400" dirty="0"/>
            </a:br>
            <a:endParaRPr lang="en-US" sz="800" dirty="0"/>
          </a:p>
          <a:p>
            <a:pPr marL="342900" indent="-342900">
              <a:lnSpc>
                <a:spcPct val="100000"/>
              </a:lnSpc>
              <a:spcBef>
                <a:spcPts val="0"/>
              </a:spcBef>
              <a:buBlip>
                <a:blip r:embed="rId5"/>
              </a:buBlip>
            </a:pPr>
            <a:r>
              <a:rPr lang="en-US" sz="2400" dirty="0"/>
              <a:t>Explored </a:t>
            </a:r>
            <a:r>
              <a:rPr lang="en-US" sz="2400" dirty="0" err="1"/>
              <a:t>serverless</a:t>
            </a:r>
            <a:r>
              <a:rPr lang="en-US" sz="2400" dirty="0"/>
              <a:t> architectures to understand their ability to provide loosely coupled, fully managed compute services</a:t>
            </a:r>
            <a:br>
              <a:rPr lang="en-US" sz="2400" dirty="0"/>
            </a:br>
            <a:endParaRPr lang="en-US" sz="800" dirty="0"/>
          </a:p>
          <a:p>
            <a:pPr marL="342900" indent="-342900">
              <a:lnSpc>
                <a:spcPct val="100000"/>
              </a:lnSpc>
              <a:spcBef>
                <a:spcPts val="0"/>
              </a:spcBef>
              <a:buBlip>
                <a:blip r:embed="rId5"/>
              </a:buBlip>
            </a:pPr>
            <a:r>
              <a:rPr lang="en-US" sz="2400" dirty="0"/>
              <a:t>Reviewed several decoupling examples</a:t>
            </a:r>
          </a:p>
          <a:p>
            <a:pPr marL="0" indent="0">
              <a:lnSpc>
                <a:spcPct val="150000"/>
              </a:lnSpc>
              <a:spcBef>
                <a:spcPts val="0"/>
              </a:spcBef>
              <a:buNone/>
            </a:pPr>
            <a:endParaRPr lang="en-US" sz="800" b="1" dirty="0"/>
          </a:p>
          <a:p>
            <a:pPr marL="0" indent="0">
              <a:lnSpc>
                <a:spcPct val="150000"/>
              </a:lnSpc>
              <a:spcBef>
                <a:spcPts val="0"/>
              </a:spcBef>
              <a:buNone/>
            </a:pPr>
            <a:r>
              <a:rPr lang="en-US" sz="2400" b="1" dirty="0"/>
              <a:t>To finish this module:</a:t>
            </a:r>
          </a:p>
          <a:p>
            <a:pPr marL="0" indent="0">
              <a:lnSpc>
                <a:spcPct val="150000"/>
              </a:lnSpc>
              <a:spcBef>
                <a:spcPts val="0"/>
              </a:spcBef>
              <a:buNone/>
            </a:pPr>
            <a:r>
              <a:rPr lang="en-US" sz="2400" dirty="0"/>
              <a:t>Complete:</a:t>
            </a:r>
          </a:p>
        </p:txBody>
      </p:sp>
      <p:grpSp>
        <p:nvGrpSpPr>
          <p:cNvPr id="63" name="Group 62"/>
          <p:cNvGrpSpPr/>
          <p:nvPr/>
        </p:nvGrpSpPr>
        <p:grpSpPr>
          <a:xfrm>
            <a:off x="1799113" y="5854143"/>
            <a:ext cx="3541480" cy="532323"/>
            <a:chOff x="4188879" y="4874712"/>
            <a:chExt cx="3541480" cy="532323"/>
          </a:xfrm>
        </p:grpSpPr>
        <p:sp>
          <p:nvSpPr>
            <p:cNvPr id="64" name="TextBox 63"/>
            <p:cNvSpPr txBox="1"/>
            <p:nvPr/>
          </p:nvSpPr>
          <p:spPr>
            <a:xfrm>
              <a:off x="4721202" y="4940166"/>
              <a:ext cx="3009157" cy="400110"/>
            </a:xfrm>
            <a:prstGeom prst="rect">
              <a:avLst/>
            </a:prstGeom>
            <a:noFill/>
          </p:spPr>
          <p:txBody>
            <a:bodyPr wrap="none" rtlCol="0">
              <a:spAutoFit/>
            </a:bodyPr>
            <a:lstStyle/>
            <a:p>
              <a:r>
                <a:rPr lang="en-US" sz="2000" b="1" dirty="0">
                  <a:latin typeface="Amazon Ember" panose="020B0603020204020204" pitchFamily="34" charset="0"/>
                  <a:ea typeface="Amazon Ember" panose="020B0603020204020204" pitchFamily="34" charset="0"/>
                  <a:cs typeface="Amazon Ember" panose="020B0603020204020204" pitchFamily="34" charset="0"/>
                </a:rPr>
                <a:t>Knowledge Assessment</a:t>
              </a:r>
            </a:p>
          </p:txBody>
        </p:sp>
        <p:pic>
          <p:nvPicPr>
            <p:cNvPr id="65" name="Picture 64"/>
            <p:cNvPicPr>
              <a:picLocks noChangeAspect="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188879" y="4874712"/>
              <a:ext cx="532323" cy="532323"/>
            </a:xfrm>
            <a:prstGeom prst="rect">
              <a:avLst/>
            </a:prstGeom>
          </p:spPr>
        </p:pic>
      </p:grpSp>
    </p:spTree>
    <p:custDataLst>
      <p:tags r:id="rId1"/>
    </p:custDataLst>
    <p:extLst>
      <p:ext uri="{BB962C8B-B14F-4D97-AF65-F5344CB8AC3E}">
        <p14:creationId xmlns:p14="http://schemas.microsoft.com/office/powerpoint/2010/main" val="285940237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32C4B9-29DC-444F-B0C6-CF540AD690CE}"/>
              </a:ext>
            </a:extLst>
          </p:cNvPr>
          <p:cNvSpPr>
            <a:spLocks noGrp="1"/>
          </p:cNvSpPr>
          <p:nvPr>
            <p:ph type="title"/>
          </p:nvPr>
        </p:nvSpPr>
        <p:spPr>
          <a:xfrm>
            <a:off x="496354" y="2369128"/>
            <a:ext cx="11115261" cy="1711448"/>
          </a:xfrm>
        </p:spPr>
        <p:txBody>
          <a:bodyPr/>
          <a:lstStyle/>
          <a:p>
            <a:pPr>
              <a:lnSpc>
                <a:spcPct val="100000"/>
              </a:lnSpc>
              <a:spcBef>
                <a:spcPts val="1400"/>
              </a:spcBef>
            </a:pPr>
            <a:r>
              <a:rPr lang="en-US" sz="4800" dirty="0"/>
              <a:t>Up Next: </a:t>
            </a:r>
            <a:br>
              <a:rPr lang="en-US" sz="4800" dirty="0"/>
            </a:br>
            <a:r>
              <a:rPr lang="en-US" sz="4800" dirty="0"/>
              <a:t>Module 7: Web-Scale Media </a:t>
            </a:r>
          </a:p>
        </p:txBody>
      </p:sp>
    </p:spTree>
    <p:extLst>
      <p:ext uri="{BB962C8B-B14F-4D97-AF65-F5344CB8AC3E}">
        <p14:creationId xmlns:p14="http://schemas.microsoft.com/office/powerpoint/2010/main" val="404313312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43346" y="4974823"/>
            <a:ext cx="11294532" cy="1246495"/>
          </a:xfrm>
          <a:prstGeom prst="rect">
            <a:avLst/>
          </a:prstGeom>
          <a:noFill/>
        </p:spPr>
        <p:txBody>
          <a:bodyPr wrap="square" rtlCol="0">
            <a:spAutoFit/>
          </a:bodyPr>
          <a:lstStyle/>
          <a:p>
            <a:pPr algn="just"/>
            <a:r>
              <a:rPr lang="en-US" sz="1500" dirty="0">
                <a:solidFill>
                  <a:schemeClr val="bg1"/>
                </a:solidFill>
                <a:latin typeface="Amazon Ember Light" charset="0"/>
                <a:ea typeface="Amazon Ember Light" charset="0"/>
                <a:cs typeface="Amazon Ember Light" charset="0"/>
              </a:rPr>
              <a:t>© 2018 Amazon Web Services, Inc. or its affiliates. All rights reserved. This work may not be reproduced or redistributed, in whole or in part, without prior written permission from Amazon Web Services, Inc. Commercial copying, lending, or selling is prohibited. Corrections or feedback on the course, please email us at: </a:t>
            </a:r>
            <a:r>
              <a:rPr lang="en-US" sz="1500" u="sng" dirty="0">
                <a:solidFill>
                  <a:schemeClr val="bg1"/>
                </a:solidFill>
                <a:latin typeface="Amazon Ember Light" charset="0"/>
                <a:ea typeface="Amazon Ember Light" charset="0"/>
                <a:cs typeface="Amazon Ember Light" charset="0"/>
              </a:rPr>
              <a:t>aws-course-feedback@amazon.com</a:t>
            </a:r>
            <a:r>
              <a:rPr lang="en-US" sz="1500" dirty="0">
                <a:solidFill>
                  <a:schemeClr val="bg1"/>
                </a:solidFill>
                <a:latin typeface="Amazon Ember Light" charset="0"/>
                <a:ea typeface="Amazon Ember Light" charset="0"/>
                <a:cs typeface="Amazon Ember Light" charset="0"/>
              </a:rPr>
              <a:t>. For all other questions, contact us at: </a:t>
            </a:r>
            <a:r>
              <a:rPr lang="en-US" sz="1500" u="sng" dirty="0">
                <a:solidFill>
                  <a:schemeClr val="bg1"/>
                </a:solidFill>
                <a:latin typeface="Amazon Ember Light" charset="0"/>
                <a:ea typeface="Amazon Ember Light" charset="0"/>
                <a:cs typeface="Amazon Ember Light" charset="0"/>
              </a:rPr>
              <a:t>https://aws.amazon.com/contact-us/aws-training/</a:t>
            </a:r>
            <a:r>
              <a:rPr lang="en-US" sz="1500" dirty="0">
                <a:solidFill>
                  <a:schemeClr val="bg1"/>
                </a:solidFill>
                <a:latin typeface="Amazon Ember Light" charset="0"/>
                <a:ea typeface="Amazon Ember Light" charset="0"/>
                <a:cs typeface="Amazon Ember Light" charset="0"/>
              </a:rPr>
              <a:t>. All trademarks are the property of their owners.</a:t>
            </a:r>
          </a:p>
          <a:p>
            <a:pPr algn="just"/>
            <a:endParaRPr lang="en-US" sz="1500" dirty="0"/>
          </a:p>
        </p:txBody>
      </p:sp>
      <p:sp>
        <p:nvSpPr>
          <p:cNvPr id="6" name="Title 1"/>
          <p:cNvSpPr txBox="1">
            <a:spLocks/>
          </p:cNvSpPr>
          <p:nvPr/>
        </p:nvSpPr>
        <p:spPr>
          <a:xfrm>
            <a:off x="5374397" y="2743202"/>
            <a:ext cx="7410270" cy="834496"/>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000" b="0" i="0" kern="1200">
                <a:solidFill>
                  <a:schemeClr val="bg1"/>
                </a:solidFill>
                <a:latin typeface="Amazon Ember Light" charset="0"/>
                <a:ea typeface="Amazon Ember Light" charset="0"/>
                <a:cs typeface="Amazon Ember Light" charset="0"/>
              </a:defRPr>
            </a:lvl1pPr>
          </a:lstStyle>
          <a:p>
            <a:r>
              <a:rPr lang="en-US" sz="4100" dirty="0"/>
              <a:t>Thank you for participating!</a:t>
            </a:r>
          </a:p>
        </p:txBody>
      </p:sp>
    </p:spTree>
    <p:custDataLst>
      <p:tags r:id="rId1"/>
    </p:custDataLst>
    <p:extLst>
      <p:ext uri="{BB962C8B-B14F-4D97-AF65-F5344CB8AC3E}">
        <p14:creationId xmlns:p14="http://schemas.microsoft.com/office/powerpoint/2010/main" val="12548914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Decoupling</a:t>
            </a:r>
          </a:p>
        </p:txBody>
      </p:sp>
      <p:sp>
        <p:nvSpPr>
          <p:cNvPr id="3" name="Content Placeholder 2"/>
          <p:cNvSpPr>
            <a:spLocks noGrp="1"/>
          </p:cNvSpPr>
          <p:nvPr>
            <p:ph idx="1"/>
          </p:nvPr>
        </p:nvSpPr>
        <p:spPr>
          <a:xfrm>
            <a:off x="238539" y="1440305"/>
            <a:ext cx="11369882" cy="1559816"/>
          </a:xfrm>
        </p:spPr>
        <p:txBody>
          <a:bodyPr>
            <a:normAutofit/>
          </a:bodyPr>
          <a:lstStyle/>
          <a:p>
            <a:pPr marL="0" indent="0">
              <a:lnSpc>
                <a:spcPct val="100000"/>
              </a:lnSpc>
              <a:spcBef>
                <a:spcPts val="1200"/>
              </a:spcBef>
              <a:spcAft>
                <a:spcPts val="600"/>
              </a:spcAft>
              <a:buNone/>
            </a:pPr>
            <a:r>
              <a:rPr lang="en-US" dirty="0">
                <a:sym typeface="Wingdings" panose="05000000000000000000" pitchFamily="2" charset="2"/>
              </a:rPr>
              <a:t>The more loosely your system is coupled, the more easily it scales and the more fault-tolerant it can be.</a:t>
            </a:r>
          </a:p>
          <a:p>
            <a:pPr>
              <a:lnSpc>
                <a:spcPct val="100000"/>
              </a:lnSpc>
            </a:pPr>
            <a:endParaRPr lang="en-US" sz="2000" dirty="0">
              <a:sym typeface="Wingdings" panose="05000000000000000000" pitchFamily="2" charset="2"/>
            </a:endParaRPr>
          </a:p>
        </p:txBody>
      </p:sp>
      <p:sp>
        <p:nvSpPr>
          <p:cNvPr id="53" name="Rectangle 52"/>
          <p:cNvSpPr/>
          <p:nvPr/>
        </p:nvSpPr>
        <p:spPr>
          <a:xfrm>
            <a:off x="1479260" y="3285293"/>
            <a:ext cx="3101479" cy="636827"/>
          </a:xfrm>
          <a:prstGeom prst="rect">
            <a:avLst/>
          </a:prstGeom>
          <a:solidFill>
            <a:schemeClr val="tx2">
              <a:lumMod val="20000"/>
              <a:lumOff val="80000"/>
            </a:schemeClr>
          </a:solidFill>
          <a:ln>
            <a:solidFill>
              <a:srgbClr val="0070C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55" name="Rectangle 54"/>
          <p:cNvSpPr/>
          <p:nvPr/>
        </p:nvSpPr>
        <p:spPr>
          <a:xfrm>
            <a:off x="1479260" y="4740683"/>
            <a:ext cx="3101479" cy="615791"/>
          </a:xfrm>
          <a:prstGeom prst="rect">
            <a:avLst/>
          </a:prstGeom>
          <a:solidFill>
            <a:schemeClr val="accent4">
              <a:lumMod val="40000"/>
              <a:lumOff val="60000"/>
            </a:schemeClr>
          </a:solidFill>
          <a:ln>
            <a:solidFill>
              <a:schemeClr val="accent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pic>
        <p:nvPicPr>
          <p:cNvPr id="56" name="Picture 55" descr="EC2-Instanc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55242" y="3374838"/>
            <a:ext cx="567927" cy="495352"/>
          </a:xfrm>
          <a:prstGeom prst="rect">
            <a:avLst/>
          </a:prstGeom>
        </p:spPr>
      </p:pic>
      <p:pic>
        <p:nvPicPr>
          <p:cNvPr id="57" name="Picture 56" descr="EC2-Instanc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89914" y="3374838"/>
            <a:ext cx="567927" cy="495352"/>
          </a:xfrm>
          <a:prstGeom prst="rect">
            <a:avLst/>
          </a:prstGeom>
        </p:spPr>
      </p:pic>
      <p:pic>
        <p:nvPicPr>
          <p:cNvPr id="58" name="Picture 57" descr="EC2-Instanc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24588" y="3374838"/>
            <a:ext cx="567927" cy="495352"/>
          </a:xfrm>
          <a:prstGeom prst="rect">
            <a:avLst/>
          </a:prstGeom>
        </p:spPr>
      </p:pic>
      <p:pic>
        <p:nvPicPr>
          <p:cNvPr id="59" name="Picture 58" descr="EC2-Instanc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55242" y="4818577"/>
            <a:ext cx="567927" cy="495352"/>
          </a:xfrm>
          <a:prstGeom prst="rect">
            <a:avLst/>
          </a:prstGeom>
        </p:spPr>
      </p:pic>
      <p:pic>
        <p:nvPicPr>
          <p:cNvPr id="60" name="Picture 59" descr="EC2-Instanc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89914" y="4818577"/>
            <a:ext cx="567927" cy="495352"/>
          </a:xfrm>
          <a:prstGeom prst="rect">
            <a:avLst/>
          </a:prstGeom>
        </p:spPr>
      </p:pic>
      <p:pic>
        <p:nvPicPr>
          <p:cNvPr id="61" name="Picture 60" descr="EC2-Instanc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24588" y="4818577"/>
            <a:ext cx="567927" cy="495352"/>
          </a:xfrm>
          <a:prstGeom prst="rect">
            <a:avLst/>
          </a:prstGeom>
        </p:spPr>
      </p:pic>
      <p:sp>
        <p:nvSpPr>
          <p:cNvPr id="62" name="TextBox 61"/>
          <p:cNvSpPr txBox="1"/>
          <p:nvPr/>
        </p:nvSpPr>
        <p:spPr>
          <a:xfrm>
            <a:off x="3449820" y="3301753"/>
            <a:ext cx="1088224" cy="646331"/>
          </a:xfrm>
          <a:prstGeom prst="rect">
            <a:avLst/>
          </a:prstGeom>
          <a:noFill/>
        </p:spPr>
        <p:txBody>
          <a:bodyPr wrap="square" rtlCol="0" anchor="b">
            <a:spAutoFit/>
          </a:bodyPr>
          <a:lstStyle/>
          <a:p>
            <a:pPr algn="r"/>
            <a:r>
              <a:rPr lang="en-US" b="1" dirty="0">
                <a:latin typeface="Amazon Ember" panose="020B0603020204020204" pitchFamily="34" charset="0"/>
                <a:ea typeface="Amazon Ember" panose="020B0603020204020204" pitchFamily="34" charset="0"/>
                <a:cs typeface="Amazon Ember" panose="020B0603020204020204" pitchFamily="34" charset="0"/>
              </a:rPr>
              <a:t>Web servers</a:t>
            </a:r>
          </a:p>
        </p:txBody>
      </p:sp>
      <p:sp>
        <p:nvSpPr>
          <p:cNvPr id="63" name="TextBox 62"/>
          <p:cNvSpPr txBox="1"/>
          <p:nvPr/>
        </p:nvSpPr>
        <p:spPr>
          <a:xfrm>
            <a:off x="3449820" y="4716518"/>
            <a:ext cx="1088224" cy="646331"/>
          </a:xfrm>
          <a:prstGeom prst="rect">
            <a:avLst/>
          </a:prstGeom>
          <a:noFill/>
        </p:spPr>
        <p:txBody>
          <a:bodyPr wrap="square" rtlCol="0" anchor="b">
            <a:spAutoFit/>
          </a:bodyPr>
          <a:lstStyle/>
          <a:p>
            <a:pPr algn="r"/>
            <a:r>
              <a:rPr lang="en-US" b="1" dirty="0">
                <a:latin typeface="Amazon Ember" panose="020B0603020204020204" pitchFamily="34" charset="0"/>
                <a:ea typeface="Amazon Ember" panose="020B0603020204020204" pitchFamily="34" charset="0"/>
                <a:cs typeface="Amazon Ember" panose="020B0603020204020204" pitchFamily="34" charset="0"/>
              </a:rPr>
              <a:t>App servers</a:t>
            </a:r>
          </a:p>
        </p:txBody>
      </p:sp>
      <p:cxnSp>
        <p:nvCxnSpPr>
          <p:cNvPr id="64" name="Straight Connector 63"/>
          <p:cNvCxnSpPr>
            <a:stCxn id="56" idx="2"/>
            <a:endCxn id="59" idx="0"/>
          </p:cNvCxnSpPr>
          <p:nvPr/>
        </p:nvCxnSpPr>
        <p:spPr>
          <a:xfrm>
            <a:off x="2139206" y="3870190"/>
            <a:ext cx="0" cy="948387"/>
          </a:xfrm>
          <a:prstGeom prst="line">
            <a:avLst/>
          </a:prstGeom>
          <a:ln>
            <a:solidFill>
              <a:schemeClr val="tx1"/>
            </a:solidFill>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65" name="Straight Connector 64"/>
          <p:cNvCxnSpPr>
            <a:stCxn id="58" idx="2"/>
            <a:endCxn id="61" idx="0"/>
          </p:cNvCxnSpPr>
          <p:nvPr/>
        </p:nvCxnSpPr>
        <p:spPr>
          <a:xfrm>
            <a:off x="3208551" y="3870190"/>
            <a:ext cx="0" cy="948387"/>
          </a:xfrm>
          <a:prstGeom prst="line">
            <a:avLst/>
          </a:prstGeom>
          <a:ln>
            <a:solidFill>
              <a:schemeClr val="tx1"/>
            </a:solidFill>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66" name="Straight Connector 65"/>
          <p:cNvCxnSpPr>
            <a:stCxn id="57" idx="2"/>
            <a:endCxn id="60" idx="0"/>
          </p:cNvCxnSpPr>
          <p:nvPr/>
        </p:nvCxnSpPr>
        <p:spPr>
          <a:xfrm>
            <a:off x="2673878" y="3870190"/>
            <a:ext cx="0" cy="948387"/>
          </a:xfrm>
          <a:prstGeom prst="line">
            <a:avLst/>
          </a:prstGeom>
          <a:ln>
            <a:solidFill>
              <a:schemeClr val="tx1"/>
            </a:solidFill>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67" name="Straight Connector 66"/>
          <p:cNvCxnSpPr>
            <a:stCxn id="56" idx="2"/>
            <a:endCxn id="60" idx="0"/>
          </p:cNvCxnSpPr>
          <p:nvPr/>
        </p:nvCxnSpPr>
        <p:spPr>
          <a:xfrm>
            <a:off x="2139206" y="3870190"/>
            <a:ext cx="534672" cy="948387"/>
          </a:xfrm>
          <a:prstGeom prst="line">
            <a:avLst/>
          </a:prstGeom>
          <a:ln>
            <a:solidFill>
              <a:schemeClr val="tx1"/>
            </a:solidFill>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68" name="Straight Connector 67"/>
          <p:cNvCxnSpPr>
            <a:stCxn id="56" idx="2"/>
            <a:endCxn id="61" idx="0"/>
          </p:cNvCxnSpPr>
          <p:nvPr/>
        </p:nvCxnSpPr>
        <p:spPr>
          <a:xfrm>
            <a:off x="2139207" y="3870190"/>
            <a:ext cx="1069345" cy="948387"/>
          </a:xfrm>
          <a:prstGeom prst="line">
            <a:avLst/>
          </a:prstGeom>
          <a:ln>
            <a:solidFill>
              <a:schemeClr val="tx1"/>
            </a:solidFill>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69" name="Straight Connector 68"/>
          <p:cNvCxnSpPr>
            <a:stCxn id="57" idx="2"/>
            <a:endCxn id="59" idx="0"/>
          </p:cNvCxnSpPr>
          <p:nvPr/>
        </p:nvCxnSpPr>
        <p:spPr>
          <a:xfrm flipH="1">
            <a:off x="2139206" y="3870190"/>
            <a:ext cx="534672" cy="948387"/>
          </a:xfrm>
          <a:prstGeom prst="line">
            <a:avLst/>
          </a:prstGeom>
          <a:ln>
            <a:solidFill>
              <a:schemeClr val="tx1"/>
            </a:solidFill>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70" name="Straight Connector 69"/>
          <p:cNvCxnSpPr>
            <a:stCxn id="57" idx="2"/>
            <a:endCxn id="61" idx="0"/>
          </p:cNvCxnSpPr>
          <p:nvPr/>
        </p:nvCxnSpPr>
        <p:spPr>
          <a:xfrm>
            <a:off x="2673879" y="3870190"/>
            <a:ext cx="534673" cy="948387"/>
          </a:xfrm>
          <a:prstGeom prst="line">
            <a:avLst/>
          </a:prstGeom>
          <a:ln>
            <a:solidFill>
              <a:schemeClr val="tx1"/>
            </a:solidFill>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71" name="Straight Connector 70"/>
          <p:cNvCxnSpPr>
            <a:stCxn id="58" idx="2"/>
            <a:endCxn id="60" idx="0"/>
          </p:cNvCxnSpPr>
          <p:nvPr/>
        </p:nvCxnSpPr>
        <p:spPr>
          <a:xfrm flipH="1">
            <a:off x="2673879" y="3870190"/>
            <a:ext cx="534673" cy="948387"/>
          </a:xfrm>
          <a:prstGeom prst="line">
            <a:avLst/>
          </a:prstGeom>
          <a:ln>
            <a:solidFill>
              <a:schemeClr val="tx1"/>
            </a:solidFill>
            <a:tailEnd type="stealth" w="lg" len="lg"/>
          </a:ln>
          <a:effectLst/>
        </p:spPr>
        <p:style>
          <a:lnRef idx="2">
            <a:schemeClr val="accent1"/>
          </a:lnRef>
          <a:fillRef idx="0">
            <a:schemeClr val="accent1"/>
          </a:fillRef>
          <a:effectRef idx="1">
            <a:schemeClr val="accent1"/>
          </a:effectRef>
          <a:fontRef idx="minor">
            <a:schemeClr val="tx1"/>
          </a:fontRef>
        </p:style>
      </p:cxnSp>
      <p:sp>
        <p:nvSpPr>
          <p:cNvPr id="72" name="Rectangle 71"/>
          <p:cNvSpPr/>
          <p:nvPr/>
        </p:nvSpPr>
        <p:spPr>
          <a:xfrm>
            <a:off x="7334607" y="3289642"/>
            <a:ext cx="3148497" cy="632477"/>
          </a:xfrm>
          <a:prstGeom prst="rect">
            <a:avLst/>
          </a:prstGeom>
          <a:solidFill>
            <a:schemeClr val="tx2">
              <a:lumMod val="20000"/>
              <a:lumOff val="80000"/>
            </a:schemeClr>
          </a:solidFill>
          <a:ln>
            <a:solidFill>
              <a:srgbClr val="0070C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73" name="Rectangle 72"/>
          <p:cNvSpPr/>
          <p:nvPr/>
        </p:nvSpPr>
        <p:spPr>
          <a:xfrm>
            <a:off x="7334607" y="4740684"/>
            <a:ext cx="3148497" cy="615791"/>
          </a:xfrm>
          <a:prstGeom prst="rect">
            <a:avLst/>
          </a:prstGeom>
          <a:solidFill>
            <a:schemeClr val="accent4">
              <a:lumMod val="40000"/>
              <a:lumOff val="60000"/>
            </a:schemeClr>
          </a:solidFill>
          <a:ln>
            <a:solidFill>
              <a:schemeClr val="accent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pic>
        <p:nvPicPr>
          <p:cNvPr id="74" name="Picture 73" descr="EC2-Instanc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50048" y="3374838"/>
            <a:ext cx="542777" cy="495352"/>
          </a:xfrm>
          <a:prstGeom prst="rect">
            <a:avLst/>
          </a:prstGeom>
        </p:spPr>
      </p:pic>
      <p:pic>
        <p:nvPicPr>
          <p:cNvPr id="75" name="Picture 74" descr="EC2-Instanc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00689" y="3374838"/>
            <a:ext cx="542777" cy="495352"/>
          </a:xfrm>
          <a:prstGeom prst="rect">
            <a:avLst/>
          </a:prstGeom>
        </p:spPr>
      </p:pic>
      <p:pic>
        <p:nvPicPr>
          <p:cNvPr id="76" name="Picture 75" descr="EC2-Instanc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35604" y="3374838"/>
            <a:ext cx="542777" cy="495352"/>
          </a:xfrm>
          <a:prstGeom prst="rect">
            <a:avLst/>
          </a:prstGeom>
        </p:spPr>
      </p:pic>
      <p:pic>
        <p:nvPicPr>
          <p:cNvPr id="77" name="Picture 76" descr="EC2-Instanc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50048" y="4818561"/>
            <a:ext cx="542777" cy="495352"/>
          </a:xfrm>
          <a:prstGeom prst="rect">
            <a:avLst/>
          </a:prstGeom>
        </p:spPr>
      </p:pic>
      <p:pic>
        <p:nvPicPr>
          <p:cNvPr id="78" name="Picture 77" descr="EC2-Instanc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00689" y="4818561"/>
            <a:ext cx="542777" cy="495352"/>
          </a:xfrm>
          <a:prstGeom prst="rect">
            <a:avLst/>
          </a:prstGeom>
        </p:spPr>
      </p:pic>
      <p:pic>
        <p:nvPicPr>
          <p:cNvPr id="79" name="Picture 78" descr="EC2-Instanc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35604" y="4818561"/>
            <a:ext cx="542777" cy="495352"/>
          </a:xfrm>
          <a:prstGeom prst="rect">
            <a:avLst/>
          </a:prstGeom>
        </p:spPr>
      </p:pic>
      <p:sp>
        <p:nvSpPr>
          <p:cNvPr id="80" name="TextBox 79"/>
          <p:cNvSpPr txBox="1"/>
          <p:nvPr/>
        </p:nvSpPr>
        <p:spPr>
          <a:xfrm>
            <a:off x="9378380" y="3294134"/>
            <a:ext cx="1104723" cy="646331"/>
          </a:xfrm>
          <a:prstGeom prst="rect">
            <a:avLst/>
          </a:prstGeom>
          <a:noFill/>
        </p:spPr>
        <p:txBody>
          <a:bodyPr wrap="square" rtlCol="0" anchor="b">
            <a:spAutoFit/>
          </a:bodyPr>
          <a:lstStyle/>
          <a:p>
            <a:pPr algn="r"/>
            <a:r>
              <a:rPr lang="en-US" b="1" dirty="0">
                <a:latin typeface="Amazon Ember" panose="020B0603020204020204" pitchFamily="34" charset="0"/>
                <a:ea typeface="Amazon Ember" panose="020B0603020204020204" pitchFamily="34" charset="0"/>
                <a:cs typeface="Amazon Ember" panose="020B0603020204020204" pitchFamily="34" charset="0"/>
              </a:rPr>
              <a:t>Web servers</a:t>
            </a:r>
          </a:p>
        </p:txBody>
      </p:sp>
      <p:sp>
        <p:nvSpPr>
          <p:cNvPr id="81" name="TextBox 80"/>
          <p:cNvSpPr txBox="1"/>
          <p:nvPr/>
        </p:nvSpPr>
        <p:spPr>
          <a:xfrm>
            <a:off x="9360934" y="4719666"/>
            <a:ext cx="1104723" cy="646331"/>
          </a:xfrm>
          <a:prstGeom prst="rect">
            <a:avLst/>
          </a:prstGeom>
          <a:noFill/>
        </p:spPr>
        <p:txBody>
          <a:bodyPr wrap="square" rtlCol="0" anchor="b">
            <a:spAutoFit/>
          </a:bodyPr>
          <a:lstStyle/>
          <a:p>
            <a:pPr algn="r"/>
            <a:r>
              <a:rPr lang="en-US" b="1" dirty="0">
                <a:latin typeface="Amazon Ember" panose="020B0603020204020204" pitchFamily="34" charset="0"/>
                <a:ea typeface="Amazon Ember" panose="020B0603020204020204" pitchFamily="34" charset="0"/>
                <a:cs typeface="Amazon Ember" panose="020B0603020204020204" pitchFamily="34" charset="0"/>
              </a:rPr>
              <a:t>App servers</a:t>
            </a:r>
          </a:p>
        </p:txBody>
      </p:sp>
      <p:cxnSp>
        <p:nvCxnSpPr>
          <p:cNvPr id="82" name="Straight Connector 81"/>
          <p:cNvCxnSpPr>
            <a:stCxn id="74" idx="2"/>
          </p:cNvCxnSpPr>
          <p:nvPr/>
        </p:nvCxnSpPr>
        <p:spPr>
          <a:xfrm>
            <a:off x="8021437" y="3870190"/>
            <a:ext cx="550199" cy="305829"/>
          </a:xfrm>
          <a:prstGeom prst="line">
            <a:avLst/>
          </a:prstGeom>
          <a:ln>
            <a:solidFill>
              <a:srgbClr val="000000"/>
            </a:solidFill>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83" name="Straight Connector 82"/>
          <p:cNvCxnSpPr>
            <a:stCxn id="76" idx="2"/>
          </p:cNvCxnSpPr>
          <p:nvPr/>
        </p:nvCxnSpPr>
        <p:spPr>
          <a:xfrm flipH="1">
            <a:off x="8571635" y="3870190"/>
            <a:ext cx="535357" cy="305829"/>
          </a:xfrm>
          <a:prstGeom prst="line">
            <a:avLst/>
          </a:prstGeom>
          <a:ln>
            <a:solidFill>
              <a:srgbClr val="000000"/>
            </a:solidFill>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84" name="Straight Connector 83"/>
          <p:cNvCxnSpPr>
            <a:stCxn id="77" idx="0"/>
          </p:cNvCxnSpPr>
          <p:nvPr/>
        </p:nvCxnSpPr>
        <p:spPr>
          <a:xfrm flipV="1">
            <a:off x="8021437" y="4525270"/>
            <a:ext cx="550199" cy="293291"/>
          </a:xfrm>
          <a:prstGeom prst="line">
            <a:avLst/>
          </a:prstGeom>
          <a:ln>
            <a:solidFill>
              <a:srgbClr val="000000"/>
            </a:solidFill>
            <a:headEnd type="stealth" w="lg" len="lg"/>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85" name="Straight Connector 84"/>
          <p:cNvCxnSpPr>
            <a:stCxn id="78" idx="0"/>
          </p:cNvCxnSpPr>
          <p:nvPr/>
        </p:nvCxnSpPr>
        <p:spPr>
          <a:xfrm flipH="1" flipV="1">
            <a:off x="8571635" y="4525270"/>
            <a:ext cx="443" cy="293291"/>
          </a:xfrm>
          <a:prstGeom prst="line">
            <a:avLst/>
          </a:prstGeom>
          <a:ln>
            <a:solidFill>
              <a:srgbClr val="000000"/>
            </a:solidFill>
            <a:headEnd type="stealth" w="lg" len="lg"/>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86" name="Straight Connector 85"/>
          <p:cNvCxnSpPr>
            <a:stCxn id="79" idx="0"/>
          </p:cNvCxnSpPr>
          <p:nvPr/>
        </p:nvCxnSpPr>
        <p:spPr>
          <a:xfrm flipH="1" flipV="1">
            <a:off x="8571635" y="4525270"/>
            <a:ext cx="535357" cy="293291"/>
          </a:xfrm>
          <a:prstGeom prst="line">
            <a:avLst/>
          </a:prstGeom>
          <a:ln>
            <a:solidFill>
              <a:srgbClr val="000000"/>
            </a:solidFill>
            <a:headEnd type="stealth" w="lg" len="lg"/>
            <a:tailEnd type="none" w="med" len="med"/>
          </a:ln>
          <a:effectLst/>
        </p:spPr>
        <p:style>
          <a:lnRef idx="2">
            <a:schemeClr val="accent1"/>
          </a:lnRef>
          <a:fillRef idx="0">
            <a:schemeClr val="accent1"/>
          </a:fillRef>
          <a:effectRef idx="1">
            <a:schemeClr val="accent1"/>
          </a:effectRef>
          <a:fontRef idx="minor">
            <a:schemeClr val="tx1"/>
          </a:fontRef>
        </p:style>
      </p:cxnSp>
      <p:sp>
        <p:nvSpPr>
          <p:cNvPr id="87" name="TextBox 86"/>
          <p:cNvSpPr txBox="1"/>
          <p:nvPr/>
        </p:nvSpPr>
        <p:spPr>
          <a:xfrm>
            <a:off x="8759998" y="4159728"/>
            <a:ext cx="2107125" cy="338554"/>
          </a:xfrm>
          <a:prstGeom prst="rect">
            <a:avLst/>
          </a:prstGeom>
          <a:noFill/>
        </p:spPr>
        <p:txBody>
          <a:bodyPr wrap="square" rtlCol="0">
            <a:spAutoFit/>
          </a:bodyPr>
          <a:lstStyle/>
          <a:p>
            <a:r>
              <a:rPr lang="en-US" sz="1600" b="1" dirty="0">
                <a:latin typeface="Amazon Ember" panose="020B0603020204020204" pitchFamily="34" charset="0"/>
                <a:ea typeface="Amazon Ember" panose="020B0603020204020204" pitchFamily="34" charset="0"/>
                <a:cs typeface="Amazon Ember" panose="020B0603020204020204" pitchFamily="34" charset="0"/>
              </a:rPr>
              <a:t>Load balancer</a:t>
            </a:r>
          </a:p>
        </p:txBody>
      </p:sp>
      <p:sp>
        <p:nvSpPr>
          <p:cNvPr id="88" name="TextBox 87"/>
          <p:cNvSpPr txBox="1"/>
          <p:nvPr/>
        </p:nvSpPr>
        <p:spPr>
          <a:xfrm>
            <a:off x="7542657" y="2759496"/>
            <a:ext cx="2732393" cy="461665"/>
          </a:xfrm>
          <a:prstGeom prst="rect">
            <a:avLst/>
          </a:prstGeom>
          <a:noFill/>
        </p:spPr>
        <p:txBody>
          <a:bodyPr wrap="square" rtlCol="0">
            <a:spAutoFit/>
          </a:bodyPr>
          <a:lstStyle/>
          <a:p>
            <a:r>
              <a:rPr lang="en-US" sz="2400"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Loosely coupled</a:t>
            </a:r>
          </a:p>
        </p:txBody>
      </p:sp>
      <p:cxnSp>
        <p:nvCxnSpPr>
          <p:cNvPr id="89" name="Straight Connector 88"/>
          <p:cNvCxnSpPr>
            <a:endCxn id="75" idx="2"/>
          </p:cNvCxnSpPr>
          <p:nvPr/>
        </p:nvCxnSpPr>
        <p:spPr>
          <a:xfrm flipV="1">
            <a:off x="8571635" y="3870190"/>
            <a:ext cx="443" cy="305829"/>
          </a:xfrm>
          <a:prstGeom prst="line">
            <a:avLst/>
          </a:prstGeom>
          <a:ln>
            <a:solidFill>
              <a:srgbClr val="000000"/>
            </a:solidFill>
            <a:headEnd type="stealth" w="lg" len="lg"/>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90" name="Straight Connector 89"/>
          <p:cNvCxnSpPr>
            <a:stCxn id="58" idx="2"/>
            <a:endCxn id="59" idx="0"/>
          </p:cNvCxnSpPr>
          <p:nvPr/>
        </p:nvCxnSpPr>
        <p:spPr>
          <a:xfrm flipH="1">
            <a:off x="2139207" y="3870190"/>
            <a:ext cx="1069345" cy="948387"/>
          </a:xfrm>
          <a:prstGeom prst="line">
            <a:avLst/>
          </a:prstGeom>
          <a:ln>
            <a:solidFill>
              <a:schemeClr val="tx1"/>
            </a:solidFill>
            <a:tailEnd type="stealth" w="lg" len="lg"/>
          </a:ln>
          <a:effectLst/>
        </p:spPr>
        <p:style>
          <a:lnRef idx="2">
            <a:schemeClr val="accent1"/>
          </a:lnRef>
          <a:fillRef idx="0">
            <a:schemeClr val="accent1"/>
          </a:fillRef>
          <a:effectRef idx="1">
            <a:schemeClr val="accent1"/>
          </a:effectRef>
          <a:fontRef idx="minor">
            <a:schemeClr val="tx1"/>
          </a:fontRef>
        </p:style>
      </p:cxnSp>
      <p:sp>
        <p:nvSpPr>
          <p:cNvPr id="91" name="TextBox 90"/>
          <p:cNvSpPr txBox="1"/>
          <p:nvPr/>
        </p:nvSpPr>
        <p:spPr>
          <a:xfrm>
            <a:off x="1747599" y="2763965"/>
            <a:ext cx="2564797" cy="461665"/>
          </a:xfrm>
          <a:prstGeom prst="rect">
            <a:avLst/>
          </a:prstGeom>
          <a:noFill/>
        </p:spPr>
        <p:txBody>
          <a:bodyPr wrap="square" rtlCol="0">
            <a:spAutoFit/>
          </a:bodyPr>
          <a:lstStyle/>
          <a:p>
            <a:r>
              <a:rPr lang="en-US" sz="2400" b="1" dirty="0">
                <a:solidFill>
                  <a:srgbClr val="C00000"/>
                </a:solidFill>
                <a:latin typeface="Amazon Ember" panose="020B0603020204020204" pitchFamily="34" charset="0"/>
                <a:ea typeface="Amazon Ember" panose="020B0603020204020204" pitchFamily="34" charset="0"/>
                <a:cs typeface="Amazon Ember" panose="020B0603020204020204" pitchFamily="34" charset="0"/>
              </a:rPr>
              <a:t>Tightly coupled</a:t>
            </a:r>
          </a:p>
        </p:txBody>
      </p:sp>
      <p:sp>
        <p:nvSpPr>
          <p:cNvPr id="92" name="Multiply 91"/>
          <p:cNvSpPr/>
          <p:nvPr/>
        </p:nvSpPr>
        <p:spPr>
          <a:xfrm>
            <a:off x="1816199" y="4731158"/>
            <a:ext cx="642315" cy="625315"/>
          </a:xfrm>
          <a:prstGeom prst="mathMultiply">
            <a:avLst/>
          </a:prstGeom>
          <a:solidFill>
            <a:srgbClr val="FF0000"/>
          </a:solidFill>
          <a:ln>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93" name="Multiply 92"/>
          <p:cNvSpPr/>
          <p:nvPr/>
        </p:nvSpPr>
        <p:spPr>
          <a:xfrm>
            <a:off x="1810184" y="3309787"/>
            <a:ext cx="642315" cy="625315"/>
          </a:xfrm>
          <a:prstGeom prst="mathMultiply">
            <a:avLst/>
          </a:prstGeom>
          <a:solidFill>
            <a:srgbClr val="FF0000"/>
          </a:solidFill>
          <a:ln>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94" name="Multiply 93"/>
          <p:cNvSpPr/>
          <p:nvPr/>
        </p:nvSpPr>
        <p:spPr>
          <a:xfrm>
            <a:off x="2348783" y="3319887"/>
            <a:ext cx="642315" cy="625315"/>
          </a:xfrm>
          <a:prstGeom prst="mathMultiply">
            <a:avLst/>
          </a:prstGeom>
          <a:solidFill>
            <a:srgbClr val="FF0000"/>
          </a:solidFill>
          <a:ln>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95" name="Multiply 94"/>
          <p:cNvSpPr/>
          <p:nvPr/>
        </p:nvSpPr>
        <p:spPr>
          <a:xfrm>
            <a:off x="2879258" y="3309787"/>
            <a:ext cx="642315" cy="625315"/>
          </a:xfrm>
          <a:prstGeom prst="mathMultiply">
            <a:avLst/>
          </a:prstGeom>
          <a:solidFill>
            <a:srgbClr val="FF0000"/>
          </a:solidFill>
          <a:ln>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96" name="Multiply 95"/>
          <p:cNvSpPr/>
          <p:nvPr/>
        </p:nvSpPr>
        <p:spPr>
          <a:xfrm>
            <a:off x="7696347" y="4737087"/>
            <a:ext cx="642315" cy="625315"/>
          </a:xfrm>
          <a:prstGeom prst="mathMultiply">
            <a:avLst/>
          </a:prstGeom>
          <a:solidFill>
            <a:srgbClr val="FF0000"/>
          </a:solidFill>
          <a:ln>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Amazon Ember" panose="020B0603020204020204" pitchFamily="34" charset="0"/>
              <a:ea typeface="Amazon Ember" panose="020B0603020204020204" pitchFamily="34" charset="0"/>
              <a:cs typeface="Amazon Ember" panose="020B0603020204020204" pitchFamily="34" charset="0"/>
            </a:endParaRPr>
          </a:p>
        </p:txBody>
      </p:sp>
      <p:pic>
        <p:nvPicPr>
          <p:cNvPr id="97" name="Picture 9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70284" y="4122825"/>
            <a:ext cx="369264" cy="443116"/>
          </a:xfrm>
          <a:prstGeom prst="rect">
            <a:avLst/>
          </a:prstGeom>
        </p:spPr>
      </p:pic>
    </p:spTree>
    <p:custDataLst>
      <p:tags r:id="rId1"/>
    </p:custDataLst>
    <p:extLst>
      <p:ext uri="{BB962C8B-B14F-4D97-AF65-F5344CB8AC3E}">
        <p14:creationId xmlns:p14="http://schemas.microsoft.com/office/powerpoint/2010/main" val="1751506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7979" y="2214920"/>
            <a:ext cx="11095836" cy="1810011"/>
          </a:xfrm>
        </p:spPr>
        <p:txBody>
          <a:bodyPr>
            <a:noAutofit/>
          </a:bodyPr>
          <a:lstStyle/>
          <a:p>
            <a:r>
              <a:rPr lang="en-US" sz="4800" dirty="0"/>
              <a:t>Part 2: Loose Coupling Strategies</a:t>
            </a:r>
          </a:p>
        </p:txBody>
      </p:sp>
    </p:spTree>
    <p:custDataLst>
      <p:tags r:id="rId1"/>
    </p:custDataLst>
    <p:extLst>
      <p:ext uri="{BB962C8B-B14F-4D97-AF65-F5344CB8AC3E}">
        <p14:creationId xmlns:p14="http://schemas.microsoft.com/office/powerpoint/2010/main" val="13490261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238539" y="263527"/>
            <a:ext cx="9327491" cy="779463"/>
          </a:xfrm>
        </p:spPr>
        <p:txBody>
          <a:bodyPr>
            <a:noAutofit/>
          </a:bodyPr>
          <a:lstStyle/>
          <a:p>
            <a:r>
              <a:rPr lang="en-US" dirty="0"/>
              <a:t>Design Services, Not Servers</a:t>
            </a:r>
          </a:p>
        </p:txBody>
      </p:sp>
      <p:sp>
        <p:nvSpPr>
          <p:cNvPr id="125" name="TextBox 124"/>
          <p:cNvSpPr txBox="1"/>
          <p:nvPr/>
        </p:nvSpPr>
        <p:spPr>
          <a:xfrm>
            <a:off x="7879851" y="2858350"/>
            <a:ext cx="2174589" cy="461665"/>
          </a:xfrm>
          <a:prstGeom prst="rect">
            <a:avLst/>
          </a:prstGeom>
          <a:noFill/>
        </p:spPr>
        <p:txBody>
          <a:bodyPr wrap="square" rtlCol="0">
            <a:spAutoFit/>
          </a:bodyPr>
          <a:lstStyle/>
          <a:p>
            <a:pPr algn="ctr"/>
            <a:r>
              <a:rPr lang="en-US" sz="2400" b="1" dirty="0">
                <a:solidFill>
                  <a:srgbClr val="00B050"/>
                </a:solidFill>
                <a:latin typeface="Amazon Ember" panose="020B0603020204020204" pitchFamily="34" charset="0"/>
                <a:ea typeface="Amazon Ember" panose="020B0603020204020204" pitchFamily="34" charset="0"/>
                <a:cs typeface="Amazon Ember" panose="020B0603020204020204" pitchFamily="34" charset="0"/>
              </a:rPr>
              <a:t>Best practice</a:t>
            </a:r>
          </a:p>
        </p:txBody>
      </p:sp>
      <p:sp>
        <p:nvSpPr>
          <p:cNvPr id="129" name="TextBox 128"/>
          <p:cNvSpPr txBox="1"/>
          <p:nvPr/>
        </p:nvSpPr>
        <p:spPr>
          <a:xfrm>
            <a:off x="2089272" y="2858350"/>
            <a:ext cx="2174589" cy="461665"/>
          </a:xfrm>
          <a:prstGeom prst="rect">
            <a:avLst/>
          </a:prstGeom>
          <a:noFill/>
        </p:spPr>
        <p:txBody>
          <a:bodyPr wrap="square" rtlCol="0">
            <a:spAutoFit/>
          </a:bodyPr>
          <a:lstStyle/>
          <a:p>
            <a:pPr algn="ctr"/>
            <a:r>
              <a:rPr lang="en-US" sz="2400" b="1" dirty="0">
                <a:solidFill>
                  <a:srgbClr val="C00000"/>
                </a:solidFill>
                <a:latin typeface="Amazon Ember" panose="020B0603020204020204" pitchFamily="34" charset="0"/>
                <a:ea typeface="Amazon Ember" panose="020B0603020204020204" pitchFamily="34" charset="0"/>
                <a:cs typeface="Amazon Ember" panose="020B0603020204020204" pitchFamily="34" charset="0"/>
              </a:rPr>
              <a:t>Anti-pattern</a:t>
            </a:r>
          </a:p>
        </p:txBody>
      </p:sp>
      <p:sp>
        <p:nvSpPr>
          <p:cNvPr id="46" name="Content Placeholder 2"/>
          <p:cNvSpPr txBox="1">
            <a:spLocks/>
          </p:cNvSpPr>
          <p:nvPr/>
        </p:nvSpPr>
        <p:spPr>
          <a:xfrm>
            <a:off x="449053" y="3420434"/>
            <a:ext cx="5322031" cy="2926481"/>
          </a:xfrm>
          <a:prstGeom prst="rect">
            <a:avLst/>
          </a:prstGeom>
        </p:spPr>
        <p:txBody>
          <a:bodyPr vert="horz" lIns="121920" tIns="60960" rIns="121920" bIns="60960" rtlCol="0">
            <a:normAutofit fontScale="70000" lnSpcReduction="20000"/>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344488" indent="-341313" algn="l" defTabSz="457200" rtl="0" eaLnBrk="1" latinLnBrk="0" hangingPunct="1">
              <a:spcBef>
                <a:spcPct val="20000"/>
              </a:spcBef>
              <a:buClr>
                <a:schemeClr val="accent1"/>
              </a:buClr>
              <a:buSzPct val="125000"/>
              <a:buFontTx/>
              <a:buBlip>
                <a:blip r:embed="rId4"/>
              </a:buBlip>
              <a:defRPr sz="2200" b="0" i="0" kern="1200">
                <a:solidFill>
                  <a:schemeClr val="tx1"/>
                </a:solidFill>
                <a:latin typeface="Arial"/>
                <a:ea typeface="+mn-ea"/>
                <a:cs typeface="Arial"/>
              </a:defRPr>
            </a:lvl2pPr>
            <a:lvl3pPr marL="625475" indent="-282575" algn="l" defTabSz="457200" rtl="0" eaLnBrk="1" latinLnBrk="0" hangingPunct="1">
              <a:spcBef>
                <a:spcPct val="20000"/>
              </a:spcBef>
              <a:buClr>
                <a:schemeClr val="accent1"/>
              </a:buClr>
              <a:buFont typeface="Wingdings" panose="05000000000000000000" pitchFamily="2" charset="2"/>
              <a:buChar char="Ø"/>
              <a:defRPr sz="2000" b="0" i="0" kern="1200" baseline="0">
                <a:solidFill>
                  <a:schemeClr val="tx1"/>
                </a:solidFill>
                <a:latin typeface="Arial"/>
                <a:ea typeface="+mn-ea"/>
                <a:cs typeface="Arial"/>
              </a:defRPr>
            </a:lvl3pPr>
            <a:lvl4pPr marL="914400" indent="-222250" algn="l" defTabSz="457200" rtl="0" eaLnBrk="1" latinLnBrk="0" hangingPunct="1">
              <a:spcBef>
                <a:spcPct val="20000"/>
              </a:spcBef>
              <a:buClr>
                <a:schemeClr val="accent1"/>
              </a:buClr>
              <a:buFont typeface="Arial" panose="020B0604020202020204" pitchFamily="34" charset="0"/>
              <a:buChar char="•"/>
              <a:defRPr sz="18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rgbClr val="595A5D"/>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517525" lvl="2" indent="-457200" defTabSz="914400">
              <a:lnSpc>
                <a:spcPct val="110000"/>
              </a:lnSpc>
              <a:spcBef>
                <a:spcPts val="1200"/>
              </a:spcBef>
              <a:buClr>
                <a:schemeClr val="bg2">
                  <a:lumMod val="10000"/>
                </a:schemeClr>
              </a:buClr>
              <a:buBlip>
                <a:blip r:embed="rId5"/>
              </a:buBlip>
            </a:pPr>
            <a:r>
              <a:rPr lang="en-US" sz="2900" dirty="0">
                <a:latin typeface="Amazon Ember Light" charset="0"/>
                <a:ea typeface="Amazon Ember Light" charset="0"/>
                <a:cs typeface="Amazon Ember Light" charset="0"/>
              </a:rPr>
              <a:t>Simple applications run on persistent servers.</a:t>
            </a:r>
          </a:p>
          <a:p>
            <a:pPr marL="517525" lvl="2" indent="-457200" defTabSz="914400">
              <a:lnSpc>
                <a:spcPct val="110000"/>
              </a:lnSpc>
              <a:spcBef>
                <a:spcPts val="1200"/>
              </a:spcBef>
              <a:buClr>
                <a:schemeClr val="bg2">
                  <a:lumMod val="10000"/>
                </a:schemeClr>
              </a:buClr>
              <a:buBlip>
                <a:blip r:embed="rId5"/>
              </a:buBlip>
            </a:pPr>
            <a:r>
              <a:rPr lang="en-US" sz="2900" dirty="0">
                <a:latin typeface="Amazon Ember Light" charset="0"/>
                <a:ea typeface="Amazon Ember Light" charset="0"/>
                <a:cs typeface="Amazon Ember Light" charset="0"/>
              </a:rPr>
              <a:t>Applications communicate directly with one another.</a:t>
            </a:r>
          </a:p>
          <a:p>
            <a:pPr marL="517525" lvl="2" indent="-457200" defTabSz="914400">
              <a:lnSpc>
                <a:spcPct val="110000"/>
              </a:lnSpc>
              <a:spcBef>
                <a:spcPts val="1200"/>
              </a:spcBef>
              <a:buClr>
                <a:schemeClr val="bg2">
                  <a:lumMod val="10000"/>
                </a:schemeClr>
              </a:buClr>
              <a:buBlip>
                <a:blip r:embed="rId5"/>
              </a:buBlip>
            </a:pPr>
            <a:r>
              <a:rPr lang="en-US" sz="2900" dirty="0">
                <a:latin typeface="Amazon Ember Light" charset="0"/>
                <a:ea typeface="Amazon Ember Light" charset="0"/>
                <a:cs typeface="Amazon Ember Light" charset="0"/>
              </a:rPr>
              <a:t>Static web assets are stored locally on instances. </a:t>
            </a:r>
          </a:p>
          <a:p>
            <a:pPr marL="517525" lvl="2" indent="-457200" defTabSz="914400">
              <a:lnSpc>
                <a:spcPct val="110000"/>
              </a:lnSpc>
              <a:spcBef>
                <a:spcPts val="1200"/>
              </a:spcBef>
              <a:buClr>
                <a:schemeClr val="bg2">
                  <a:lumMod val="10000"/>
                </a:schemeClr>
              </a:buClr>
              <a:buBlip>
                <a:blip r:embed="rId5"/>
              </a:buBlip>
            </a:pPr>
            <a:r>
              <a:rPr lang="en-US" sz="2900" dirty="0">
                <a:latin typeface="Amazon Ember Light" charset="0"/>
                <a:ea typeface="Amazon Ember Light" charset="0"/>
                <a:cs typeface="Amazon Ember Light" charset="0"/>
              </a:rPr>
              <a:t>Back-end servers handle user authentication and user state storage.</a:t>
            </a:r>
          </a:p>
          <a:p>
            <a:pPr lvl="1"/>
            <a:endParaRPr lang="en-US" sz="2933" dirty="0"/>
          </a:p>
          <a:p>
            <a:pPr lvl="1"/>
            <a:endParaRPr lang="en-US" sz="2933" dirty="0"/>
          </a:p>
        </p:txBody>
      </p:sp>
      <p:sp>
        <p:nvSpPr>
          <p:cNvPr id="47" name="Content Placeholder 2"/>
          <p:cNvSpPr txBox="1">
            <a:spLocks/>
          </p:cNvSpPr>
          <p:nvPr/>
        </p:nvSpPr>
        <p:spPr>
          <a:xfrm>
            <a:off x="5919256" y="3367808"/>
            <a:ext cx="5649894" cy="2926481"/>
          </a:xfrm>
          <a:prstGeom prst="rect">
            <a:avLst/>
          </a:prstGeom>
        </p:spPr>
        <p:txBody>
          <a:bodyPr vert="horz" lIns="121920" tIns="60960" rIns="121920" bIns="60960" rtlCol="0">
            <a:noAutofit/>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344488" indent="-341313" algn="l" defTabSz="457200" rtl="0" eaLnBrk="1" latinLnBrk="0" hangingPunct="1">
              <a:spcBef>
                <a:spcPct val="20000"/>
              </a:spcBef>
              <a:buClr>
                <a:schemeClr val="accent1"/>
              </a:buClr>
              <a:buSzPct val="125000"/>
              <a:buFontTx/>
              <a:buBlip>
                <a:blip r:embed="rId4"/>
              </a:buBlip>
              <a:defRPr sz="2200" b="0" i="0" kern="1200">
                <a:solidFill>
                  <a:schemeClr val="tx1"/>
                </a:solidFill>
                <a:latin typeface="Arial"/>
                <a:ea typeface="+mn-ea"/>
                <a:cs typeface="Arial"/>
              </a:defRPr>
            </a:lvl2pPr>
            <a:lvl3pPr marL="625475" indent="-282575" algn="l" defTabSz="457200" rtl="0" eaLnBrk="1" latinLnBrk="0" hangingPunct="1">
              <a:spcBef>
                <a:spcPct val="20000"/>
              </a:spcBef>
              <a:buClr>
                <a:schemeClr val="accent1"/>
              </a:buClr>
              <a:buFont typeface="Wingdings" panose="05000000000000000000" pitchFamily="2" charset="2"/>
              <a:buChar char="Ø"/>
              <a:defRPr sz="2000" b="0" i="0" kern="1200" baseline="0">
                <a:solidFill>
                  <a:schemeClr val="tx1"/>
                </a:solidFill>
                <a:latin typeface="Arial"/>
                <a:ea typeface="+mn-ea"/>
                <a:cs typeface="Arial"/>
              </a:defRPr>
            </a:lvl3pPr>
            <a:lvl4pPr marL="914400" indent="-222250" algn="l" defTabSz="457200" rtl="0" eaLnBrk="1" latinLnBrk="0" hangingPunct="1">
              <a:spcBef>
                <a:spcPct val="20000"/>
              </a:spcBef>
              <a:buClr>
                <a:schemeClr val="accent1"/>
              </a:buClr>
              <a:buFont typeface="Arial" panose="020B0604020202020204" pitchFamily="34" charset="0"/>
              <a:buChar char="•"/>
              <a:defRPr sz="18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rgbClr val="595A5D"/>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517525" lvl="2" indent="-457200" defTabSz="914400">
              <a:lnSpc>
                <a:spcPct val="90000"/>
              </a:lnSpc>
              <a:spcBef>
                <a:spcPts val="1200"/>
              </a:spcBef>
              <a:buClr>
                <a:schemeClr val="bg2">
                  <a:lumMod val="10000"/>
                </a:schemeClr>
              </a:buClr>
              <a:buBlip>
                <a:blip r:embed="rId5"/>
              </a:buBlip>
            </a:pPr>
            <a:r>
              <a:rPr lang="en-US" dirty="0">
                <a:latin typeface="Amazon Ember Light" charset="0"/>
                <a:ea typeface="Amazon Ember Light" charset="0"/>
                <a:cs typeface="Amazon Ember Light" charset="0"/>
              </a:rPr>
              <a:t>Serverless solution is provisioned at time of need.</a:t>
            </a:r>
          </a:p>
          <a:p>
            <a:pPr marL="517525" lvl="2" indent="-457200" defTabSz="914400">
              <a:lnSpc>
                <a:spcPct val="90000"/>
              </a:lnSpc>
              <a:spcBef>
                <a:spcPts val="1200"/>
              </a:spcBef>
              <a:buClr>
                <a:schemeClr val="bg2">
                  <a:lumMod val="10000"/>
                </a:schemeClr>
              </a:buClr>
              <a:buBlip>
                <a:blip r:embed="rId5"/>
              </a:buBlip>
            </a:pPr>
            <a:r>
              <a:rPr lang="en-US" dirty="0">
                <a:latin typeface="Amazon Ember Light" charset="0"/>
                <a:ea typeface="Amazon Ember Light" charset="0"/>
                <a:cs typeface="Amazon Ember Light" charset="0"/>
              </a:rPr>
              <a:t>Message queues handle communication between applications.</a:t>
            </a:r>
          </a:p>
          <a:p>
            <a:pPr marL="517525" lvl="2" indent="-457200" defTabSz="914400">
              <a:lnSpc>
                <a:spcPct val="90000"/>
              </a:lnSpc>
              <a:spcBef>
                <a:spcPts val="1200"/>
              </a:spcBef>
              <a:buClr>
                <a:schemeClr val="bg2">
                  <a:lumMod val="10000"/>
                </a:schemeClr>
              </a:buClr>
              <a:buBlip>
                <a:blip r:embed="rId5"/>
              </a:buBlip>
            </a:pPr>
            <a:r>
              <a:rPr lang="en-US" dirty="0">
                <a:latin typeface="Amazon Ember Light" charset="0"/>
                <a:ea typeface="Amazon Ember Light" charset="0"/>
                <a:cs typeface="Amazon Ember Light" charset="0"/>
              </a:rPr>
              <a:t>Static web assets are stored externally, such as on Amazon S3.</a:t>
            </a:r>
          </a:p>
          <a:p>
            <a:pPr marL="517525" lvl="2" indent="-457200" defTabSz="914400">
              <a:lnSpc>
                <a:spcPct val="90000"/>
              </a:lnSpc>
              <a:spcBef>
                <a:spcPts val="1200"/>
              </a:spcBef>
              <a:buClr>
                <a:schemeClr val="bg2">
                  <a:lumMod val="10000"/>
                </a:schemeClr>
              </a:buClr>
              <a:buBlip>
                <a:blip r:embed="rId5"/>
              </a:buBlip>
            </a:pPr>
            <a:r>
              <a:rPr lang="en-US" dirty="0">
                <a:latin typeface="Amazon Ember Light" charset="0"/>
                <a:ea typeface="Amazon Ember Light" charset="0"/>
                <a:cs typeface="Amazon Ember Light" charset="0"/>
              </a:rPr>
              <a:t>User authentication and user state storage are handled by managed AWS services.</a:t>
            </a:r>
          </a:p>
        </p:txBody>
      </p:sp>
      <p:sp>
        <p:nvSpPr>
          <p:cNvPr id="9" name="Content Placeholder 2"/>
          <p:cNvSpPr txBox="1">
            <a:spLocks/>
          </p:cNvSpPr>
          <p:nvPr/>
        </p:nvSpPr>
        <p:spPr>
          <a:xfrm>
            <a:off x="511470" y="1371331"/>
            <a:ext cx="4808675" cy="1284071"/>
          </a:xfrm>
          <a:prstGeom prst="rect">
            <a:avLst/>
          </a:prstGeom>
          <a:ln w="19050" cap="flat" cmpd="sng" algn="ctr">
            <a:solidFill>
              <a:srgbClr val="0070C0"/>
            </a:solidFill>
            <a:prstDash val="solid"/>
            <a:miter lim="800000"/>
          </a:ln>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vert="horz" lIns="91440" tIns="45720" rIns="91440" bIns="45720" rtlCol="0" anchor="ctr">
            <a:noAutofit/>
          </a:bodyPr>
          <a:lstStyle>
            <a:lvl1pPr marL="228600" indent="-228600" algn="l" defTabSz="914400" rtl="0" eaLnBrk="1" latinLnBrk="0" hangingPunct="1">
              <a:lnSpc>
                <a:spcPct val="90000"/>
              </a:lnSpc>
              <a:spcBef>
                <a:spcPts val="1000"/>
              </a:spcBef>
              <a:buFontTx/>
              <a:buBlip>
                <a:blip r:embed="rId5"/>
              </a:buBlip>
              <a:defRPr sz="2800" b="0" i="0" kern="1200">
                <a:solidFill>
                  <a:schemeClr val="tx1"/>
                </a:solidFill>
                <a:latin typeface="Amazon Ember Light" charset="0"/>
                <a:ea typeface="Amazon Ember Light" charset="0"/>
                <a:cs typeface="Amazon Ember Light" charset="0"/>
              </a:defRPr>
            </a:lvl1pPr>
            <a:lvl2pPr marL="685800" indent="-228600" algn="l" defTabSz="914400" rtl="0" eaLnBrk="1" latinLnBrk="0" hangingPunct="1">
              <a:lnSpc>
                <a:spcPct val="90000"/>
              </a:lnSpc>
              <a:spcBef>
                <a:spcPts val="500"/>
              </a:spcBef>
              <a:buFontTx/>
              <a:buBlip>
                <a:blip r:embed="rId5"/>
              </a:buBlip>
              <a:defRPr sz="2400" b="0" i="0" kern="1200">
                <a:solidFill>
                  <a:schemeClr val="tx1"/>
                </a:solidFill>
                <a:latin typeface="Amazon Ember Light" charset="0"/>
                <a:ea typeface="Amazon Ember Light" charset="0"/>
                <a:cs typeface="Amazon Ember Light" charset="0"/>
              </a:defRPr>
            </a:lvl2pPr>
            <a:lvl3pPr marL="1143000" indent="-228600" algn="l" defTabSz="914400" rtl="0" eaLnBrk="1" latinLnBrk="0" hangingPunct="1">
              <a:lnSpc>
                <a:spcPct val="90000"/>
              </a:lnSpc>
              <a:spcBef>
                <a:spcPts val="500"/>
              </a:spcBef>
              <a:buFontTx/>
              <a:buBlip>
                <a:blip r:embed="rId5"/>
              </a:buBlip>
              <a:defRPr sz="2000" b="0" i="0" kern="1200">
                <a:solidFill>
                  <a:schemeClr val="tx1"/>
                </a:solidFill>
                <a:latin typeface="Amazon Ember Light" charset="0"/>
                <a:ea typeface="Amazon Ember Light" charset="0"/>
                <a:cs typeface="Amazon Ember Light" charset="0"/>
              </a:defRPr>
            </a:lvl3pPr>
            <a:lvl4pPr marL="1600200" indent="-228600" algn="l" defTabSz="914400" rtl="0" eaLnBrk="1" latinLnBrk="0" hangingPunct="1">
              <a:lnSpc>
                <a:spcPct val="90000"/>
              </a:lnSpc>
              <a:spcBef>
                <a:spcPts val="500"/>
              </a:spcBef>
              <a:buFontTx/>
              <a:buBlip>
                <a:blip r:embed="rId5"/>
              </a:buBlip>
              <a:defRPr sz="1800" b="0" i="0" kern="1200">
                <a:solidFill>
                  <a:schemeClr val="tx1"/>
                </a:solidFill>
                <a:latin typeface="Amazon Ember Light" charset="0"/>
                <a:ea typeface="Amazon Ember Light" charset="0"/>
                <a:cs typeface="Amazon Ember Light" charset="0"/>
              </a:defRPr>
            </a:lvl4pPr>
            <a:lvl5pPr marL="2057400" indent="-228600" algn="l" defTabSz="914400" rtl="0" eaLnBrk="1" latinLnBrk="0" hangingPunct="1">
              <a:lnSpc>
                <a:spcPct val="90000"/>
              </a:lnSpc>
              <a:spcBef>
                <a:spcPts val="500"/>
              </a:spcBef>
              <a:buFontTx/>
              <a:buBlip>
                <a:blip r:embed="rId5"/>
              </a:buBlip>
              <a:defRPr sz="1800" b="0" i="0" kern="1200">
                <a:solidFill>
                  <a:schemeClr val="tx1"/>
                </a:solidFill>
                <a:latin typeface="Amazon Ember Light" charset="0"/>
                <a:ea typeface="Amazon Ember Light" charset="0"/>
                <a:cs typeface="Amazon Ember Light" charset="0"/>
              </a:defRPr>
            </a:lvl5pPr>
            <a:lvl6pPr marL="2514600" indent="-228600" algn="l" defTabSz="914400" rtl="0" eaLnBrk="1" latinLnBrk="0" hangingPunct="1">
              <a:lnSpc>
                <a:spcPct val="90000"/>
              </a:lnSpc>
              <a:spcBef>
                <a:spcPts val="500"/>
              </a:spcBef>
              <a:buFont typeface="Arial"/>
              <a:buChar char="•"/>
              <a:defRPr sz="18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dk1"/>
                </a:solidFill>
                <a:latin typeface="+mn-lt"/>
                <a:ea typeface="+mn-ea"/>
                <a:cs typeface="+mn-cs"/>
              </a:defRPr>
            </a:lvl9pPr>
          </a:lstStyle>
          <a:p>
            <a:pPr marL="0" indent="0" algn="ctr">
              <a:spcAft>
                <a:spcPts val="600"/>
              </a:spcAft>
              <a:buNone/>
            </a:pPr>
            <a:r>
              <a:rPr lang="en-US" sz="2400" i="1" dirty="0"/>
              <a:t>Leverage the breadth of AWS services; don't limit your infrastructure to servers.</a:t>
            </a:r>
          </a:p>
        </p:txBody>
      </p:sp>
      <p:sp>
        <p:nvSpPr>
          <p:cNvPr id="11" name="Rectangle 10"/>
          <p:cNvSpPr/>
          <p:nvPr/>
        </p:nvSpPr>
        <p:spPr>
          <a:xfrm>
            <a:off x="5680103" y="1413201"/>
            <a:ext cx="6232266" cy="1200329"/>
          </a:xfrm>
          <a:prstGeom prst="rect">
            <a:avLst/>
          </a:prstGeom>
        </p:spPr>
        <p:txBody>
          <a:bodyPr wrap="square">
            <a:spAutoFit/>
          </a:bodyPr>
          <a:lstStyle/>
          <a:p>
            <a:pPr lvl="0" algn="ctr">
              <a:spcBef>
                <a:spcPct val="20000"/>
              </a:spcBef>
            </a:pPr>
            <a:r>
              <a:rPr lang="en-US" sz="2400" dirty="0">
                <a:latin typeface="Amazon Ember Light" charset="0"/>
                <a:ea typeface="Amazon Ember Light" charset="0"/>
                <a:cs typeface="Amazon Ember Light" charset="0"/>
              </a:rPr>
              <a:t>Managed services and serverless architectures can provide greater </a:t>
            </a:r>
            <a:r>
              <a:rPr lang="en-US" sz="2400"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reliability</a:t>
            </a:r>
            <a:r>
              <a:rPr lang="en-US" sz="2400" dirty="0">
                <a:latin typeface="Amazon Ember Light" charset="0"/>
                <a:ea typeface="Amazon Ember Light" charset="0"/>
                <a:cs typeface="Amazon Ember Light" charset="0"/>
              </a:rPr>
              <a:t> and </a:t>
            </a:r>
            <a:r>
              <a:rPr lang="en-US" sz="2400"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efficiency</a:t>
            </a:r>
            <a:r>
              <a:rPr lang="en-US" sz="2400" dirty="0">
                <a:latin typeface="Amazon Ember Light" charset="0"/>
                <a:ea typeface="Amazon Ember Light" charset="0"/>
                <a:cs typeface="Amazon Ember Light" charset="0"/>
              </a:rPr>
              <a:t> in your environment</a:t>
            </a:r>
            <a:r>
              <a:rPr lang="en-US" sz="2400" dirty="0">
                <a:solidFill>
                  <a:srgbClr val="474746"/>
                </a:solidFill>
                <a:cs typeface="Arial"/>
              </a:rPr>
              <a:t>.</a:t>
            </a:r>
          </a:p>
        </p:txBody>
      </p:sp>
    </p:spTree>
    <p:custDataLst>
      <p:tags r:id="rId1"/>
    </p:custDataLst>
    <p:extLst>
      <p:ext uri="{BB962C8B-B14F-4D97-AF65-F5344CB8AC3E}">
        <p14:creationId xmlns:p14="http://schemas.microsoft.com/office/powerpoint/2010/main" val="22533178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SLIDE_COUNT" val="60"/>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20751</TotalTime>
  <Words>10229</Words>
  <Application>Microsoft Macintosh PowerPoint</Application>
  <PresentationFormat>Widescreen</PresentationFormat>
  <Paragraphs>914</Paragraphs>
  <Slides>66</Slides>
  <Notes>66</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66</vt:i4>
      </vt:variant>
    </vt:vector>
  </HeadingPairs>
  <TitlesOfParts>
    <vt:vector size="75" baseType="lpstr">
      <vt:lpstr>Amazon Ember</vt:lpstr>
      <vt:lpstr>Amazon Ember Light</vt:lpstr>
      <vt:lpstr>Arial</vt:lpstr>
      <vt:lpstr>Calibri</vt:lpstr>
      <vt:lpstr>Helvetica</vt:lpstr>
      <vt:lpstr>Helvetica Neue LT Std 65 Medium</vt:lpstr>
      <vt:lpstr>Wingdings</vt:lpstr>
      <vt:lpstr>Office Theme</vt:lpstr>
      <vt:lpstr>Image</vt:lpstr>
      <vt:lpstr>Module 6:                     Decoupling Your Infrastructure</vt:lpstr>
      <vt:lpstr>What’s in This Module</vt:lpstr>
      <vt:lpstr>Module Objectives</vt:lpstr>
      <vt:lpstr>Part 1: Loose Coupling</vt:lpstr>
      <vt:lpstr>Loosely Couple Your Components</vt:lpstr>
      <vt:lpstr>Example: Loose Coupling</vt:lpstr>
      <vt:lpstr>Decoupling</vt:lpstr>
      <vt:lpstr>Part 2: Loose Coupling Strategies</vt:lpstr>
      <vt:lpstr>Design Services, Not Servers</vt:lpstr>
      <vt:lpstr>Service-Oriented Architecture (SOA)</vt:lpstr>
      <vt:lpstr>Microservices</vt:lpstr>
      <vt:lpstr>Microservices Example</vt:lpstr>
      <vt:lpstr>Comparing Architectural Styles</vt:lpstr>
      <vt:lpstr>Microservices</vt:lpstr>
      <vt:lpstr>Best Practices</vt:lpstr>
      <vt:lpstr>Best Practices</vt:lpstr>
      <vt:lpstr>Best Practices</vt:lpstr>
      <vt:lpstr>Part 3: Communicating Easily and Reliably among Components Amazon Simple Queue Service (SQS)</vt:lpstr>
      <vt:lpstr>Amazon Simple Queue Service (SQS)</vt:lpstr>
      <vt:lpstr>Amazon SQS Queue Types</vt:lpstr>
      <vt:lpstr>Loose Coupling with Amazon SQS</vt:lpstr>
      <vt:lpstr>Amazon SQS Benefits</vt:lpstr>
      <vt:lpstr>Distributed Queues Properties</vt:lpstr>
      <vt:lpstr>Amazon SQS: Visibility Timeout </vt:lpstr>
      <vt:lpstr>Amazon SQS: Dead Letter Queues </vt:lpstr>
      <vt:lpstr>Sharing a Queue</vt:lpstr>
      <vt:lpstr>Amazon SQS Use Cases</vt:lpstr>
      <vt:lpstr>Amazon SNS</vt:lpstr>
      <vt:lpstr>Amazon SNS Subscriber Types</vt:lpstr>
      <vt:lpstr>Amazon SNS Characteristics </vt:lpstr>
      <vt:lpstr>Amazon SNS And SQS Comparison</vt:lpstr>
      <vt:lpstr>Use Case: Fan-Out</vt:lpstr>
      <vt:lpstr>End-to-End Scenario</vt:lpstr>
      <vt:lpstr>Microservices Example</vt:lpstr>
      <vt:lpstr>Amazon MQ</vt:lpstr>
      <vt:lpstr>Amazon MQ: Benefits</vt:lpstr>
      <vt:lpstr>Other AWS Decoupling Services </vt:lpstr>
      <vt:lpstr>Part 4: Loose Coupling with Amazon DynamoDB </vt:lpstr>
      <vt:lpstr>DynamoDB</vt:lpstr>
      <vt:lpstr>Amazon SQS And DynamoDB Pattern</vt:lpstr>
      <vt:lpstr>Case Study: Tokyu Hands </vt:lpstr>
      <vt:lpstr>Tokyu Hands: Solution</vt:lpstr>
      <vt:lpstr>Tokyu Hands: Benefits</vt:lpstr>
      <vt:lpstr>Part 5: Amazon API Gateway</vt:lpstr>
      <vt:lpstr>Amazon API Gateway</vt:lpstr>
      <vt:lpstr>Amazon API Gateway Features </vt:lpstr>
      <vt:lpstr>Benefits of Amazon API Gateway</vt:lpstr>
      <vt:lpstr>Example: Serverless Architecture</vt:lpstr>
      <vt:lpstr>Part 6: Serverless Architectures </vt:lpstr>
      <vt:lpstr>AWS Lambda: Decoupling Infrastructures </vt:lpstr>
      <vt:lpstr>Examples: AWS Lambda</vt:lpstr>
      <vt:lpstr>Serverless Computing with AWS Lambda</vt:lpstr>
      <vt:lpstr>AWS Lambda Functions Triggers</vt:lpstr>
      <vt:lpstr>Resource Sizing with AWS Lambda</vt:lpstr>
      <vt:lpstr>How to Use AWS Lambda</vt:lpstr>
      <vt:lpstr>AWS Lambda as a Web Server </vt:lpstr>
      <vt:lpstr>Typical Data Processing Solution</vt:lpstr>
      <vt:lpstr>Data Processing with AWS Lambda</vt:lpstr>
      <vt:lpstr>Part 7: Decoupling Examples</vt:lpstr>
      <vt:lpstr>Example: Serving Secure Surveys</vt:lpstr>
      <vt:lpstr>Processing Amazon CloudWatch Logs</vt:lpstr>
      <vt:lpstr>AWS Lambda Message Handling</vt:lpstr>
      <vt:lpstr>Example: CRUD Backend Workflow</vt:lpstr>
      <vt:lpstr>Review </vt:lpstr>
      <vt:lpstr>Up Next:  Module 7: Web-Scale Media </vt:lpstr>
      <vt:lpstr>PowerPoint Presentation</vt:lpstr>
    </vt:vector>
  </TitlesOfParts>
  <Manager/>
  <Company/>
  <LinksUpToDate>false</LinksUpToDate>
  <SharedDoc>false</SharedDoc>
  <HyperlinkBase/>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Carrie Stepp</dc:creator>
  <cp:keywords/>
  <dc:description/>
  <cp:lastModifiedBy>Microsoft Office User</cp:lastModifiedBy>
  <cp:revision>289</cp:revision>
  <cp:lastPrinted>2017-08-03T20:30:13Z</cp:lastPrinted>
  <dcterms:created xsi:type="dcterms:W3CDTF">2017-05-11T23:06:57Z</dcterms:created>
  <dcterms:modified xsi:type="dcterms:W3CDTF">2019-04-09T18:02:09Z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38143CE5-9DB2-4CB9-8EE2-9CFA5150EA8B</vt:lpwstr>
  </property>
  <property fmtid="{D5CDD505-2E9C-101B-9397-08002B2CF9AE}" pid="3" name="ArticulatePath">
    <vt:lpwstr>07-Decoupling_updated</vt:lpwstr>
  </property>
</Properties>
</file>